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84" r:id="rId3"/>
    <p:sldId id="257" r:id="rId4"/>
    <p:sldId id="285" r:id="rId5"/>
    <p:sldId id="297" r:id="rId6"/>
    <p:sldId id="296" r:id="rId7"/>
    <p:sldId id="293" r:id="rId8"/>
    <p:sldId id="291" r:id="rId9"/>
    <p:sldId id="298" r:id="rId10"/>
    <p:sldId id="28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75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960255"/>
            <a:ext cx="7681913" cy="2704562"/>
          </a:xfrm>
        </p:spPr>
        <p:txBody>
          <a:bodyPr/>
          <a:lstStyle/>
          <a:p>
            <a:r>
              <a:rPr lang="en-US" sz="4400" dirty="0"/>
              <a:t>Update of CCWA Transfer Policy and Procedures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Board Meeting</a:t>
            </a:r>
            <a:br>
              <a:rPr lang="en-US" sz="2800" dirty="0"/>
            </a:br>
            <a:r>
              <a:rPr lang="en-US" sz="2800" dirty="0"/>
              <a:t>February 22,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8410"/>
            <a:ext cx="8382000" cy="746975"/>
          </a:xfrm>
        </p:spPr>
        <p:txBody>
          <a:bodyPr/>
          <a:lstStyle/>
          <a:p>
            <a:r>
              <a:rPr lang="en-US" dirty="0"/>
              <a:t>Proposed Process and Timing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972" y="914401"/>
            <a:ext cx="8319752" cy="6543330"/>
          </a:xfrm>
        </p:spPr>
        <p:txBody>
          <a:bodyPr/>
          <a:lstStyle/>
          <a:p>
            <a:r>
              <a:rPr lang="en-US" sz="2800" dirty="0"/>
              <a:t>January Meetings (Operations and Board of Directors)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Begin discussions re. concepts to be addressed</a:t>
            </a:r>
          </a:p>
          <a:p>
            <a:r>
              <a:rPr lang="en-US" sz="2800" dirty="0"/>
              <a:t>February 15, 2024 – CCWA Board Agenda Packet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Draft updated CCWA Transfer Rules available for review by Participants and the public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February 22, 2024 – CCWA Board Meeting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Discussion re. preliminary draft Transfer Rules</a:t>
            </a:r>
          </a:p>
          <a:p>
            <a:r>
              <a:rPr lang="en-US" sz="2800" dirty="0"/>
              <a:t>March 14, 2024 – CCWA Ops Committee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Discussion re. draft CCWA Transfer Rules</a:t>
            </a:r>
            <a:endParaRPr lang="en-US" sz="2400" dirty="0"/>
          </a:p>
          <a:p>
            <a:r>
              <a:rPr lang="en-US" sz="2800" dirty="0"/>
              <a:t>March 21, 2024 – CCWA Board Agenda Packet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Final CCWA Transfer Rules available for review</a:t>
            </a:r>
          </a:p>
          <a:p>
            <a:r>
              <a:rPr lang="en-US" sz="2800" dirty="0"/>
              <a:t>March 28, 2024 – CCWA Board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CCWA Board considers CCWA Transfer Rules </a:t>
            </a:r>
          </a:p>
          <a:p>
            <a:pPr marL="51752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2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9244"/>
            <a:ext cx="8382000" cy="5539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0999" y="1255690"/>
            <a:ext cx="8331559" cy="5367623"/>
          </a:xfrm>
        </p:spPr>
        <p:txBody>
          <a:bodyPr/>
          <a:lstStyle/>
          <a:p>
            <a:r>
              <a:rPr lang="en-US" sz="2800" dirty="0"/>
              <a:t>CCWA staff proposes updating and supplementing </a:t>
            </a:r>
            <a:r>
              <a:rPr lang="en-US" sz="2800" dirty="0" err="1"/>
              <a:t>CCWA’s</a:t>
            </a:r>
            <a:r>
              <a:rPr lang="en-US" sz="2800" dirty="0"/>
              <a:t> current Policies and Procedures for Water Transfers (“Transfer Rules”) to: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Implement the Water Management Amendment to the SWP Contract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Standardize procedures</a:t>
            </a:r>
          </a:p>
          <a:p>
            <a:r>
              <a:rPr lang="en-US" sz="2800" dirty="0"/>
              <a:t>Preliminary draft Transfer Rules available for review and comment</a:t>
            </a:r>
          </a:p>
          <a:p>
            <a:r>
              <a:rPr lang="en-US" sz="2800" dirty="0"/>
              <a:t>No action requested at this time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This presentation is for discussion purposes only. The preliminary draft Transfer Rules are DRAFT and subject to change. </a:t>
            </a:r>
          </a:p>
        </p:txBody>
      </p:sp>
    </p:spTree>
    <p:extLst>
      <p:ext uri="{BB962C8B-B14F-4D97-AF65-F5344CB8AC3E}">
        <p14:creationId xmlns:p14="http://schemas.microsoft.com/office/powerpoint/2010/main" val="2597009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0239"/>
            <a:ext cx="8382000" cy="51675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2013: CCWA adopted Policies and Procedures for Water Transfers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CCWA website at: https://www.ccwa.com/water-transfer-request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2021: CCWA adopted Resolution 21-01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Grants a Right of First Refusal (ROFR) to all Participants to purchase Project Water on the same terms and conditions before it is transferred outside Santa Barbara County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2021: SWP Contract amended by the Water Management Amendment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Authorizes transfers and exchanges of Project Water, subject to its terms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3207168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332398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Summary of</a:t>
            </a:r>
            <a:br>
              <a:rPr lang="en-US" dirty="0"/>
            </a:br>
            <a:r>
              <a:rPr lang="en-US" dirty="0"/>
              <a:t>Preliminary Draft Transfer Rules</a:t>
            </a:r>
          </a:p>
        </p:txBody>
      </p:sp>
    </p:spTree>
    <p:extLst>
      <p:ext uri="{BB962C8B-B14F-4D97-AF65-F5344CB8AC3E}">
        <p14:creationId xmlns:p14="http://schemas.microsoft.com/office/powerpoint/2010/main" val="18748071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7201-F246-96A2-75FB-16ABC8B5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6"/>
            <a:ext cx="8382000" cy="553998"/>
          </a:xfrm>
        </p:spPr>
        <p:txBody>
          <a:bodyPr/>
          <a:lstStyle/>
          <a:p>
            <a:r>
              <a:rPr lang="en-US" sz="4000" dirty="0"/>
              <a:t>INTERNAL Transfers and Exchanges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6A484-0885-B771-C635-FA5E72BBC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142399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Policy to meet the needs of Participants first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Freely transferrable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CCWA approval required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Procedures to ensure proper accounting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Regular communication with/among all Participants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21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E3F1-3E55-B720-FBDE-DA139ECB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553998"/>
          </a:xfrm>
        </p:spPr>
        <p:txBody>
          <a:bodyPr/>
          <a:lstStyle/>
          <a:p>
            <a:r>
              <a:rPr lang="en-US" dirty="0"/>
              <a:t>EXTERNAL </a:t>
            </a:r>
            <a:r>
              <a:rPr lang="en-US" sz="4000" dirty="0"/>
              <a:t>Transfers and Exchanges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0EB6-0D82-55A5-0DBF-D8EDDCAE6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518" y="856445"/>
            <a:ext cx="8487178" cy="630326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A. Exchanges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Processed same as transfers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B. Transfers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All transfers (purchases and sales) require DWR approval and compliance with Water Management Amendment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Participants responsible for all costs and compliance with CEQA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Participants must indemnify CCWA and other Participants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3 types permitted by SWP Contract: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Transfer to a storage program/facility for later return to </a:t>
            </a:r>
            <a:r>
              <a:rPr lang="en-US" sz="2000" dirty="0" err="1">
                <a:solidFill>
                  <a:schemeClr val="tx1"/>
                </a:solidFill>
              </a:rPr>
              <a:t>CCWA’s</a:t>
            </a:r>
            <a:r>
              <a:rPr lang="en-US" sz="2000" dirty="0">
                <a:solidFill>
                  <a:schemeClr val="tx1"/>
                </a:solidFill>
              </a:rPr>
              <a:t> service area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Conveyance of non-project water through the SWP and CCWA facilities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Transfer to a 3</a:t>
            </a:r>
            <a:r>
              <a:rPr lang="en-US" sz="2000" baseline="30000" dirty="0">
                <a:solidFill>
                  <a:schemeClr val="tx1"/>
                </a:solidFill>
              </a:rPr>
              <a:t>rd</a:t>
            </a:r>
            <a:r>
              <a:rPr lang="en-US" sz="2000" dirty="0">
                <a:solidFill>
                  <a:schemeClr val="tx1"/>
                </a:solidFill>
              </a:rPr>
              <a:t> party with no return to CCWA</a:t>
            </a:r>
          </a:p>
          <a:p>
            <a:pPr lvl="1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4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30187"/>
            <a:ext cx="8550499" cy="722849"/>
          </a:xfrm>
        </p:spPr>
        <p:txBody>
          <a:bodyPr/>
          <a:lstStyle/>
          <a:p>
            <a:r>
              <a:rPr lang="en-US" dirty="0"/>
              <a:t>Compliance with Resolution No. 21-01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7431"/>
            <a:ext cx="8382000" cy="55430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Applies only to transfers to 3</a:t>
            </a:r>
            <a:r>
              <a:rPr lang="en-US" sz="2800" baseline="30000" dirty="0"/>
              <a:t>rd</a:t>
            </a:r>
            <a:r>
              <a:rPr lang="en-US" sz="2800" dirty="0"/>
              <a:t> parties with no return to CCWA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Resolution No. 21-01 provides Participants with ROFR to purchase the supply before transferred to a 3</a:t>
            </a:r>
            <a:r>
              <a:rPr lang="en-US" sz="2800" baseline="30000" dirty="0"/>
              <a:t>rd</a:t>
            </a:r>
            <a:r>
              <a:rPr lang="en-US" sz="2800" dirty="0"/>
              <a:t> party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When terms and conditions of proposed sale to 3</a:t>
            </a:r>
            <a:r>
              <a:rPr lang="en-US" sz="2800" baseline="30000" dirty="0"/>
              <a:t>rd</a:t>
            </a:r>
            <a:r>
              <a:rPr lang="en-US" sz="2800" dirty="0"/>
              <a:t> party known to Participant Seller (i.e., Term Sheet available), Participant Seller to provide notice of potential sale and terms to all other Participants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Recommend providing at least 45 days for other Participants to exercise ROFR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To exercise ROFR, Participants must make binding commitment to buy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If ROFR not exercised by deadline, ROFR waived</a:t>
            </a:r>
          </a:p>
        </p:txBody>
      </p:sp>
    </p:spTree>
    <p:extLst>
      <p:ext uri="{BB962C8B-B14F-4D97-AF65-F5344CB8AC3E}">
        <p14:creationId xmlns:p14="http://schemas.microsoft.com/office/powerpoint/2010/main" val="14228521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2349"/>
            <a:ext cx="8382000" cy="1107996"/>
          </a:xfrm>
        </p:spPr>
        <p:txBody>
          <a:bodyPr/>
          <a:lstStyle/>
          <a:p>
            <a:r>
              <a:rPr lang="en-US" sz="4000" dirty="0"/>
              <a:t>Special Water Types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97" y="811368"/>
            <a:ext cx="8789830" cy="592428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Article 56 Carryover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Contractors permitted to transfer/exchange up to 50% of their carryover water stored in San Luis Reservoir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If total Article 56 carryover water to be transferred is &lt; total quantity permitted to be transferred, Participants to share in the balance available pro rata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Article 21 Interruptible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SWP Contractors must take delivery in “real time”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Contracts and approvals must be in place in advance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SWP Contractors may change the point of delivery (POD)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Example: redirect Article 21 water to a groundwater bank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CCWA take delivery of a portion of its Article 21 water </a:t>
            </a:r>
            <a:r>
              <a:rPr lang="en-US" sz="2400" i="1" dirty="0"/>
              <a:t>and</a:t>
            </a:r>
            <a:r>
              <a:rPr lang="en-US" sz="2400" dirty="0"/>
              <a:t> redirect a portion to another POD, simultaneously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8255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C0D2-F347-6FA5-0C9C-D6B3D331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Comments/Feedback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6CF5-A523-F499-2679-38CE55F84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811044"/>
            <a:ext cx="8382000" cy="1617955"/>
          </a:xfrm>
        </p:spPr>
        <p:txBody>
          <a:bodyPr/>
          <a:lstStyle/>
          <a:p>
            <a:r>
              <a:rPr lang="en-US" dirty="0"/>
              <a:t>All Participants encouraged to provide comments and feedback on the preliminary draft Transfer Rules</a:t>
            </a:r>
          </a:p>
        </p:txBody>
      </p:sp>
    </p:spTree>
    <p:extLst>
      <p:ext uri="{BB962C8B-B14F-4D97-AF65-F5344CB8AC3E}">
        <p14:creationId xmlns:p14="http://schemas.microsoft.com/office/powerpoint/2010/main" val="9296104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</vt:lpstr>
      <vt:lpstr>Webdings</vt:lpstr>
      <vt:lpstr>Wingdings</vt:lpstr>
      <vt:lpstr>1_Sample presentation slides(10)</vt:lpstr>
      <vt:lpstr>Update of CCWA Transfer Policy and Procedures  Board Meeting February 22, 2024</vt:lpstr>
      <vt:lpstr>Introduction</vt:lpstr>
      <vt:lpstr>Background</vt:lpstr>
      <vt:lpstr>    Summary of Preliminary Draft Transfer Rules</vt:lpstr>
      <vt:lpstr>INTERNAL Transfers and Exchanges</vt:lpstr>
      <vt:lpstr>EXTERNAL Transfers and Exchanges</vt:lpstr>
      <vt:lpstr>Compliance with Resolution No. 21-01</vt:lpstr>
      <vt:lpstr>Special Water Types </vt:lpstr>
      <vt:lpstr>Request for Comments/Feedback</vt:lpstr>
      <vt:lpstr>Proposed Process and Timing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CCWA Transfer Policy and Procedures  Board Meeting February 22, 2024</dc:title>
  <cp:lastModifiedBy>Ray Stokes</cp:lastModifiedBy>
  <cp:revision>1</cp:revision>
  <dcterms:created xsi:type="dcterms:W3CDTF">1900-01-01T07:00:00Z</dcterms:created>
  <dcterms:modified xsi:type="dcterms:W3CDTF">2024-02-21T21:17:13Z</dcterms:modified>
</cp:coreProperties>
</file>