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7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906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960255"/>
            <a:ext cx="7681913" cy="2704562"/>
          </a:xfrm>
        </p:spPr>
        <p:txBody>
          <a:bodyPr/>
          <a:lstStyle/>
          <a:p>
            <a:r>
              <a:rPr lang="en-US" sz="4400" dirty="0"/>
              <a:t>Update on CCWA Protest Items with DWR</a:t>
            </a:r>
            <a:br>
              <a:rPr lang="en-US" sz="4400" dirty="0"/>
            </a:br>
            <a:r>
              <a:rPr lang="en-US" sz="2800" dirty="0"/>
              <a:t>CCWA Board Meeting</a:t>
            </a:r>
            <a:br>
              <a:rPr lang="en-US" sz="2800" dirty="0"/>
            </a:br>
            <a:r>
              <a:rPr lang="en-US" sz="2800" dirty="0"/>
              <a:t>February 22,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0A9-3837-4C07-BFE9-5B9E8BF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DWR Statement of Charges Protests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087E-82FD-4915-A6D3-532ED61EA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53582"/>
          </a:xfrm>
        </p:spPr>
        <p:txBody>
          <a:bodyPr/>
          <a:lstStyle/>
          <a:p>
            <a:r>
              <a:rPr lang="en-US" dirty="0"/>
              <a:t>The State Water Project (SWP) Contract allows SWP Contractors (CCWA) to “protest” or challenge DWR’s calculation of charges in the Statement of Charges (SOC).</a:t>
            </a:r>
          </a:p>
          <a:p>
            <a:pPr lvl="1"/>
            <a:r>
              <a:rPr lang="en-US" dirty="0"/>
              <a:t>Errors in calculations</a:t>
            </a:r>
          </a:p>
          <a:p>
            <a:pPr lvl="1"/>
            <a:r>
              <a:rPr lang="en-US" dirty="0"/>
              <a:t>Policy issues</a:t>
            </a:r>
          </a:p>
          <a:p>
            <a:r>
              <a:rPr lang="en-US" dirty="0"/>
              <a:t>SWP Contractors submit a formal protest item to DWR which is then considered by DWR</a:t>
            </a:r>
          </a:p>
          <a:p>
            <a:pPr lvl="1"/>
            <a:r>
              <a:rPr lang="en-US" dirty="0"/>
              <a:t>Correction of the error</a:t>
            </a:r>
          </a:p>
          <a:p>
            <a:pPr lvl="1"/>
            <a:r>
              <a:rPr lang="en-US" dirty="0"/>
              <a:t>Agreement or disagreement on policy issues</a:t>
            </a:r>
          </a:p>
        </p:txBody>
      </p:sp>
    </p:spTree>
    <p:extLst>
      <p:ext uri="{BB962C8B-B14F-4D97-AF65-F5344CB8AC3E}">
        <p14:creationId xmlns:p14="http://schemas.microsoft.com/office/powerpoint/2010/main" val="16880155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0A9-3837-4C07-BFE9-5B9E8BF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DWR Statement of Charges Protests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087E-82FD-4915-A6D3-532ED61EA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65893"/>
          </a:xfrm>
        </p:spPr>
        <p:txBody>
          <a:bodyPr/>
          <a:lstStyle/>
          <a:p>
            <a:r>
              <a:rPr lang="en-US" dirty="0"/>
              <a:t>CCWA has protested many SOC issues over the years.</a:t>
            </a:r>
          </a:p>
          <a:p>
            <a:pPr lvl="1"/>
            <a:r>
              <a:rPr lang="en-US" dirty="0"/>
              <a:t>Errors found in the SOC by CCWA staff</a:t>
            </a:r>
          </a:p>
          <a:p>
            <a:pPr lvl="1"/>
            <a:r>
              <a:rPr lang="en-US" dirty="0"/>
              <a:t>Errors found in the SOC by CCWA’s SOC auditors, Ernst &amp; Young</a:t>
            </a:r>
          </a:p>
          <a:p>
            <a:pPr lvl="1"/>
            <a:r>
              <a:rPr lang="en-US" dirty="0"/>
              <a:t>Policy issues regarding the calculation of the SOC</a:t>
            </a:r>
          </a:p>
          <a:p>
            <a:r>
              <a:rPr lang="en-US" dirty="0"/>
              <a:t>Routine calculation errors are normally corrected by the next calendar year SOC</a:t>
            </a:r>
          </a:p>
          <a:p>
            <a:r>
              <a:rPr lang="en-US" dirty="0"/>
              <a:t>Other protested items have taken many years to resolve and are still outstanding</a:t>
            </a:r>
          </a:p>
        </p:txBody>
      </p:sp>
    </p:spTree>
    <p:extLst>
      <p:ext uri="{BB962C8B-B14F-4D97-AF65-F5344CB8AC3E}">
        <p14:creationId xmlns:p14="http://schemas.microsoft.com/office/powerpoint/2010/main" val="34628903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0A9-3837-4C07-BFE9-5B9E8BFD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/>
              <a:t>DWR Coastal Branch Extension Debt Service Protest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087E-82FD-4915-A6D3-532ED61EA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16539"/>
          </a:xfrm>
        </p:spPr>
        <p:txBody>
          <a:bodyPr/>
          <a:lstStyle/>
          <a:p>
            <a:r>
              <a:rPr lang="en-US" dirty="0"/>
              <a:t>CCWA filed two protests related to the Coastal Branch Extension debt services charged by DWR to CCWA.</a:t>
            </a:r>
          </a:p>
          <a:p>
            <a:pPr lvl="1"/>
            <a:r>
              <a:rPr lang="en-US" dirty="0"/>
              <a:t>April 20, 2009:  Allocation of DWR Revenues Bond Debt Service Payments to the Coastal Branch Extension, Reaches 37 and 38</a:t>
            </a:r>
          </a:p>
          <a:p>
            <a:pPr lvl="1"/>
            <a:r>
              <a:rPr lang="en-US" dirty="0"/>
              <a:t>June 12, 2009:  Debt Service payments charged by DWR to CCWA for Reaches 37 and 38 do not take into account the revised debt service when bonds are refinanced.</a:t>
            </a:r>
          </a:p>
        </p:txBody>
      </p:sp>
    </p:spTree>
    <p:extLst>
      <p:ext uri="{BB962C8B-B14F-4D97-AF65-F5344CB8AC3E}">
        <p14:creationId xmlns:p14="http://schemas.microsoft.com/office/powerpoint/2010/main" val="24472540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298F-507C-4D3B-B94C-62D2171A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Coastal Branch Extension Reaches 37 and 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A428D-3861-4071-8F77-1C7C564B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23" y="857250"/>
            <a:ext cx="647858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10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0A9-3837-4C07-BFE9-5B9E8BFD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/>
              <a:t>DWR Coastal Branch Extension Debt Service Protest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087E-82FD-4915-A6D3-532ED61EA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73779"/>
          </a:xfrm>
        </p:spPr>
        <p:txBody>
          <a:bodyPr/>
          <a:lstStyle/>
          <a:p>
            <a:r>
              <a:rPr lang="en-US" dirty="0"/>
              <a:t>April 20, 2009:  Allocation of DWR Revenues Bond Debt Service Payments to the Coastal Branch Extension, Reaches 37 and 38</a:t>
            </a:r>
          </a:p>
          <a:p>
            <a:pPr lvl="1"/>
            <a:r>
              <a:rPr lang="en-US" dirty="0"/>
              <a:t>Total Construction Costs for the Coastal Branch Extension were about $33 million</a:t>
            </a:r>
          </a:p>
          <a:p>
            <a:pPr lvl="1"/>
            <a:r>
              <a:rPr lang="en-US" dirty="0"/>
              <a:t>DWR allocation revenues bonds totaling about $46 million.</a:t>
            </a:r>
          </a:p>
          <a:p>
            <a:r>
              <a:rPr lang="en-US" dirty="0"/>
              <a:t>DWR agreed with the finding is in the process of correcting the error</a:t>
            </a:r>
          </a:p>
          <a:p>
            <a:pPr lvl="1"/>
            <a:r>
              <a:rPr lang="en-US" dirty="0"/>
              <a:t>Estimated correction is about $6 million</a:t>
            </a:r>
          </a:p>
          <a:p>
            <a:pPr lvl="1"/>
            <a:r>
              <a:rPr lang="en-US" dirty="0"/>
              <a:t>Expecting completion by the end of calendar year 2024</a:t>
            </a:r>
          </a:p>
        </p:txBody>
      </p:sp>
    </p:spTree>
    <p:extLst>
      <p:ext uri="{BB962C8B-B14F-4D97-AF65-F5344CB8AC3E}">
        <p14:creationId xmlns:p14="http://schemas.microsoft.com/office/powerpoint/2010/main" val="9008252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0A9-3837-4C07-BFE9-5B9E8BFD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/>
              <a:t>DWR Coastal Branch Extension Debt Service Protest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087E-82FD-4915-A6D3-532ED61EA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61468"/>
          </a:xfrm>
        </p:spPr>
        <p:txBody>
          <a:bodyPr/>
          <a:lstStyle/>
          <a:p>
            <a:r>
              <a:rPr lang="en-US" dirty="0"/>
              <a:t>June 12, 2009:  Debt Service payments charged by DWR to CCWA for Reaches 37 and 38 do not take into account the revised debt service when bonds are refinanced.</a:t>
            </a:r>
          </a:p>
          <a:p>
            <a:pPr lvl="1"/>
            <a:r>
              <a:rPr lang="en-US" dirty="0"/>
              <a:t>DWR issues bonds for Coastal Branch Extension, Reaches 37 and 38 and charges the debt service directly to CCWA</a:t>
            </a:r>
          </a:p>
          <a:p>
            <a:pPr lvl="1"/>
            <a:r>
              <a:rPr lang="en-US" dirty="0"/>
              <a:t>DWR has refinanced the Coastal Branch revenue bonds many times since original issuance in 1997.</a:t>
            </a:r>
          </a:p>
          <a:p>
            <a:pPr lvl="1"/>
            <a:r>
              <a:rPr lang="en-US" sz="2400" dirty="0">
                <a:solidFill>
                  <a:srgbClr val="D8B25C"/>
                </a:solidFill>
              </a:rPr>
              <a:t>DWR did not revise the debt service invoices to CCWA after the bonds were refinanced in the prior year.</a:t>
            </a:r>
          </a:p>
          <a:p>
            <a:pPr lvl="1"/>
            <a:r>
              <a:rPr lang="en-US" sz="2400" dirty="0"/>
              <a:t>CCWA has paid more in debt service than the actual payments due</a:t>
            </a:r>
            <a:endParaRPr lang="en-US" sz="2400" dirty="0">
              <a:solidFill>
                <a:srgbClr val="D8B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724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80A9-3837-4C07-BFE9-5B9E8BFD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/>
              <a:t>DWR Coastal Branch Extension Debt Service Protest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087E-82FD-4915-A6D3-532ED61EA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67185"/>
          </a:xfrm>
        </p:spPr>
        <p:txBody>
          <a:bodyPr/>
          <a:lstStyle/>
          <a:p>
            <a:r>
              <a:rPr lang="en-US" dirty="0"/>
              <a:t>Latest estimate provided by Ernst &amp; Young:</a:t>
            </a:r>
          </a:p>
          <a:p>
            <a:pPr lvl="1"/>
            <a:r>
              <a:rPr lang="en-US" dirty="0"/>
              <a:t>$1.2 million</a:t>
            </a:r>
          </a:p>
          <a:p>
            <a:pPr lvl="1"/>
            <a:r>
              <a:rPr lang="en-US" dirty="0"/>
              <a:t>$1.9 million with interest (+/-) (estimate only)</a:t>
            </a:r>
          </a:p>
          <a:p>
            <a:r>
              <a:rPr lang="en-US" dirty="0"/>
              <a:t>At the February 2024 Audit Finance Meeting, DWR agreed to the corrections including payment of interest</a:t>
            </a:r>
          </a:p>
          <a:p>
            <a:pPr lvl="1"/>
            <a:r>
              <a:rPr lang="en-US" dirty="0"/>
              <a:t>Exact interest component unknown at this time</a:t>
            </a:r>
          </a:p>
          <a:p>
            <a:pPr lvl="1"/>
            <a:r>
              <a:rPr lang="en-US" dirty="0"/>
              <a:t>Will NOT be paid at the DWR Project Interest Rate</a:t>
            </a:r>
          </a:p>
        </p:txBody>
      </p:sp>
    </p:spTree>
    <p:extLst>
      <p:ext uri="{BB962C8B-B14F-4D97-AF65-F5344CB8AC3E}">
        <p14:creationId xmlns:p14="http://schemas.microsoft.com/office/powerpoint/2010/main" val="773860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498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</vt:lpstr>
      <vt:lpstr>Webdings</vt:lpstr>
      <vt:lpstr>Wingdings</vt:lpstr>
      <vt:lpstr>1_Sample presentation slides(10)</vt:lpstr>
      <vt:lpstr>Update on CCWA Protest Items with DWR CCWA Board Meeting February 22, 2024</vt:lpstr>
      <vt:lpstr>DWR Statement of Charges Protests</vt:lpstr>
      <vt:lpstr>DWR Statement of Charges Protests</vt:lpstr>
      <vt:lpstr>DWR Coastal Branch Extension Debt Service Protest Items</vt:lpstr>
      <vt:lpstr>Coastal Branch Extension Reaches 37 and 38</vt:lpstr>
      <vt:lpstr>DWR Coastal Branch Extension Debt Service Protest Items</vt:lpstr>
      <vt:lpstr>DWR Coastal Branch Extension Debt Service Protest Items</vt:lpstr>
      <vt:lpstr>DWR Coastal Branch Extension Debt Service Protest Items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CCWA Transfer Policy and Procedures  Board Meeting February 22, 2024</dc:title>
  <cp:lastModifiedBy>Ray Stokes</cp:lastModifiedBy>
  <cp:revision>11</cp:revision>
  <dcterms:created xsi:type="dcterms:W3CDTF">1900-01-01T07:00:00Z</dcterms:created>
  <dcterms:modified xsi:type="dcterms:W3CDTF">2024-02-21T23:47:49Z</dcterms:modified>
</cp:coreProperties>
</file>