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5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16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4759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1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4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30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6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1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1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4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7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7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2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79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42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99AE56-1472-4904-9197-00E9EBE2FC4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E4F3-333D-4590-A36F-5AABEB9A9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0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C0FA-F90C-4EED-B66B-9157AFF44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Santa Ynez II Long-Term Project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BFCCF-DAB0-4C3B-A6B9-0C5A3FBB5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Central Coast water authority</a:t>
            </a:r>
          </a:p>
          <a:p>
            <a:r>
              <a:rPr lang="en-US" dirty="0"/>
              <a:t>Operating committee</a:t>
            </a:r>
          </a:p>
          <a:p>
            <a:r>
              <a:rPr lang="en-US" dirty="0"/>
              <a:t>January 11, 2024</a:t>
            </a:r>
          </a:p>
        </p:txBody>
      </p:sp>
    </p:spTree>
    <p:extLst>
      <p:ext uri="{BB962C8B-B14F-4D97-AF65-F5344CB8AC3E}">
        <p14:creationId xmlns:p14="http://schemas.microsoft.com/office/powerpoint/2010/main" val="1647109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485B63-FF68-42ED-B5CB-FDA6E678E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4" r="325"/>
          <a:stretch/>
        </p:blipFill>
        <p:spPr>
          <a:xfrm>
            <a:off x="2174216" y="77118"/>
            <a:ext cx="6892666" cy="6645814"/>
          </a:xfrm>
          <a:prstGeom prst="rect">
            <a:avLst/>
          </a:prstGeom>
          <a:ln w="34925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D11B703-DE30-48DD-872A-A83E706FC7FB}"/>
              </a:ext>
            </a:extLst>
          </p:cNvPr>
          <p:cNvSpPr/>
          <p:nvPr/>
        </p:nvSpPr>
        <p:spPr>
          <a:xfrm>
            <a:off x="4880472" y="3429000"/>
            <a:ext cx="3084723" cy="305718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6B6FA2-0B90-46F1-87FC-9518BFCF4747}"/>
              </a:ext>
            </a:extLst>
          </p:cNvPr>
          <p:cNvSpPr/>
          <p:nvPr/>
        </p:nvSpPr>
        <p:spPr>
          <a:xfrm>
            <a:off x="7206343" y="1218282"/>
            <a:ext cx="1708139" cy="305718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2AAE6B-9FE1-4255-A7E2-51EFBF6A5739}"/>
              </a:ext>
            </a:extLst>
          </p:cNvPr>
          <p:cNvGrpSpPr/>
          <p:nvPr/>
        </p:nvGrpSpPr>
        <p:grpSpPr>
          <a:xfrm>
            <a:off x="9895114" y="2558143"/>
            <a:ext cx="859972" cy="1200329"/>
            <a:chOff x="9895114" y="2558143"/>
            <a:chExt cx="859972" cy="12003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11B56C-9875-4164-9188-C2A7C6EB5F72}"/>
                </a:ext>
              </a:extLst>
            </p:cNvPr>
            <p:cNvSpPr txBox="1"/>
            <p:nvPr/>
          </p:nvSpPr>
          <p:spPr>
            <a:xfrm>
              <a:off x="9895114" y="2558143"/>
              <a:ext cx="8370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1993</a:t>
              </a:r>
            </a:p>
            <a:p>
              <a:r>
                <a:rPr lang="en-US" dirty="0"/>
                <a:t>+    30</a:t>
              </a:r>
            </a:p>
            <a:p>
              <a:endParaRPr lang="en-US" dirty="0"/>
            </a:p>
            <a:p>
              <a:r>
                <a:rPr lang="en-US" dirty="0"/>
                <a:t>  2023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F2A9D2D-6EF5-4888-BE05-09CD8EC9ACB1}"/>
                </a:ext>
              </a:extLst>
            </p:cNvPr>
            <p:cNvCxnSpPr/>
            <p:nvPr/>
          </p:nvCxnSpPr>
          <p:spPr>
            <a:xfrm>
              <a:off x="10017784" y="3178629"/>
              <a:ext cx="73730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3212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E6F7E-48FF-430C-8C9E-C1CC8D5FE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3" t="11384" r="4889" b="19066"/>
          <a:stretch/>
        </p:blipFill>
        <p:spPr>
          <a:xfrm>
            <a:off x="0" y="11534"/>
            <a:ext cx="12192000" cy="6846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C5BA3-B5D4-4F64-879F-CA2F2A3A84D5}"/>
              </a:ext>
            </a:extLst>
          </p:cNvPr>
          <p:cNvSpPr txBox="1"/>
          <p:nvPr/>
        </p:nvSpPr>
        <p:spPr>
          <a:xfrm>
            <a:off x="4467837" y="-1"/>
            <a:ext cx="287893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Reach SYII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D787C-8DEE-4358-88BA-1B3FF2ACB7C3}"/>
              </a:ext>
            </a:extLst>
          </p:cNvPr>
          <p:cNvSpPr txBox="1"/>
          <p:nvPr/>
        </p:nvSpPr>
        <p:spPr>
          <a:xfrm>
            <a:off x="3502638" y="1086115"/>
            <a:ext cx="4809330" cy="1477328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none" rtlCol="0">
            <a:spAutoFit/>
          </a:bodyPr>
          <a:lstStyle/>
          <a:p>
            <a:r>
              <a:rPr lang="en-US" dirty="0"/>
              <a:t>Monitoring the Pipe Condition: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Hydrostatic Testing at Winter Shutdown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Cathodic Testing Station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Inspection of Right-of-Way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0C929-A687-4562-A994-4B9F14F97460}"/>
              </a:ext>
            </a:extLst>
          </p:cNvPr>
          <p:cNvSpPr txBox="1"/>
          <p:nvPr/>
        </p:nvSpPr>
        <p:spPr>
          <a:xfrm>
            <a:off x="3502639" y="2941672"/>
            <a:ext cx="4809330" cy="2031325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Monitoring the Pipe Condition: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Indication of the onset of corrosion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of pipe exposed during last spill event</a:t>
            </a:r>
          </a:p>
        </p:txBody>
      </p:sp>
    </p:spTree>
    <p:extLst>
      <p:ext uri="{BB962C8B-B14F-4D97-AF65-F5344CB8AC3E}">
        <p14:creationId xmlns:p14="http://schemas.microsoft.com/office/powerpoint/2010/main" val="984595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BFE5F-45CB-4E3E-9E65-44630B02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2"/>
            <a:ext cx="10290940" cy="6785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8EB870-16B1-4F31-97CE-4B56BA6B53C7}"/>
              </a:ext>
            </a:extLst>
          </p:cNvPr>
          <p:cNvSpPr txBox="1"/>
          <p:nvPr/>
        </p:nvSpPr>
        <p:spPr>
          <a:xfrm>
            <a:off x="2309607" y="36282"/>
            <a:ext cx="6357831" cy="1077218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none" rtlCol="0">
            <a:spAutoFit/>
          </a:bodyPr>
          <a:lstStyle/>
          <a:p>
            <a:r>
              <a:rPr lang="en-US" sz="3200" dirty="0"/>
              <a:t>On-going Risk to the Pipeline</a:t>
            </a:r>
          </a:p>
          <a:p>
            <a:r>
              <a:rPr lang="en-US" sz="3200" dirty="0"/>
              <a:t>Majority in Riverbed Flood Plain</a:t>
            </a:r>
          </a:p>
        </p:txBody>
      </p:sp>
    </p:spTree>
    <p:extLst>
      <p:ext uri="{BB962C8B-B14F-4D97-AF65-F5344CB8AC3E}">
        <p14:creationId xmlns:p14="http://schemas.microsoft.com/office/powerpoint/2010/main" val="3367507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FC416-B077-4B2A-A058-E3AAB75B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59" y="1266940"/>
            <a:ext cx="10577119" cy="5198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28FA4-7088-4FEA-ABA4-EE2B8F6D8748}"/>
              </a:ext>
            </a:extLst>
          </p:cNvPr>
          <p:cNvSpPr txBox="1"/>
          <p:nvPr/>
        </p:nvSpPr>
        <p:spPr>
          <a:xfrm>
            <a:off x="3249976" y="392978"/>
            <a:ext cx="6019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Bradbury Spill Frequency</a:t>
            </a:r>
          </a:p>
        </p:txBody>
      </p:sp>
    </p:spTree>
    <p:extLst>
      <p:ext uri="{BB962C8B-B14F-4D97-AF65-F5344CB8AC3E}">
        <p14:creationId xmlns:p14="http://schemas.microsoft.com/office/powerpoint/2010/main" val="1487107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14A4B-0967-4DC7-AA8B-CD11D18D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" y="165735"/>
            <a:ext cx="11033146" cy="65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0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8AE55-68D1-4A9D-B807-CC0E561CE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" y="0"/>
            <a:ext cx="10508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04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58435-8511-40E5-A654-9C2402E5D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35" y="1611630"/>
            <a:ext cx="11538099" cy="364616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73A00-44A6-4FC0-A1DF-D4D065930A71}"/>
              </a:ext>
            </a:extLst>
          </p:cNvPr>
          <p:cNvSpPr txBox="1"/>
          <p:nvPr/>
        </p:nvSpPr>
        <p:spPr>
          <a:xfrm>
            <a:off x="2628900" y="5623560"/>
            <a:ext cx="718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TOTAL OF TWO PROPOSALS:   $121,760.69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10E43-F03C-43F2-BB92-08277BCD8EF2}"/>
              </a:ext>
            </a:extLst>
          </p:cNvPr>
          <p:cNvSpPr txBox="1"/>
          <p:nvPr/>
        </p:nvSpPr>
        <p:spPr>
          <a:xfrm>
            <a:off x="4194810" y="492262"/>
            <a:ext cx="3188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Project Cost</a:t>
            </a:r>
          </a:p>
        </p:txBody>
      </p:sp>
    </p:spTree>
    <p:extLst>
      <p:ext uri="{BB962C8B-B14F-4D97-AF65-F5344CB8AC3E}">
        <p14:creationId xmlns:p14="http://schemas.microsoft.com/office/powerpoint/2010/main" val="3292979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6152-1AE5-4450-83D9-1A65F8D1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A634-348D-463A-A970-113B62A0F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CCWA is seeking guidance on how to proceed from those Participants that will fund the project.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time frame to plan, complete required environmental  reviews, to finance, design, permit and construct the new SYII Reach will take years.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study will develop the information needed to understand the full scope of effort and timing for the project.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We need to determine what metrics to use that will trigger the Reach SYII Reconstruction Project.</a:t>
            </a:r>
          </a:p>
        </p:txBody>
      </p:sp>
    </p:spTree>
    <p:extLst>
      <p:ext uri="{BB962C8B-B14F-4D97-AF65-F5344CB8AC3E}">
        <p14:creationId xmlns:p14="http://schemas.microsoft.com/office/powerpoint/2010/main" val="4043506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169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Santa Ynez II Long-Term 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L. Brady</dc:creator>
  <cp:lastModifiedBy>John L. Brady</cp:lastModifiedBy>
  <cp:revision>8</cp:revision>
  <dcterms:created xsi:type="dcterms:W3CDTF">2024-01-11T04:24:43Z</dcterms:created>
  <dcterms:modified xsi:type="dcterms:W3CDTF">2024-01-11T05:43:37Z</dcterms:modified>
</cp:coreProperties>
</file>