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73" r:id="rId4"/>
    <p:sldId id="257" r:id="rId5"/>
    <p:sldId id="258" r:id="rId6"/>
    <p:sldId id="259" r:id="rId7"/>
    <p:sldId id="260" r:id="rId8"/>
    <p:sldId id="275" r:id="rId9"/>
    <p:sldId id="533" r:id="rId10"/>
    <p:sldId id="261" r:id="rId11"/>
    <p:sldId id="532" r:id="rId12"/>
    <p:sldId id="262" r:id="rId13"/>
    <p:sldId id="287" r:id="rId14"/>
    <p:sldId id="285" r:id="rId15"/>
    <p:sldId id="274" r:id="rId16"/>
    <p:sldId id="53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A80CE-40FD-423B-BC99-56EEBF528F6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273DC8-FC31-4DC0-A0D9-D1913ABF26CF}">
      <dgm:prSet/>
      <dgm:spPr/>
      <dgm:t>
        <a:bodyPr/>
        <a:lstStyle/>
        <a:p>
          <a:r>
            <a:rPr lang="en-US"/>
            <a:t>Improved financial tracking and understanding</a:t>
          </a:r>
        </a:p>
      </dgm:t>
    </dgm:pt>
    <dgm:pt modelId="{2AFACBAA-970B-4C61-BDD4-25DF0A4BF104}" type="parTrans" cxnId="{1FBBA3D4-AF00-4397-BB4F-3D13F15DD88C}">
      <dgm:prSet/>
      <dgm:spPr/>
      <dgm:t>
        <a:bodyPr/>
        <a:lstStyle/>
        <a:p>
          <a:endParaRPr lang="en-US"/>
        </a:p>
      </dgm:t>
    </dgm:pt>
    <dgm:pt modelId="{E3E59AE6-AE76-4835-AE88-440A215D6F6A}" type="sibTrans" cxnId="{1FBBA3D4-AF00-4397-BB4F-3D13F15DD88C}">
      <dgm:prSet/>
      <dgm:spPr/>
      <dgm:t>
        <a:bodyPr/>
        <a:lstStyle/>
        <a:p>
          <a:endParaRPr lang="en-US"/>
        </a:p>
      </dgm:t>
    </dgm:pt>
    <dgm:pt modelId="{A8AAAE77-9A5D-4201-819C-BB9DE1E58A39}">
      <dgm:prSet/>
      <dgm:spPr/>
      <dgm:t>
        <a:bodyPr/>
        <a:lstStyle/>
        <a:p>
          <a:r>
            <a:rPr lang="en-US"/>
            <a:t>Resolution of environmental litigation/proceeding with Voluntary Agreement</a:t>
          </a:r>
        </a:p>
      </dgm:t>
    </dgm:pt>
    <dgm:pt modelId="{89801719-136E-427A-A3EE-067F3EE78CF5}" type="parTrans" cxnId="{24C8D28F-94B2-47DF-BD7B-F07D222783CB}">
      <dgm:prSet/>
      <dgm:spPr/>
      <dgm:t>
        <a:bodyPr/>
        <a:lstStyle/>
        <a:p>
          <a:endParaRPr lang="en-US"/>
        </a:p>
      </dgm:t>
    </dgm:pt>
    <dgm:pt modelId="{7D593620-618B-4524-B8E4-CAEF4DC529AF}" type="sibTrans" cxnId="{24C8D28F-94B2-47DF-BD7B-F07D222783CB}">
      <dgm:prSet/>
      <dgm:spPr/>
      <dgm:t>
        <a:bodyPr/>
        <a:lstStyle/>
        <a:p>
          <a:endParaRPr lang="en-US"/>
        </a:p>
      </dgm:t>
    </dgm:pt>
    <dgm:pt modelId="{64524001-39B6-4237-9A7F-95913ECAC6DE}">
      <dgm:prSet/>
      <dgm:spPr/>
      <dgm:t>
        <a:bodyPr/>
        <a:lstStyle/>
        <a:p>
          <a:r>
            <a:rPr lang="en-US"/>
            <a:t>Energy Roadmap and SB49 implementation</a:t>
          </a:r>
        </a:p>
      </dgm:t>
    </dgm:pt>
    <dgm:pt modelId="{514DD2EF-E78C-4A57-BD35-649E0B429616}" type="parTrans" cxnId="{2319B36F-5415-4752-8470-02506AC67062}">
      <dgm:prSet/>
      <dgm:spPr/>
      <dgm:t>
        <a:bodyPr/>
        <a:lstStyle/>
        <a:p>
          <a:endParaRPr lang="en-US"/>
        </a:p>
      </dgm:t>
    </dgm:pt>
    <dgm:pt modelId="{269AA59E-28E4-4180-BE58-9C5B7F3D95D7}" type="sibTrans" cxnId="{2319B36F-5415-4752-8470-02506AC67062}">
      <dgm:prSet/>
      <dgm:spPr/>
      <dgm:t>
        <a:bodyPr/>
        <a:lstStyle/>
        <a:p>
          <a:endParaRPr lang="en-US"/>
        </a:p>
      </dgm:t>
    </dgm:pt>
    <dgm:pt modelId="{28E7E083-2321-4DC6-AC17-472F7DD1D600}">
      <dgm:prSet/>
      <dgm:spPr/>
      <dgm:t>
        <a:bodyPr/>
        <a:lstStyle/>
        <a:p>
          <a:r>
            <a:rPr lang="en-US"/>
            <a:t>Continued science and research engagement </a:t>
          </a:r>
        </a:p>
      </dgm:t>
    </dgm:pt>
    <dgm:pt modelId="{A95343EB-6A3F-45AA-905F-F1E29777956A}" type="parTrans" cxnId="{27262D73-3B8A-41CF-B7A5-CB0CABC7C66E}">
      <dgm:prSet/>
      <dgm:spPr/>
      <dgm:t>
        <a:bodyPr/>
        <a:lstStyle/>
        <a:p>
          <a:endParaRPr lang="en-US"/>
        </a:p>
      </dgm:t>
    </dgm:pt>
    <dgm:pt modelId="{5E8EE8E5-5582-4828-9E75-1D24454EA9EB}" type="sibTrans" cxnId="{27262D73-3B8A-41CF-B7A5-CB0CABC7C66E}">
      <dgm:prSet/>
      <dgm:spPr/>
      <dgm:t>
        <a:bodyPr/>
        <a:lstStyle/>
        <a:p>
          <a:endParaRPr lang="en-US"/>
        </a:p>
      </dgm:t>
    </dgm:pt>
    <dgm:pt modelId="{757DF41F-3715-4552-89C6-AFD48A95AE5B}">
      <dgm:prSet/>
      <dgm:spPr/>
      <dgm:t>
        <a:bodyPr/>
        <a:lstStyle/>
        <a:p>
          <a:r>
            <a:rPr lang="en-US"/>
            <a:t>Delta Conveyance planning </a:t>
          </a:r>
        </a:p>
      </dgm:t>
    </dgm:pt>
    <dgm:pt modelId="{B199D36B-9D74-487C-84E8-D512EFA36FD8}" type="parTrans" cxnId="{6BEBAD4C-371B-4CD2-A3B3-A203E3849A79}">
      <dgm:prSet/>
      <dgm:spPr/>
      <dgm:t>
        <a:bodyPr/>
        <a:lstStyle/>
        <a:p>
          <a:endParaRPr lang="en-US"/>
        </a:p>
      </dgm:t>
    </dgm:pt>
    <dgm:pt modelId="{8F5927A3-8E9D-4344-98B2-93E5058FC174}" type="sibTrans" cxnId="{6BEBAD4C-371B-4CD2-A3B3-A203E3849A79}">
      <dgm:prSet/>
      <dgm:spPr/>
      <dgm:t>
        <a:bodyPr/>
        <a:lstStyle/>
        <a:p>
          <a:endParaRPr lang="en-US"/>
        </a:p>
      </dgm:t>
    </dgm:pt>
    <dgm:pt modelId="{3E235876-5913-4B96-8447-BAFE2A89AB29}">
      <dgm:prSet/>
      <dgm:spPr/>
      <dgm:t>
        <a:bodyPr/>
        <a:lstStyle/>
        <a:p>
          <a:r>
            <a:rPr lang="en-US" dirty="0"/>
            <a:t>SWP Storage</a:t>
          </a:r>
        </a:p>
      </dgm:t>
    </dgm:pt>
    <dgm:pt modelId="{47F86B4A-21D5-4B11-B992-C67479C22551}" type="parTrans" cxnId="{22982812-354D-4E68-9BC8-E68CAAFCDC5C}">
      <dgm:prSet/>
      <dgm:spPr/>
      <dgm:t>
        <a:bodyPr/>
        <a:lstStyle/>
        <a:p>
          <a:endParaRPr lang="en-US"/>
        </a:p>
      </dgm:t>
    </dgm:pt>
    <dgm:pt modelId="{7563432E-1082-4AA8-BDE5-97628346C317}" type="sibTrans" cxnId="{22982812-354D-4E68-9BC8-E68CAAFCDC5C}">
      <dgm:prSet/>
      <dgm:spPr/>
      <dgm:t>
        <a:bodyPr/>
        <a:lstStyle/>
        <a:p>
          <a:endParaRPr lang="en-US"/>
        </a:p>
      </dgm:t>
    </dgm:pt>
    <dgm:pt modelId="{E698BD03-4018-4D18-9DF1-5941B382C3F2}">
      <dgm:prSet/>
      <dgm:spPr/>
      <dgm:t>
        <a:bodyPr/>
        <a:lstStyle/>
        <a:p>
          <a:r>
            <a:rPr lang="en-US"/>
            <a:t>Continue public outreach on SWP priorities </a:t>
          </a:r>
        </a:p>
      </dgm:t>
    </dgm:pt>
    <dgm:pt modelId="{5F698265-1C08-4806-8D09-104ECF7F02A5}" type="parTrans" cxnId="{536EC34D-36E7-4B3C-9CA4-9BBDDB3C7E96}">
      <dgm:prSet/>
      <dgm:spPr/>
      <dgm:t>
        <a:bodyPr/>
        <a:lstStyle/>
        <a:p>
          <a:endParaRPr lang="en-US"/>
        </a:p>
      </dgm:t>
    </dgm:pt>
    <dgm:pt modelId="{2510CF38-FA26-4073-9EAE-746471F7CECC}" type="sibTrans" cxnId="{536EC34D-36E7-4B3C-9CA4-9BBDDB3C7E96}">
      <dgm:prSet/>
      <dgm:spPr/>
      <dgm:t>
        <a:bodyPr/>
        <a:lstStyle/>
        <a:p>
          <a:endParaRPr lang="en-US"/>
        </a:p>
      </dgm:t>
    </dgm:pt>
    <dgm:pt modelId="{6DE9739D-9A6A-4E76-B960-EA85A8D83608}" type="pres">
      <dgm:prSet presAssocID="{2BEA80CE-40FD-423B-BC99-56EEBF528F6A}" presName="diagram" presStyleCnt="0">
        <dgm:presLayoutVars>
          <dgm:dir/>
          <dgm:resizeHandles val="exact"/>
        </dgm:presLayoutVars>
      </dgm:prSet>
      <dgm:spPr/>
    </dgm:pt>
    <dgm:pt modelId="{99BE7B85-5424-4827-BC16-42219CCC0DF2}" type="pres">
      <dgm:prSet presAssocID="{8B273DC8-FC31-4DC0-A0D9-D1913ABF26CF}" presName="node" presStyleLbl="node1" presStyleIdx="0" presStyleCnt="7">
        <dgm:presLayoutVars>
          <dgm:bulletEnabled val="1"/>
        </dgm:presLayoutVars>
      </dgm:prSet>
      <dgm:spPr/>
    </dgm:pt>
    <dgm:pt modelId="{4C1B7967-591A-4354-B0D5-180775023095}" type="pres">
      <dgm:prSet presAssocID="{E3E59AE6-AE76-4835-AE88-440A215D6F6A}" presName="sibTrans" presStyleCnt="0"/>
      <dgm:spPr/>
    </dgm:pt>
    <dgm:pt modelId="{75B74A62-083C-4B73-A0A6-E8A6B044A47B}" type="pres">
      <dgm:prSet presAssocID="{A8AAAE77-9A5D-4201-819C-BB9DE1E58A39}" presName="node" presStyleLbl="node1" presStyleIdx="1" presStyleCnt="7">
        <dgm:presLayoutVars>
          <dgm:bulletEnabled val="1"/>
        </dgm:presLayoutVars>
      </dgm:prSet>
      <dgm:spPr/>
    </dgm:pt>
    <dgm:pt modelId="{BD1BB2C9-3B18-4D72-AD19-6D51BE959971}" type="pres">
      <dgm:prSet presAssocID="{7D593620-618B-4524-B8E4-CAEF4DC529AF}" presName="sibTrans" presStyleCnt="0"/>
      <dgm:spPr/>
    </dgm:pt>
    <dgm:pt modelId="{96B73B2E-89F8-43BA-89D5-A9D60CA28305}" type="pres">
      <dgm:prSet presAssocID="{64524001-39B6-4237-9A7F-95913ECAC6DE}" presName="node" presStyleLbl="node1" presStyleIdx="2" presStyleCnt="7">
        <dgm:presLayoutVars>
          <dgm:bulletEnabled val="1"/>
        </dgm:presLayoutVars>
      </dgm:prSet>
      <dgm:spPr/>
    </dgm:pt>
    <dgm:pt modelId="{52154FB1-8521-4328-BE94-9F07E90FD018}" type="pres">
      <dgm:prSet presAssocID="{269AA59E-28E4-4180-BE58-9C5B7F3D95D7}" presName="sibTrans" presStyleCnt="0"/>
      <dgm:spPr/>
    </dgm:pt>
    <dgm:pt modelId="{AA01DD79-D48B-444B-8616-CF114AD03310}" type="pres">
      <dgm:prSet presAssocID="{28E7E083-2321-4DC6-AC17-472F7DD1D600}" presName="node" presStyleLbl="node1" presStyleIdx="3" presStyleCnt="7">
        <dgm:presLayoutVars>
          <dgm:bulletEnabled val="1"/>
        </dgm:presLayoutVars>
      </dgm:prSet>
      <dgm:spPr/>
    </dgm:pt>
    <dgm:pt modelId="{965E747F-9CDB-44E6-98ED-6BE7EB29F230}" type="pres">
      <dgm:prSet presAssocID="{5E8EE8E5-5582-4828-9E75-1D24454EA9EB}" presName="sibTrans" presStyleCnt="0"/>
      <dgm:spPr/>
    </dgm:pt>
    <dgm:pt modelId="{12F3E7EE-281D-480D-973D-9FF62021244C}" type="pres">
      <dgm:prSet presAssocID="{757DF41F-3715-4552-89C6-AFD48A95AE5B}" presName="node" presStyleLbl="node1" presStyleIdx="4" presStyleCnt="7">
        <dgm:presLayoutVars>
          <dgm:bulletEnabled val="1"/>
        </dgm:presLayoutVars>
      </dgm:prSet>
      <dgm:spPr/>
    </dgm:pt>
    <dgm:pt modelId="{F59A5660-6979-46FF-A936-8588560381C7}" type="pres">
      <dgm:prSet presAssocID="{8F5927A3-8E9D-4344-98B2-93E5058FC174}" presName="sibTrans" presStyleCnt="0"/>
      <dgm:spPr/>
    </dgm:pt>
    <dgm:pt modelId="{607AFD92-9EB6-4671-93DA-81F07568DE7F}" type="pres">
      <dgm:prSet presAssocID="{3E235876-5913-4B96-8447-BAFE2A89AB29}" presName="node" presStyleLbl="node1" presStyleIdx="5" presStyleCnt="7">
        <dgm:presLayoutVars>
          <dgm:bulletEnabled val="1"/>
        </dgm:presLayoutVars>
      </dgm:prSet>
      <dgm:spPr/>
    </dgm:pt>
    <dgm:pt modelId="{E3FEC624-8D77-49F9-8339-95E0D81FCD4A}" type="pres">
      <dgm:prSet presAssocID="{7563432E-1082-4AA8-BDE5-97628346C317}" presName="sibTrans" presStyleCnt="0"/>
      <dgm:spPr/>
    </dgm:pt>
    <dgm:pt modelId="{A9BDC2DF-3D13-4C3C-AD04-3956DBB0D651}" type="pres">
      <dgm:prSet presAssocID="{E698BD03-4018-4D18-9DF1-5941B382C3F2}" presName="node" presStyleLbl="node1" presStyleIdx="6" presStyleCnt="7">
        <dgm:presLayoutVars>
          <dgm:bulletEnabled val="1"/>
        </dgm:presLayoutVars>
      </dgm:prSet>
      <dgm:spPr/>
    </dgm:pt>
  </dgm:ptLst>
  <dgm:cxnLst>
    <dgm:cxn modelId="{4ADF3C04-3A7E-4FBE-A54B-0C58C6B71512}" type="presOf" srcId="{28E7E083-2321-4DC6-AC17-472F7DD1D600}" destId="{AA01DD79-D48B-444B-8616-CF114AD03310}" srcOrd="0" destOrd="0" presId="urn:microsoft.com/office/officeart/2005/8/layout/default"/>
    <dgm:cxn modelId="{7356080B-850F-4CDE-804A-F3BBCE02A513}" type="presOf" srcId="{757DF41F-3715-4552-89C6-AFD48A95AE5B}" destId="{12F3E7EE-281D-480D-973D-9FF62021244C}" srcOrd="0" destOrd="0" presId="urn:microsoft.com/office/officeart/2005/8/layout/default"/>
    <dgm:cxn modelId="{22982812-354D-4E68-9BC8-E68CAAFCDC5C}" srcId="{2BEA80CE-40FD-423B-BC99-56EEBF528F6A}" destId="{3E235876-5913-4B96-8447-BAFE2A89AB29}" srcOrd="5" destOrd="0" parTransId="{47F86B4A-21D5-4B11-B992-C67479C22551}" sibTransId="{7563432E-1082-4AA8-BDE5-97628346C317}"/>
    <dgm:cxn modelId="{AC287915-C6F9-4A7A-9C6A-5F34AAF6344C}" type="presOf" srcId="{8B273DC8-FC31-4DC0-A0D9-D1913ABF26CF}" destId="{99BE7B85-5424-4827-BC16-42219CCC0DF2}" srcOrd="0" destOrd="0" presId="urn:microsoft.com/office/officeart/2005/8/layout/default"/>
    <dgm:cxn modelId="{6E13D01B-C308-4DAB-BDC2-E4D82C8EE717}" type="presOf" srcId="{3E235876-5913-4B96-8447-BAFE2A89AB29}" destId="{607AFD92-9EB6-4671-93DA-81F07568DE7F}" srcOrd="0" destOrd="0" presId="urn:microsoft.com/office/officeart/2005/8/layout/default"/>
    <dgm:cxn modelId="{9202C333-7E5E-4F85-9F08-B9C949E6D392}" type="presOf" srcId="{E698BD03-4018-4D18-9DF1-5941B382C3F2}" destId="{A9BDC2DF-3D13-4C3C-AD04-3956DBB0D651}" srcOrd="0" destOrd="0" presId="urn:microsoft.com/office/officeart/2005/8/layout/default"/>
    <dgm:cxn modelId="{78697662-A71E-4EB5-8D10-91C343603700}" type="presOf" srcId="{A8AAAE77-9A5D-4201-819C-BB9DE1E58A39}" destId="{75B74A62-083C-4B73-A0A6-E8A6B044A47B}" srcOrd="0" destOrd="0" presId="urn:microsoft.com/office/officeart/2005/8/layout/default"/>
    <dgm:cxn modelId="{13C15B4C-F140-4154-A242-0B25C9080C42}" type="presOf" srcId="{2BEA80CE-40FD-423B-BC99-56EEBF528F6A}" destId="{6DE9739D-9A6A-4E76-B960-EA85A8D83608}" srcOrd="0" destOrd="0" presId="urn:microsoft.com/office/officeart/2005/8/layout/default"/>
    <dgm:cxn modelId="{6BEBAD4C-371B-4CD2-A3B3-A203E3849A79}" srcId="{2BEA80CE-40FD-423B-BC99-56EEBF528F6A}" destId="{757DF41F-3715-4552-89C6-AFD48A95AE5B}" srcOrd="4" destOrd="0" parTransId="{B199D36B-9D74-487C-84E8-D512EFA36FD8}" sibTransId="{8F5927A3-8E9D-4344-98B2-93E5058FC174}"/>
    <dgm:cxn modelId="{536EC34D-36E7-4B3C-9CA4-9BBDDB3C7E96}" srcId="{2BEA80CE-40FD-423B-BC99-56EEBF528F6A}" destId="{E698BD03-4018-4D18-9DF1-5941B382C3F2}" srcOrd="6" destOrd="0" parTransId="{5F698265-1C08-4806-8D09-104ECF7F02A5}" sibTransId="{2510CF38-FA26-4073-9EAE-746471F7CECC}"/>
    <dgm:cxn modelId="{2319B36F-5415-4752-8470-02506AC67062}" srcId="{2BEA80CE-40FD-423B-BC99-56EEBF528F6A}" destId="{64524001-39B6-4237-9A7F-95913ECAC6DE}" srcOrd="2" destOrd="0" parTransId="{514DD2EF-E78C-4A57-BD35-649E0B429616}" sibTransId="{269AA59E-28E4-4180-BE58-9C5B7F3D95D7}"/>
    <dgm:cxn modelId="{27262D73-3B8A-41CF-B7A5-CB0CABC7C66E}" srcId="{2BEA80CE-40FD-423B-BC99-56EEBF528F6A}" destId="{28E7E083-2321-4DC6-AC17-472F7DD1D600}" srcOrd="3" destOrd="0" parTransId="{A95343EB-6A3F-45AA-905F-F1E29777956A}" sibTransId="{5E8EE8E5-5582-4828-9E75-1D24454EA9EB}"/>
    <dgm:cxn modelId="{24C8D28F-94B2-47DF-BD7B-F07D222783CB}" srcId="{2BEA80CE-40FD-423B-BC99-56EEBF528F6A}" destId="{A8AAAE77-9A5D-4201-819C-BB9DE1E58A39}" srcOrd="1" destOrd="0" parTransId="{89801719-136E-427A-A3EE-067F3EE78CF5}" sibTransId="{7D593620-618B-4524-B8E4-CAEF4DC529AF}"/>
    <dgm:cxn modelId="{68438E9C-CA4B-4B69-B730-23AA4DD5CF9E}" type="presOf" srcId="{64524001-39B6-4237-9A7F-95913ECAC6DE}" destId="{96B73B2E-89F8-43BA-89D5-A9D60CA28305}" srcOrd="0" destOrd="0" presId="urn:microsoft.com/office/officeart/2005/8/layout/default"/>
    <dgm:cxn modelId="{1FBBA3D4-AF00-4397-BB4F-3D13F15DD88C}" srcId="{2BEA80CE-40FD-423B-BC99-56EEBF528F6A}" destId="{8B273DC8-FC31-4DC0-A0D9-D1913ABF26CF}" srcOrd="0" destOrd="0" parTransId="{2AFACBAA-970B-4C61-BDD4-25DF0A4BF104}" sibTransId="{E3E59AE6-AE76-4835-AE88-440A215D6F6A}"/>
    <dgm:cxn modelId="{72E50130-0B92-4F67-BA95-4B23FF70EB0A}" type="presParOf" srcId="{6DE9739D-9A6A-4E76-B960-EA85A8D83608}" destId="{99BE7B85-5424-4827-BC16-42219CCC0DF2}" srcOrd="0" destOrd="0" presId="urn:microsoft.com/office/officeart/2005/8/layout/default"/>
    <dgm:cxn modelId="{311CC3A8-C78E-4BD2-ABD1-3E7D033C36F4}" type="presParOf" srcId="{6DE9739D-9A6A-4E76-B960-EA85A8D83608}" destId="{4C1B7967-591A-4354-B0D5-180775023095}" srcOrd="1" destOrd="0" presId="urn:microsoft.com/office/officeart/2005/8/layout/default"/>
    <dgm:cxn modelId="{4AB1DADB-BEC0-4676-8C8B-C9EF88CE1536}" type="presParOf" srcId="{6DE9739D-9A6A-4E76-B960-EA85A8D83608}" destId="{75B74A62-083C-4B73-A0A6-E8A6B044A47B}" srcOrd="2" destOrd="0" presId="urn:microsoft.com/office/officeart/2005/8/layout/default"/>
    <dgm:cxn modelId="{E2EDD6D3-71B9-4F3B-A598-A6ED56A1D372}" type="presParOf" srcId="{6DE9739D-9A6A-4E76-B960-EA85A8D83608}" destId="{BD1BB2C9-3B18-4D72-AD19-6D51BE959971}" srcOrd="3" destOrd="0" presId="urn:microsoft.com/office/officeart/2005/8/layout/default"/>
    <dgm:cxn modelId="{C4238C3C-08BE-4DBF-B4A6-7038B21251FD}" type="presParOf" srcId="{6DE9739D-9A6A-4E76-B960-EA85A8D83608}" destId="{96B73B2E-89F8-43BA-89D5-A9D60CA28305}" srcOrd="4" destOrd="0" presId="urn:microsoft.com/office/officeart/2005/8/layout/default"/>
    <dgm:cxn modelId="{7169FDF6-DEFB-4DFE-BE7E-603FCD3BFA0E}" type="presParOf" srcId="{6DE9739D-9A6A-4E76-B960-EA85A8D83608}" destId="{52154FB1-8521-4328-BE94-9F07E90FD018}" srcOrd="5" destOrd="0" presId="urn:microsoft.com/office/officeart/2005/8/layout/default"/>
    <dgm:cxn modelId="{6EEDCD35-5CFD-4E4B-9D13-3988DB44D986}" type="presParOf" srcId="{6DE9739D-9A6A-4E76-B960-EA85A8D83608}" destId="{AA01DD79-D48B-444B-8616-CF114AD03310}" srcOrd="6" destOrd="0" presId="urn:microsoft.com/office/officeart/2005/8/layout/default"/>
    <dgm:cxn modelId="{1C4BE2FA-B74B-4A68-A579-12E36FA97701}" type="presParOf" srcId="{6DE9739D-9A6A-4E76-B960-EA85A8D83608}" destId="{965E747F-9CDB-44E6-98ED-6BE7EB29F230}" srcOrd="7" destOrd="0" presId="urn:microsoft.com/office/officeart/2005/8/layout/default"/>
    <dgm:cxn modelId="{B6BC4173-0D38-4C29-A78C-5F5B839B6A63}" type="presParOf" srcId="{6DE9739D-9A6A-4E76-B960-EA85A8D83608}" destId="{12F3E7EE-281D-480D-973D-9FF62021244C}" srcOrd="8" destOrd="0" presId="urn:microsoft.com/office/officeart/2005/8/layout/default"/>
    <dgm:cxn modelId="{3099B9D1-6074-4050-B6D6-238F2F66F711}" type="presParOf" srcId="{6DE9739D-9A6A-4E76-B960-EA85A8D83608}" destId="{F59A5660-6979-46FF-A936-8588560381C7}" srcOrd="9" destOrd="0" presId="urn:microsoft.com/office/officeart/2005/8/layout/default"/>
    <dgm:cxn modelId="{88BF86FB-144B-4F95-9B66-8891C5FAF28B}" type="presParOf" srcId="{6DE9739D-9A6A-4E76-B960-EA85A8D83608}" destId="{607AFD92-9EB6-4671-93DA-81F07568DE7F}" srcOrd="10" destOrd="0" presId="urn:microsoft.com/office/officeart/2005/8/layout/default"/>
    <dgm:cxn modelId="{598DA5DF-9598-466A-9819-B423E1C58FC2}" type="presParOf" srcId="{6DE9739D-9A6A-4E76-B960-EA85A8D83608}" destId="{E3FEC624-8D77-49F9-8339-95E0D81FCD4A}" srcOrd="11" destOrd="0" presId="urn:microsoft.com/office/officeart/2005/8/layout/default"/>
    <dgm:cxn modelId="{A6B58D2C-2EED-493D-9D12-63D205842D14}" type="presParOf" srcId="{6DE9739D-9A6A-4E76-B960-EA85A8D83608}" destId="{A9BDC2DF-3D13-4C3C-AD04-3956DBB0D65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E7B85-5424-4827-BC16-42219CCC0DF2}">
      <dsp:nvSpPr>
        <dsp:cNvPr id="0" name=""/>
        <dsp:cNvSpPr/>
      </dsp:nvSpPr>
      <dsp:spPr>
        <a:xfrm>
          <a:off x="3231" y="172777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Improved financial tracking and understanding</a:t>
          </a:r>
        </a:p>
      </dsp:txBody>
      <dsp:txXfrm>
        <a:off x="3231" y="172777"/>
        <a:ext cx="2563601" cy="1538160"/>
      </dsp:txXfrm>
    </dsp:sp>
    <dsp:sp modelId="{75B74A62-083C-4B73-A0A6-E8A6B044A47B}">
      <dsp:nvSpPr>
        <dsp:cNvPr id="0" name=""/>
        <dsp:cNvSpPr/>
      </dsp:nvSpPr>
      <dsp:spPr>
        <a:xfrm>
          <a:off x="2823193" y="172777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Resolution of environmental litigation/proceeding with Voluntary Agreement</a:t>
          </a:r>
        </a:p>
      </dsp:txBody>
      <dsp:txXfrm>
        <a:off x="2823193" y="172777"/>
        <a:ext cx="2563601" cy="1538160"/>
      </dsp:txXfrm>
    </dsp:sp>
    <dsp:sp modelId="{96B73B2E-89F8-43BA-89D5-A9D60CA28305}">
      <dsp:nvSpPr>
        <dsp:cNvPr id="0" name=""/>
        <dsp:cNvSpPr/>
      </dsp:nvSpPr>
      <dsp:spPr>
        <a:xfrm>
          <a:off x="5643155" y="172777"/>
          <a:ext cx="2563601" cy="1538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Energy Roadmap and SB49 implementation</a:t>
          </a:r>
        </a:p>
      </dsp:txBody>
      <dsp:txXfrm>
        <a:off x="5643155" y="172777"/>
        <a:ext cx="2563601" cy="1538160"/>
      </dsp:txXfrm>
    </dsp:sp>
    <dsp:sp modelId="{AA01DD79-D48B-444B-8616-CF114AD03310}">
      <dsp:nvSpPr>
        <dsp:cNvPr id="0" name=""/>
        <dsp:cNvSpPr/>
      </dsp:nvSpPr>
      <dsp:spPr>
        <a:xfrm>
          <a:off x="8463116" y="172777"/>
          <a:ext cx="2563601" cy="1538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Continued science and research engagement </a:t>
          </a:r>
        </a:p>
      </dsp:txBody>
      <dsp:txXfrm>
        <a:off x="8463116" y="172777"/>
        <a:ext cx="2563601" cy="1538160"/>
      </dsp:txXfrm>
    </dsp:sp>
    <dsp:sp modelId="{12F3E7EE-281D-480D-973D-9FF62021244C}">
      <dsp:nvSpPr>
        <dsp:cNvPr id="0" name=""/>
        <dsp:cNvSpPr/>
      </dsp:nvSpPr>
      <dsp:spPr>
        <a:xfrm>
          <a:off x="1413212" y="1967299"/>
          <a:ext cx="2563601" cy="1538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Delta Conveyance planning </a:t>
          </a:r>
        </a:p>
      </dsp:txBody>
      <dsp:txXfrm>
        <a:off x="1413212" y="1967299"/>
        <a:ext cx="2563601" cy="1538160"/>
      </dsp:txXfrm>
    </dsp:sp>
    <dsp:sp modelId="{607AFD92-9EB6-4671-93DA-81F07568DE7F}">
      <dsp:nvSpPr>
        <dsp:cNvPr id="0" name=""/>
        <dsp:cNvSpPr/>
      </dsp:nvSpPr>
      <dsp:spPr>
        <a:xfrm>
          <a:off x="4233174" y="1967299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SWP Storage</a:t>
          </a:r>
        </a:p>
      </dsp:txBody>
      <dsp:txXfrm>
        <a:off x="4233174" y="1967299"/>
        <a:ext cx="2563601" cy="1538160"/>
      </dsp:txXfrm>
    </dsp:sp>
    <dsp:sp modelId="{A9BDC2DF-3D13-4C3C-AD04-3956DBB0D651}">
      <dsp:nvSpPr>
        <dsp:cNvPr id="0" name=""/>
        <dsp:cNvSpPr/>
      </dsp:nvSpPr>
      <dsp:spPr>
        <a:xfrm>
          <a:off x="7053135" y="1967299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Continue public outreach on SWP priorities </a:t>
          </a:r>
        </a:p>
      </dsp:txBody>
      <dsp:txXfrm>
        <a:off x="7053135" y="1967299"/>
        <a:ext cx="2563601" cy="153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519DB-0DB8-40ED-A9C8-07FE72F7F8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9F6D-410A-4910-9CE4-F669624A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FB73-13C9-4DF4-9F74-1538085D7C7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State Water Contractors is distinct from the SWP contractors.  The State Water Contractors is actually a non-profit corporation.  Membership is open to all SWP contractors.  27 of the 29 contractors have chosen to be members.  With such a large number of contractors, it is not possible for each contractor to be directly represented.  Contractors have been divided into eight groups.  A director represents each of these groups, with the exception of one which has two directors.</a:t>
            </a:r>
          </a:p>
        </p:txBody>
      </p:sp>
    </p:spTree>
    <p:extLst>
      <p:ext uri="{BB962C8B-B14F-4D97-AF65-F5344CB8AC3E}">
        <p14:creationId xmlns:p14="http://schemas.microsoft.com/office/powerpoint/2010/main" val="268065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C56CA-125F-4D31-A62E-A4C9E7F83A3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98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355A4-551F-438D-894A-A4718E6F1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1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wc.us12.list-manage.com/track/click?u=29640478d8b51849b21907ac0&amp;id=6c675ea072&amp;e=385d87769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0F4A-9FB2-4793-82C5-3A6B782C7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on state water contractor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7CA61-8403-4DC9-B3D5-FAC3CBD0B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Jennifer Pierre</a:t>
            </a:r>
          </a:p>
          <a:p>
            <a:r>
              <a:rPr lang="en-US" dirty="0"/>
              <a:t>May 25,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84" y="3477889"/>
            <a:ext cx="3320772" cy="26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979A-19C9-4ACD-BD40-13850B5B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E746-E25C-4F58-8CA4-7827A8D1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5" y="2377253"/>
            <a:ext cx="5477188" cy="3324903"/>
          </a:xfrm>
        </p:spPr>
        <p:txBody>
          <a:bodyPr>
            <a:normAutofit/>
          </a:bodyPr>
          <a:lstStyle/>
          <a:p>
            <a:r>
              <a:rPr lang="en-US" dirty="0"/>
              <a:t>Administering </a:t>
            </a:r>
            <a:r>
              <a:rPr lang="en-US" dirty="0">
                <a:solidFill>
                  <a:schemeClr val="tx1"/>
                </a:solidFill>
              </a:rPr>
              <a:t>approx. 35</a:t>
            </a:r>
            <a:r>
              <a:rPr lang="en-US" dirty="0"/>
              <a:t> contracts</a:t>
            </a:r>
          </a:p>
          <a:p>
            <a:r>
              <a:rPr lang="en-US" dirty="0"/>
              <a:t>Science Program Solicitation </a:t>
            </a:r>
          </a:p>
          <a:p>
            <a:r>
              <a:rPr lang="en-US" dirty="0"/>
              <a:t>Coordinating PWA efforts</a:t>
            </a:r>
          </a:p>
          <a:p>
            <a:r>
              <a:rPr lang="en-US" dirty="0"/>
              <a:t>CSAMP and CAMT participation</a:t>
            </a:r>
          </a:p>
          <a:p>
            <a:r>
              <a:rPr lang="en-US" dirty="0"/>
              <a:t>Research results symposiums</a:t>
            </a:r>
          </a:p>
          <a:p>
            <a:r>
              <a:rPr lang="en-US" dirty="0"/>
              <a:t>Salmon recovery  </a:t>
            </a:r>
          </a:p>
          <a:p>
            <a:r>
              <a:rPr lang="en-US" dirty="0"/>
              <a:t>Responsive science investments to inform 2023 management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91" y="4680453"/>
            <a:ext cx="3163427" cy="186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4" y="1945980"/>
            <a:ext cx="5077968" cy="3389544"/>
          </a:xfrm>
          <a:prstGeom prst="rect">
            <a:avLst/>
          </a:prstGeom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6AFCD09E-7194-CE57-231F-F751DD1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98" y="2234829"/>
            <a:ext cx="719013" cy="5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7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33BF76-D080-D82D-D647-F4569E3204A0}"/>
              </a:ext>
            </a:extLst>
          </p:cNvPr>
          <p:cNvSpPr/>
          <p:nvPr/>
        </p:nvSpPr>
        <p:spPr>
          <a:xfrm>
            <a:off x="0" y="-149786"/>
            <a:ext cx="12192000" cy="613610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69B1B-0EAE-F07E-9F68-C5CE695745AB}"/>
              </a:ext>
            </a:extLst>
          </p:cNvPr>
          <p:cNvSpPr/>
          <p:nvPr/>
        </p:nvSpPr>
        <p:spPr>
          <a:xfrm>
            <a:off x="0" y="6136105"/>
            <a:ext cx="12192000" cy="721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recipitation Index Plots">
            <a:extLst>
              <a:ext uri="{FF2B5EF4-FFF2-40B4-BE49-F238E27FC236}">
                <a16:creationId xmlns:a16="http://schemas.microsoft.com/office/drawing/2014/main" id="{8EB961C6-D9FB-BF06-3FD6-77064F12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949738"/>
            <a:ext cx="5500851" cy="49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2B62B-DAB0-29E7-C28C-EBDD0B405DEF}"/>
              </a:ext>
            </a:extLst>
          </p:cNvPr>
          <p:cNvSpPr txBox="1"/>
          <p:nvPr/>
        </p:nvSpPr>
        <p:spPr>
          <a:xfrm>
            <a:off x="1152265" y="520823"/>
            <a:ext cx="406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LAST YEAR (2021-22)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BA3EE-0F12-31F6-5625-D49D47150ACC}"/>
              </a:ext>
            </a:extLst>
          </p:cNvPr>
          <p:cNvSpPr txBox="1"/>
          <p:nvPr/>
        </p:nvSpPr>
        <p:spPr>
          <a:xfrm>
            <a:off x="7133629" y="497016"/>
            <a:ext cx="363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THIS YEAR (2022-23)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D5EE2-7BCB-84BB-E2DD-76F71EE02621}"/>
              </a:ext>
            </a:extLst>
          </p:cNvPr>
          <p:cNvSpPr txBox="1"/>
          <p:nvPr/>
        </p:nvSpPr>
        <p:spPr>
          <a:xfrm>
            <a:off x="435428" y="6137336"/>
            <a:ext cx="1092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Prominent stair step patterns - need to take water when available for storage when it’s not.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E55BA-3338-49BC-F860-60A545222FC4}"/>
              </a:ext>
            </a:extLst>
          </p:cNvPr>
          <p:cNvSpPr/>
          <p:nvPr/>
        </p:nvSpPr>
        <p:spPr>
          <a:xfrm>
            <a:off x="5936279" y="5595061"/>
            <a:ext cx="5679026" cy="28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9BFE8-9D26-E668-9427-04008DB9A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57" t="21573" r="40445" b="19701"/>
          <a:stretch/>
        </p:blipFill>
        <p:spPr>
          <a:xfrm>
            <a:off x="6195315" y="949738"/>
            <a:ext cx="5419989" cy="4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C47B-4B68-4472-B7BF-55C6C80A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E6D7-5DD4-4E65-BCB7-A4D66F21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252" y="2141293"/>
            <a:ext cx="5270968" cy="3678303"/>
          </a:xfrm>
        </p:spPr>
        <p:txBody>
          <a:bodyPr>
            <a:normAutofit/>
          </a:bodyPr>
          <a:lstStyle/>
          <a:p>
            <a:r>
              <a:rPr lang="en-US" dirty="0"/>
              <a:t>Federal ESA Biological Opinion Litigation and </a:t>
            </a:r>
            <a:r>
              <a:rPr lang="en-US" dirty="0" err="1"/>
              <a:t>Reconsultation</a:t>
            </a:r>
            <a:r>
              <a:rPr lang="en-US" dirty="0"/>
              <a:t> </a:t>
            </a:r>
          </a:p>
          <a:p>
            <a:r>
              <a:rPr lang="en-US" dirty="0"/>
              <a:t>State ESA incidental take permit</a:t>
            </a:r>
          </a:p>
          <a:p>
            <a:r>
              <a:rPr lang="en-US" dirty="0"/>
              <a:t>Voluntary Agreement Framework</a:t>
            </a:r>
          </a:p>
          <a:p>
            <a:pPr lvl="1"/>
            <a:r>
              <a:rPr lang="en-US" dirty="0"/>
              <a:t>Could resolve litigation issues </a:t>
            </a:r>
          </a:p>
          <a:p>
            <a:r>
              <a:rPr lang="en-US" dirty="0"/>
              <a:t>Delta Conveyance </a:t>
            </a:r>
          </a:p>
          <a:p>
            <a:r>
              <a:rPr lang="en-US" dirty="0"/>
              <a:t>Tracking/reporting</a:t>
            </a:r>
          </a:p>
          <a:p>
            <a:r>
              <a:rPr lang="en-US" dirty="0"/>
              <a:t>Increased emphasis on San Joaquin River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364394"/>
            <a:ext cx="5590032" cy="37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280F-1897-40E2-AA3A-0817F9E1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5285-F84C-4488-BB44-9F8EB05B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30" y="2294313"/>
            <a:ext cx="8933411" cy="4145280"/>
          </a:xfrm>
        </p:spPr>
        <p:txBody>
          <a:bodyPr numCol="2"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the dry year transfer program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VA MOU/term sheet</a:t>
            </a:r>
          </a:p>
          <a:p>
            <a:pPr marL="0" marR="0" indent="30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 the WSRB workshops and strategy development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Energy Roadmap </a:t>
            </a:r>
          </a:p>
          <a:p>
            <a:pPr marL="0" marR="0" indent="306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support and coordination related to     the CFM role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Interim operations engagement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Addressed NBA weed and screen issues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SBA reliability improvements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 DCP Draft EIR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Returned to in-person/hybrid meetings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positive amendments to SB1020, reducing cost impacts by over $2B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 another science symposium on San Joaquin River i:e ratio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movement on Sisk Dam cost share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 SWP storage investigations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Moved forward on contract extension, including successful litigation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with the SWB on TUCPs and curtailments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 a legislative briefing on SWP issues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45B7-7C6E-46EF-9685-EF808F35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Overall 2023/24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A7B41F-A729-4054-B84F-B4222A48B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0164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57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2A6B-5B08-4756-8232-B788CC3B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1BAC93-3B37-464F-B2CF-88475293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38F9-9CD4-45BC-BEEE-F2095EE9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Link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02CB9-C093-416E-BC30-29EB126D98D1}"/>
              </a:ext>
            </a:extLst>
          </p:cNvPr>
          <p:cNvSpPr txBox="1"/>
          <p:nvPr/>
        </p:nvSpPr>
        <p:spPr>
          <a:xfrm>
            <a:off x="575894" y="2065867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DWR Forecasting &amp; Infrastructure Improve California's Water Management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A16BDAC8-3486-4985-8B87-0BF8AD56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45" y="2817839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7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“State Water Contractors”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459412" y="2144684"/>
            <a:ext cx="6239366" cy="439184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Distinct From Individual SWP Contractors</a:t>
            </a:r>
            <a:endParaRPr lang="en-US" altLang="en-US" sz="2600" dirty="0"/>
          </a:p>
          <a:p>
            <a:r>
              <a:rPr lang="en-US" altLang="en-US" sz="2800" dirty="0"/>
              <a:t>Non-Profit Mutual Benefit Corporation</a:t>
            </a:r>
          </a:p>
          <a:p>
            <a:r>
              <a:rPr lang="en-US" altLang="en-US" sz="2800" dirty="0"/>
              <a:t>Membership Open to all Contractors</a:t>
            </a:r>
          </a:p>
          <a:p>
            <a:r>
              <a:rPr lang="en-US" altLang="en-US" sz="2800" dirty="0"/>
              <a:t>27 of 29 Contractors Represented</a:t>
            </a:r>
          </a:p>
          <a:p>
            <a:r>
              <a:rPr lang="en-US" altLang="en-US" sz="2800" dirty="0"/>
              <a:t>Board of Directors (CCWA represents Central Coast class of contractors)</a:t>
            </a:r>
          </a:p>
        </p:txBody>
      </p:sp>
      <p:pic>
        <p:nvPicPr>
          <p:cNvPr id="4" name="Picture 4" descr="SWC Service Area Map">
            <a:extLst>
              <a:ext uri="{FF2B5EF4-FFF2-40B4-BE49-F238E27FC236}">
                <a16:creationId xmlns:a16="http://schemas.microsoft.com/office/drawing/2014/main" id="{6EAF677E-4BFE-4B24-B8F9-9557C58C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5417" r="4538" b="3958"/>
          <a:stretch>
            <a:fillRect/>
          </a:stretch>
        </p:blipFill>
        <p:spPr bwMode="auto">
          <a:xfrm>
            <a:off x="581192" y="1866859"/>
            <a:ext cx="4384299" cy="49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Water Contractors</a:t>
            </a:r>
            <a:br>
              <a:rPr lang="en-US" altLang="en-US" dirty="0"/>
            </a:br>
            <a:r>
              <a:rPr lang="en-US" altLang="en-US" dirty="0"/>
              <a:t>Approach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6"/>
            <a:ext cx="5797441" cy="432005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Verdana" panose="020B0604030504040204" pitchFamily="34" charset="0"/>
              </a:rPr>
              <a:t>Limited Staff (9), plus consultants 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“Translate” to/from DWR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Emphasis on Leveraging Staff Efforts through working with DWR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Eyes, ears, mouth of the SWP contractors </a:t>
            </a:r>
          </a:p>
          <a:p>
            <a:r>
              <a:rPr lang="en-US" altLang="en-US" dirty="0">
                <a:latin typeface="Verdana" panose="020B0604030504040204" pitchFamily="34" charset="0"/>
              </a:rPr>
              <a:t>Work with Staff and DWR Executives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C135D-BD5D-4693-864B-33EF3F1C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35" y="2240539"/>
            <a:ext cx="4514850" cy="315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7B5A-BA5C-4556-938F-801A5110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proposed objectives for 2023/24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EACE-3C29-4A64-A8F8-184E0F4B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21" y="2381664"/>
            <a:ext cx="3241000" cy="3678303"/>
          </a:xfrm>
        </p:spPr>
        <p:txBody>
          <a:bodyPr/>
          <a:lstStyle/>
          <a:p>
            <a:r>
              <a:rPr lang="en-US" sz="2400" dirty="0"/>
              <a:t>Business Practices</a:t>
            </a:r>
          </a:p>
          <a:p>
            <a:r>
              <a:rPr lang="en-US" sz="2400" dirty="0"/>
              <a:t>Energy</a:t>
            </a:r>
          </a:p>
          <a:p>
            <a:r>
              <a:rPr lang="en-US" sz="2400" dirty="0"/>
              <a:t>Infrastructure </a:t>
            </a:r>
          </a:p>
          <a:p>
            <a:r>
              <a:rPr lang="en-US" sz="2400" dirty="0"/>
              <a:t>Outreach</a:t>
            </a:r>
          </a:p>
          <a:p>
            <a:r>
              <a:rPr lang="en-US" sz="2400" dirty="0"/>
              <a:t>Science</a:t>
            </a:r>
          </a:p>
          <a:p>
            <a:r>
              <a:rPr lang="en-US" sz="2400" dirty="0"/>
              <a:t>Water Supply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04" y="2020824"/>
            <a:ext cx="6289279" cy="42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6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FEA2-1825-46F8-A8A1-1AFAF562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practices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7" y="2260162"/>
            <a:ext cx="2188654" cy="3895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97B1B-403E-40DF-1126-8D60B56660F5}"/>
              </a:ext>
            </a:extLst>
          </p:cNvPr>
          <p:cNvSpPr txBox="1"/>
          <p:nvPr/>
        </p:nvSpPr>
        <p:spPr>
          <a:xfrm>
            <a:off x="4573284" y="2380940"/>
            <a:ext cx="609514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Contract Extension Implementation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Chief Financial Manager Roles and Coordination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Address Outstanding Items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Cost-debt reconciliation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Project interest rate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Surcharge resolution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Process of Affordability </a:t>
            </a:r>
          </a:p>
        </p:txBody>
      </p:sp>
    </p:spTree>
    <p:extLst>
      <p:ext uri="{BB962C8B-B14F-4D97-AF65-F5344CB8AC3E}">
        <p14:creationId xmlns:p14="http://schemas.microsoft.com/office/powerpoint/2010/main" val="40840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6AAE-7C43-4A6E-92DA-0A3C13D2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FDE-2781-4A0B-BCB6-F962B42C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05" y="2173376"/>
            <a:ext cx="5499568" cy="2419171"/>
          </a:xfrm>
        </p:spPr>
        <p:txBody>
          <a:bodyPr>
            <a:normAutofit/>
          </a:bodyPr>
          <a:lstStyle/>
          <a:p>
            <a:r>
              <a:rPr lang="en-US" sz="2000" dirty="0"/>
              <a:t>SB1020 Implementation</a:t>
            </a:r>
          </a:p>
          <a:p>
            <a:pPr lvl="1"/>
            <a:r>
              <a:rPr lang="en-US" sz="1800" dirty="0"/>
              <a:t>SB49 report</a:t>
            </a:r>
          </a:p>
          <a:p>
            <a:r>
              <a:rPr lang="en-US" sz="2000" dirty="0"/>
              <a:t>Energy Roadmap</a:t>
            </a:r>
          </a:p>
          <a:p>
            <a:r>
              <a:rPr lang="en-US" sz="2000" dirty="0"/>
              <a:t>FERC Relicensing- Oroville and SoCal facilities </a:t>
            </a:r>
          </a:p>
          <a:p>
            <a:r>
              <a:rPr lang="en-US" sz="2000" dirty="0"/>
              <a:t>Tracking Rate Cases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9" y="2231135"/>
            <a:ext cx="5207466" cy="342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85" y="4546314"/>
            <a:ext cx="3134183" cy="20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88CB-1713-490F-9859-26F77F8D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70B2-3329-46C4-8270-F260B0CB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96" y="2006761"/>
            <a:ext cx="6121359" cy="228177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Asset Management</a:t>
            </a:r>
          </a:p>
          <a:p>
            <a:r>
              <a:rPr lang="en-US" sz="2000" dirty="0"/>
              <a:t>Aqueduct Subsidence</a:t>
            </a:r>
          </a:p>
          <a:p>
            <a:r>
              <a:rPr lang="en-US" sz="2000" dirty="0"/>
              <a:t>SWP Dam Safety</a:t>
            </a:r>
          </a:p>
          <a:p>
            <a:pPr lvl="1"/>
            <a:r>
              <a:rPr lang="en-US" sz="1800" dirty="0"/>
              <a:t>Sisk Dam</a:t>
            </a:r>
          </a:p>
          <a:p>
            <a:pPr lvl="1"/>
            <a:r>
              <a:rPr lang="en-US" sz="1800" dirty="0"/>
              <a:t>Oroville Comprehensive Needs Assessment</a:t>
            </a:r>
          </a:p>
          <a:p>
            <a:r>
              <a:rPr lang="en-US" sz="2000" dirty="0"/>
              <a:t>SWP Storage Investigations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4625633"/>
            <a:ext cx="3303132" cy="223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56" y="2189641"/>
            <a:ext cx="4425664" cy="28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88E7-E95E-43E1-BEF0-112F8D63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outreach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87260F-35D8-4741-870B-CFF08E98E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5" r="2" b="834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CE9216-0DB1-40A1-8635-6B3BCC2C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400" dirty="0"/>
              <a:t>SWP education and awareness</a:t>
            </a:r>
          </a:p>
          <a:p>
            <a:r>
              <a:rPr lang="en-US" sz="2400" dirty="0"/>
              <a:t>Highlighting research programs and results </a:t>
            </a:r>
          </a:p>
          <a:p>
            <a:r>
              <a:rPr lang="en-US" sz="2400" dirty="0"/>
              <a:t>Responding to legislative and regulatory threats</a:t>
            </a:r>
          </a:p>
          <a:p>
            <a:r>
              <a:rPr lang="en-US" sz="2400" dirty="0"/>
              <a:t>Advocacy in the Capitol </a:t>
            </a:r>
          </a:p>
        </p:txBody>
      </p:sp>
    </p:spTree>
    <p:extLst>
      <p:ext uri="{BB962C8B-B14F-4D97-AF65-F5344CB8AC3E}">
        <p14:creationId xmlns:p14="http://schemas.microsoft.com/office/powerpoint/2010/main" val="182056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B512-8A09-F2BA-E163-EE348496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Legislative/budget focus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6B21E5-86A4-C998-A75C-D2DCFFA2E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4929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B12C-E8B6-884B-56D7-7A7B7847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7" y="2361056"/>
            <a:ext cx="5275001" cy="4045683"/>
          </a:xfrm>
        </p:spPr>
        <p:txBody>
          <a:bodyPr>
            <a:normAutofit/>
          </a:bodyPr>
          <a:lstStyle/>
          <a:p>
            <a:r>
              <a:rPr lang="en-US" sz="2400" dirty="0"/>
              <a:t>Budget</a:t>
            </a:r>
          </a:p>
          <a:p>
            <a:pPr lvl="1"/>
            <a:r>
              <a:rPr lang="en-US" sz="2000" dirty="0"/>
              <a:t>Oroville Pumped Storage</a:t>
            </a:r>
          </a:p>
          <a:p>
            <a:r>
              <a:rPr lang="en-US" sz="2400" dirty="0"/>
              <a:t>Policy Bills</a:t>
            </a:r>
          </a:p>
          <a:p>
            <a:pPr lvl="1"/>
            <a:r>
              <a:rPr lang="en-US" sz="2000" dirty="0"/>
              <a:t>Water Rights Reform</a:t>
            </a:r>
          </a:p>
          <a:p>
            <a:pPr lvl="1"/>
            <a:r>
              <a:rPr lang="en-US" sz="2000" dirty="0"/>
              <a:t>Delta Conveyance</a:t>
            </a:r>
          </a:p>
          <a:p>
            <a:pPr lvl="1"/>
            <a:r>
              <a:rPr lang="en-US" sz="2000" dirty="0"/>
              <a:t>Groundwater Recharge</a:t>
            </a:r>
          </a:p>
          <a:p>
            <a:r>
              <a:rPr lang="en-US" sz="2200" dirty="0"/>
              <a:t>Climate bond? 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5947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1895</TotalTime>
  <Words>546</Words>
  <Application>Microsoft Office PowerPoint</Application>
  <PresentationFormat>Widescreen</PresentationFormat>
  <Paragraphs>109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 2</vt:lpstr>
      <vt:lpstr>Dividend</vt:lpstr>
      <vt:lpstr>Update on state water contractor activities</vt:lpstr>
      <vt:lpstr>The “State Water Contractors” </vt:lpstr>
      <vt:lpstr>State Water Contractors Approach</vt:lpstr>
      <vt:lpstr>6 proposed objectives for 2023/24</vt:lpstr>
      <vt:lpstr>Business practices </vt:lpstr>
      <vt:lpstr>energy</vt:lpstr>
      <vt:lpstr>infrastructure</vt:lpstr>
      <vt:lpstr>outreach</vt:lpstr>
      <vt:lpstr>Legislative/budget focus</vt:lpstr>
      <vt:lpstr>science</vt:lpstr>
      <vt:lpstr>PowerPoint Presentation</vt:lpstr>
      <vt:lpstr>Water supply</vt:lpstr>
      <vt:lpstr>2022 highlights</vt:lpstr>
      <vt:lpstr>Overall 2023/24 priorities</vt:lpstr>
      <vt:lpstr>Questions?</vt:lpstr>
      <vt:lpstr>Video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state water contractor activities</dc:title>
  <dc:creator>Jennifer Pierre</dc:creator>
  <cp:lastModifiedBy>Lisa F. Watkins</cp:lastModifiedBy>
  <cp:revision>43</cp:revision>
  <dcterms:created xsi:type="dcterms:W3CDTF">2019-04-22T19:43:32Z</dcterms:created>
  <dcterms:modified xsi:type="dcterms:W3CDTF">2023-05-25T19:12:20Z</dcterms:modified>
</cp:coreProperties>
</file>