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7" r:id="rId3"/>
    <p:sldId id="256" r:id="rId4"/>
    <p:sldId id="271" r:id="rId5"/>
    <p:sldId id="314" r:id="rId6"/>
    <p:sldId id="275" r:id="rId7"/>
    <p:sldId id="260" r:id="rId8"/>
    <p:sldId id="309" r:id="rId9"/>
    <p:sldId id="321" r:id="rId10"/>
    <p:sldId id="322" r:id="rId11"/>
    <p:sldId id="311" r:id="rId12"/>
    <p:sldId id="317" r:id="rId13"/>
    <p:sldId id="302" r:id="rId14"/>
    <p:sldId id="320" r:id="rId15"/>
    <p:sldId id="308" r:id="rId16"/>
    <p:sldId id="310" r:id="rId17"/>
    <p:sldId id="316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180"/>
    <a:srgbClr val="50B4C8"/>
    <a:srgbClr val="00CCFF"/>
    <a:srgbClr val="FFFFCC"/>
    <a:srgbClr val="E1E1FF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4" autoAdjust="0"/>
    <p:restoredTop sz="96247" autoAdjust="0"/>
  </p:normalViewPr>
  <p:slideViewPr>
    <p:cSldViewPr snapToGrid="0">
      <p:cViewPr varScale="1">
        <p:scale>
          <a:sx n="81" d="100"/>
          <a:sy n="81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cy Austin" userId="00437fc9-eb94-48ed-90b9-9d772940e559" providerId="ADAL" clId="{6A829747-1026-4F18-918F-0F2682801BD5}"/>
    <pc:docChg chg="addSld modSld sldOrd">
      <pc:chgData name="Darcy Austin" userId="00437fc9-eb94-48ed-90b9-9d772940e559" providerId="ADAL" clId="{6A829747-1026-4F18-918F-0F2682801BD5}" dt="2024-02-14T16:25:48.664" v="33" actId="729"/>
      <pc:docMkLst>
        <pc:docMk/>
      </pc:docMkLst>
      <pc:sldChg chg="mod ord modShow">
        <pc:chgData name="Darcy Austin" userId="00437fc9-eb94-48ed-90b9-9d772940e559" providerId="ADAL" clId="{6A829747-1026-4F18-918F-0F2682801BD5}" dt="2024-02-14T16:25:48.664" v="33" actId="729"/>
        <pc:sldMkLst>
          <pc:docMk/>
          <pc:sldMk cId="1190626484" sldId="276"/>
        </pc:sldMkLst>
      </pc:sldChg>
      <pc:sldChg chg="mod ord modShow">
        <pc:chgData name="Darcy Austin" userId="00437fc9-eb94-48ed-90b9-9d772940e559" providerId="ADAL" clId="{6A829747-1026-4F18-918F-0F2682801BD5}" dt="2024-02-14T16:25:48.664" v="33" actId="729"/>
        <pc:sldMkLst>
          <pc:docMk/>
          <pc:sldMk cId="3990089670" sldId="281"/>
        </pc:sldMkLst>
      </pc:sldChg>
      <pc:sldChg chg="mod ord modShow">
        <pc:chgData name="Darcy Austin" userId="00437fc9-eb94-48ed-90b9-9d772940e559" providerId="ADAL" clId="{6A829747-1026-4F18-918F-0F2682801BD5}" dt="2024-02-14T16:25:48.664" v="33" actId="729"/>
        <pc:sldMkLst>
          <pc:docMk/>
          <pc:sldMk cId="4014960518" sldId="307"/>
        </pc:sldMkLst>
      </pc:sldChg>
      <pc:sldChg chg="mod ord modShow">
        <pc:chgData name="Darcy Austin" userId="00437fc9-eb94-48ed-90b9-9d772940e559" providerId="ADAL" clId="{6A829747-1026-4F18-918F-0F2682801BD5}" dt="2024-02-14T16:25:48.664" v="33" actId="729"/>
        <pc:sldMkLst>
          <pc:docMk/>
          <pc:sldMk cId="1807355924" sldId="312"/>
        </pc:sldMkLst>
      </pc:sldChg>
      <pc:sldChg chg="modSp mod">
        <pc:chgData name="Darcy Austin" userId="00437fc9-eb94-48ed-90b9-9d772940e559" providerId="ADAL" clId="{6A829747-1026-4F18-918F-0F2682801BD5}" dt="2024-02-13T21:57:13.090" v="4" actId="20577"/>
        <pc:sldMkLst>
          <pc:docMk/>
          <pc:sldMk cId="3251073869" sldId="317"/>
        </pc:sldMkLst>
        <pc:spChg chg="mod">
          <ac:chgData name="Darcy Austin" userId="00437fc9-eb94-48ed-90b9-9d772940e559" providerId="ADAL" clId="{6A829747-1026-4F18-918F-0F2682801BD5}" dt="2024-02-13T21:57:13.090" v="4" actId="20577"/>
          <ac:spMkLst>
            <pc:docMk/>
            <pc:sldMk cId="3251073869" sldId="317"/>
            <ac:spMk id="2" creationId="{69F6F6AB-F6C0-402E-B8B2-1695D78B760F}"/>
          </ac:spMkLst>
        </pc:spChg>
      </pc:sldChg>
      <pc:sldChg chg="mod ord modShow">
        <pc:chgData name="Darcy Austin" userId="00437fc9-eb94-48ed-90b9-9d772940e559" providerId="ADAL" clId="{6A829747-1026-4F18-918F-0F2682801BD5}" dt="2024-02-14T16:25:48.664" v="33" actId="729"/>
        <pc:sldMkLst>
          <pc:docMk/>
          <pc:sldMk cId="3800253642" sldId="318"/>
        </pc:sldMkLst>
      </pc:sldChg>
      <pc:sldChg chg="mod ord modShow">
        <pc:chgData name="Darcy Austin" userId="00437fc9-eb94-48ed-90b9-9d772940e559" providerId="ADAL" clId="{6A829747-1026-4F18-918F-0F2682801BD5}" dt="2024-02-14T16:25:48.664" v="33" actId="729"/>
        <pc:sldMkLst>
          <pc:docMk/>
          <pc:sldMk cId="523227941" sldId="319"/>
        </pc:sldMkLst>
      </pc:sldChg>
      <pc:sldChg chg="modSp new mod ord">
        <pc:chgData name="Darcy Austin" userId="00437fc9-eb94-48ed-90b9-9d772940e559" providerId="ADAL" clId="{6A829747-1026-4F18-918F-0F2682801BD5}" dt="2024-02-14T16:25:30.503" v="32" actId="122"/>
        <pc:sldMkLst>
          <pc:docMk/>
          <pc:sldMk cId="2832998694" sldId="323"/>
        </pc:sldMkLst>
        <pc:spChg chg="mod">
          <ac:chgData name="Darcy Austin" userId="00437fc9-eb94-48ed-90b9-9d772940e559" providerId="ADAL" clId="{6A829747-1026-4F18-918F-0F2682801BD5}" dt="2024-02-14T16:25:30.503" v="32" actId="122"/>
          <ac:spMkLst>
            <pc:docMk/>
            <pc:sldMk cId="2832998694" sldId="323"/>
            <ac:spMk id="2" creationId="{2FBAD357-5681-AFE3-AFE7-43E0DF62CD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2239-3F4C-446A-9583-D58FA03BA3B9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2226-6131-452E-BFB3-C85C3B576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49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2226-6131-452E-BFB3-C85C3B576A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7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0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49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1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10B0-FB49-21B8-1BA5-09BB42F4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BAFE8-E4F3-C5BA-2D68-C4E0E87E9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DAE0B-D17E-58E6-0B44-A6DBC8D44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E5D1F-04AE-6447-35A2-AD437C64B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4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1EF4F-7B74-E8C1-D020-4ECBF6B8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43D60-10D5-177B-1535-03C237544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11D3C-C68E-18C0-4BC2-B2DDFF3C9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78CFF-2B2A-C148-7EC9-5C14036F7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37637-2CC3-47FC-9C0E-C39E9A3950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7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Seeking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7637-2CC3-47FC-9C0E-C39E9A3950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5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2919-DDA7-49EE-9A08-BFCB9AB09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675-A6F1-42C7-A070-49E77E8D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3C1C-01E9-40D6-9599-D5182BA3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A9F5-ABF7-4593-9305-9D4180024C47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28474-C0A9-4ECC-BADD-8450650D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4CECE-4DA0-4F0F-B2F5-32F63032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8DA3-0085-4319-8642-842121D2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7AFD0-7BC6-4D3E-97D5-4083FA3F0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6B44A-2B30-4B9E-A43B-CCC51477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4852-BC11-42F9-8706-BBE990FC92E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B5D2-C359-4083-BEA3-E8EE70C3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957DB-EA9D-4843-87A8-64E24B6A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82D59-0FA2-4914-8D0A-26C5E462A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42F7F-F11E-4961-980E-87D0E051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7D017-8454-4C09-AC0A-CEAB8BC2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0403-1552-4FC6-A03E-806A811228DA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5B9-9A6D-41DB-878C-BE5995F2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39FFB-6D3E-4073-A20E-469C5F9E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8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8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1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9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7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47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82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1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23F1-D99F-4A55-9589-96322E49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75C0-A1D3-41F4-8553-01126EB1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D60C2-576E-49DB-A06A-08F4DEF2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DBF6-8162-49C8-BFC8-A2ED504663D2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62D3-AAE6-4E79-B159-EE8E7B76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9AAA3-8801-471E-B38A-0B524344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1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5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30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2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1824-D5E4-4E78-94C0-2FE7100A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B1814-E897-4D40-912D-2AB46BAD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302F9-C326-41B5-B1AB-303D7233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E04D-FC23-4F0B-BA9B-C2AAD2746923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C1AF-EBC3-4E7B-AFE4-4C203E22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69E-B34F-441E-9F82-FB7B2316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4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FBB-4C97-45A7-989F-0CC66FDE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12F4-7D95-4368-8B3F-6268D10E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8AC5D-B20A-4563-A642-0B3F79101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52462-AD9E-4C79-851C-923124FC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1703-E588-407A-8BB4-976525E59EE7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69AD9-5CBA-4F53-8F55-9B21EE54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A231F-5F66-4D32-9783-47178809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3F32-A03F-425F-A6FC-5A1ECB49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9575-F1B4-43ED-90BD-DE8C337F7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5470E-2609-496D-B43F-EF2D61F2C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098EC-3C4E-42BF-BAA0-FBA7DD71B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B3175-49E9-47F0-86D2-354FB4264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CE514-1D8C-48C5-AFB2-56F6D84F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77DB-8790-47CE-A366-57794C0ED33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B30BE-4823-43E3-A3F6-171DA1D3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27EF4-1C8C-4216-8DEC-D7B27605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7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F9AA-FC50-40D1-BAA0-7E3A021D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805F8-3F32-44A3-925C-D4C8213A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4B43-7FE2-42B4-B366-E19ADE606269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C0DC9-B8DA-495D-B297-9B018534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41188-8678-4658-9505-71E98D2E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5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5C927-281D-42FE-84A7-7F89B2AE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5CAA-4572-45C3-9416-E7E955F2678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D7BC5-2618-45D6-BA79-F9B8609C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B046-48DB-41A1-B84C-58911480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2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7FC6-0D87-4054-BAF8-CC37FAEE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90E8-830E-4AE4-9969-A59A3F02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4B210-DDF3-43CC-80AF-920C73772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39ED0-3FEA-4855-B2E4-9A088682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1C9F-A1E1-4901-B1F0-8C582169F364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E83D4-9A78-4273-8DB0-3517E116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1E148-DED0-4616-8780-67FF3DDC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8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E805-8551-41F1-A8E6-3ABD264E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7E36B-4F5B-4310-A8E3-B275C7FC7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40523-5DF5-4B2A-932A-A3CDBC190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6332F-D742-4B36-8D2C-802B6857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9726-7CCD-437F-A688-4F27DCE7EA7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00F89-5F74-4F43-B03C-45DEB1E7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10689-700D-4287-BDCB-F7BFAB87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0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9EDD1-F606-46E6-89DD-A44B4E10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BA392-5E54-4801-BAB6-63CE35C7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D9158-FF68-46B5-A87F-43692B624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DA60-1A22-4766-B929-00F056AAA45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1428-14F5-44FC-BF1C-B7B5A0E2C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7076-95BB-4190-BFA5-C22611AF8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1E62-40B4-41A2-8F6C-F275913A0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7CA6BD7-0D53-4D8B-A7DE-7B919D0A89D7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5B939E-9C8C-46F8-83B9-70F8DCD5AA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No_sign.sv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E699-1921-4905-AD96-18880043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922"/>
            <a:ext cx="9144000" cy="23876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SWC Science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366F3-8441-4B24-853D-782017B7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665" y="3804149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Coast Water Authority </a:t>
            </a:r>
          </a:p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 Meeting</a:t>
            </a:r>
          </a:p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22, 2024</a:t>
            </a:r>
          </a:p>
        </p:txBody>
      </p:sp>
      <p:pic>
        <p:nvPicPr>
          <p:cNvPr id="7" name="Picture 6" descr="2009-Final-SWC-Logo.png">
            <a:extLst>
              <a:ext uri="{FF2B5EF4-FFF2-40B4-BE49-F238E27FC236}">
                <a16:creationId xmlns:a16="http://schemas.microsoft.com/office/drawing/2014/main" id="{1728500B-F7F7-470D-825E-DA148BB7D5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9328" y="5018939"/>
            <a:ext cx="1889715" cy="15231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E3D6A-4150-461B-80A8-D68F8714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5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A971-F473-44CA-B2A6-11D8C57BB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037" y="238674"/>
            <a:ext cx="9819513" cy="1212569"/>
          </a:xfrm>
        </p:spPr>
        <p:txBody>
          <a:bodyPr/>
          <a:lstStyle/>
          <a:p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SWC Science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914BE-897F-4114-9584-7DBD91855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1740665"/>
            <a:ext cx="10210038" cy="450773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Collaborative Adaptive Management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Municipal Water Quality Investigations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Entrainment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Non-operational Stressor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Habitat and Ecology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Science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F6AB-F6C0-402E-B8B2-1695D78B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46" y="108097"/>
            <a:ext cx="12069554" cy="1124434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BC4FC-7475-4656-92C1-AA958FF5C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47" y="1373905"/>
            <a:ext cx="6884410" cy="497464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Mission: SWC collaboratively funds and facilitates objective, relevant, rigorous science that advances the understanding of factors affecting water supply reliability and habitat restoration for improved decision-making and management in the Delta. 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Entrainment Effects: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Define and fund key scientific investments in factors that lead to entrainment and entrainment effects that will improve management of ESA fish species; routing probabilities of fish into South Delta and SWP/CVP facilities, and fish detection and identification.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Management Questions:</a:t>
            </a:r>
          </a:p>
          <a:p>
            <a:pPr marL="233363">
              <a:lnSpc>
                <a:spcPct val="120000"/>
              </a:lnSpc>
              <a:tabLst>
                <a:tab pos="233363" algn="l"/>
              </a:tabLst>
            </a:pPr>
            <a:r>
              <a:rPr lang="en-US" sz="36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proportion of the (salmonids/Delta Smelt/Longfin Smelt) population is being entrained? How does this affect the population?</a:t>
            </a:r>
          </a:p>
          <a:p>
            <a:pPr marL="233363">
              <a:lnSpc>
                <a:spcPct val="120000"/>
              </a:lnSpc>
              <a:tabLst>
                <a:tab pos="233363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How do exports influence routing throughout the southern Delta (e.g., drawn in vs. away from pumps)?</a:t>
            </a:r>
          </a:p>
          <a:p>
            <a:pPr marL="233363">
              <a:lnSpc>
                <a:spcPct val="120000"/>
              </a:lnSpc>
              <a:tabLst>
                <a:tab pos="233363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.What are the indirect effects of predation (e.g., prescreen loss)? </a:t>
            </a:r>
          </a:p>
          <a:p>
            <a:pPr marL="233363">
              <a:lnSpc>
                <a:spcPct val="120000"/>
              </a:lnSpc>
              <a:tabLst>
                <a:tab pos="233363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How does entrainment of food affect fish? </a:t>
            </a:r>
          </a:p>
          <a:p>
            <a:pPr marL="233363">
              <a:lnSpc>
                <a:spcPct val="120000"/>
              </a:lnSpc>
              <a:tabLst>
                <a:tab pos="233363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5. What are the management scenarios that would allow for modifications in pumping during times of low risk? 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368E87B1-24D6-4CC8-9759-1039508D394F}"/>
              </a:ext>
            </a:extLst>
          </p:cNvPr>
          <p:cNvSpPr/>
          <p:nvPr/>
        </p:nvSpPr>
        <p:spPr>
          <a:xfrm>
            <a:off x="6929995" y="3558988"/>
            <a:ext cx="812942" cy="432229"/>
          </a:xfrm>
          <a:prstGeom prst="stripedRightArrow">
            <a:avLst>
              <a:gd name="adj1" fmla="val 46610"/>
              <a:gd name="adj2" fmla="val 43220"/>
            </a:avLst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26683-EDC3-4A72-8773-FC0D67C3E2B5}"/>
              </a:ext>
            </a:extLst>
          </p:cNvPr>
          <p:cNvSpPr txBox="1"/>
          <p:nvPr/>
        </p:nvSpPr>
        <p:spPr>
          <a:xfrm>
            <a:off x="8091377" y="3545548"/>
            <a:ext cx="35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Smelt entrainment studies</a:t>
            </a:r>
          </a:p>
        </p:txBody>
      </p:sp>
    </p:spTree>
    <p:extLst>
      <p:ext uri="{BB962C8B-B14F-4D97-AF65-F5344CB8AC3E}">
        <p14:creationId xmlns:p14="http://schemas.microsoft.com/office/powerpoint/2010/main" val="325107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18B72-3F8F-4656-A9D2-CD8230FC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F08D9-7C14-43B7-9651-89E4D88F034C}"/>
              </a:ext>
            </a:extLst>
          </p:cNvPr>
          <p:cNvSpPr txBox="1"/>
          <p:nvPr/>
        </p:nvSpPr>
        <p:spPr>
          <a:xfrm>
            <a:off x="218606" y="2382267"/>
            <a:ext cx="4944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SWC Science Solicitation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evolving priorities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pattern will change as the SWC Science Program grows</a:t>
            </a:r>
          </a:p>
          <a:p>
            <a:pPr marL="800100" lvl="1" indent="-342900">
              <a:buFont typeface="Arial" panose="020B0604020202020204" pitchFamily="34" charset="0"/>
              <a:buChar char="$"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Non-operational stressor reduction</a:t>
            </a:r>
          </a:p>
          <a:p>
            <a:pPr marL="800100" lvl="1" indent="-342900">
              <a:buFont typeface="Arial" panose="020B0604020202020204" pitchFamily="34" charset="0"/>
              <a:buChar char="$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Habitat and ecology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B7E61-A96A-4CD6-8330-994CB730324E}"/>
              </a:ext>
            </a:extLst>
          </p:cNvPr>
          <p:cNvSpPr txBox="1"/>
          <p:nvPr/>
        </p:nvSpPr>
        <p:spPr>
          <a:xfrm>
            <a:off x="-214389" y="799656"/>
            <a:ext cx="4994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22/23 Funding Breakdown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D0C75-5ABE-74E8-90D4-5FE3AB4D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736" y="1059413"/>
            <a:ext cx="7004983" cy="4739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59FC3-539F-4A3A-897C-460440DF38DF}"/>
              </a:ext>
            </a:extLst>
          </p:cNvPr>
          <p:cNvSpPr txBox="1"/>
          <p:nvPr/>
        </p:nvSpPr>
        <p:spPr>
          <a:xfrm>
            <a:off x="5124970" y="6326857"/>
            <a:ext cx="6540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https://swc.org/wp-content/uploads/2024/01/SWC_2023_Annual_Science_Report.pdf</a:t>
            </a:r>
          </a:p>
        </p:txBody>
      </p:sp>
    </p:spTree>
    <p:extLst>
      <p:ext uri="{BB962C8B-B14F-4D97-AF65-F5344CB8AC3E}">
        <p14:creationId xmlns:p14="http://schemas.microsoft.com/office/powerpoint/2010/main" val="375928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F4B86-DA54-1A09-01EF-F6E3E2ED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6" y="449796"/>
            <a:ext cx="4484076" cy="58293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AEA285-E671-AA6D-F47B-026633304293}"/>
              </a:ext>
            </a:extLst>
          </p:cNvPr>
          <p:cNvSpPr txBox="1"/>
          <p:nvPr/>
        </p:nvSpPr>
        <p:spPr>
          <a:xfrm>
            <a:off x="5579452" y="6408204"/>
            <a:ext cx="6540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https://swc.org/wp-content/uploads/2024/01/SWC_2023_Annual_Science_Report.pdf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68CB5-6F57-6CDD-3C93-D8779BCEC16D}"/>
              </a:ext>
            </a:extLst>
          </p:cNvPr>
          <p:cNvSpPr txBox="1"/>
          <p:nvPr/>
        </p:nvSpPr>
        <p:spPr>
          <a:xfrm>
            <a:off x="5448300" y="449796"/>
            <a:ext cx="5648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22/23 Science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572A7-CE30-18DD-0DC4-71E7A2675B1A}"/>
              </a:ext>
            </a:extLst>
          </p:cNvPr>
          <p:cNvSpPr txBox="1"/>
          <p:nvPr/>
        </p:nvSpPr>
        <p:spPr>
          <a:xfrm>
            <a:off x="6096000" y="2764281"/>
            <a:ext cx="487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DNA (eDNA)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Symposia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1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A997A-EF49-8C65-82D4-073A48AD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36" y="75732"/>
            <a:ext cx="4867640" cy="625331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5D201-4976-3B41-0B2D-9D460ECE5A6B}"/>
              </a:ext>
            </a:extLst>
          </p:cNvPr>
          <p:cNvSpPr txBox="1"/>
          <p:nvPr/>
        </p:nvSpPr>
        <p:spPr>
          <a:xfrm>
            <a:off x="5083101" y="6474491"/>
            <a:ext cx="6540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https://swc.org/wp-content/uploads/2024/01/SWC_2023_Annual_Science_Report.pdf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A5387-84CE-DF97-4F49-CC51847118DE}"/>
              </a:ext>
            </a:extLst>
          </p:cNvPr>
          <p:cNvSpPr txBox="1"/>
          <p:nvPr/>
        </p:nvSpPr>
        <p:spPr>
          <a:xfrm>
            <a:off x="161925" y="430746"/>
            <a:ext cx="5648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22/23 Science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44DC5-E80E-5931-9E30-E00C20D468FD}"/>
              </a:ext>
            </a:extLst>
          </p:cNvPr>
          <p:cNvSpPr txBox="1"/>
          <p:nvPr/>
        </p:nvSpPr>
        <p:spPr>
          <a:xfrm>
            <a:off x="161925" y="2940780"/>
            <a:ext cx="547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2022/2023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Solicitation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E490753A-68C1-27A0-F571-6AA3533C5859}"/>
              </a:ext>
            </a:extLst>
          </p:cNvPr>
          <p:cNvSpPr/>
          <p:nvPr/>
        </p:nvSpPr>
        <p:spPr>
          <a:xfrm rot="20688043">
            <a:off x="790710" y="2003574"/>
            <a:ext cx="1467085" cy="758148"/>
          </a:xfrm>
          <a:prstGeom prst="horizontalScroll">
            <a:avLst/>
          </a:prstGeom>
          <a:solidFill>
            <a:srgbClr val="A29180"/>
          </a:solidFill>
          <a:ln w="19050">
            <a:solidFill>
              <a:srgbClr val="FFC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I’m new!</a:t>
            </a:r>
          </a:p>
        </p:txBody>
      </p:sp>
    </p:spTree>
    <p:extLst>
      <p:ext uri="{BB962C8B-B14F-4D97-AF65-F5344CB8AC3E}">
        <p14:creationId xmlns:p14="http://schemas.microsoft.com/office/powerpoint/2010/main" val="34402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4FC1-D0B9-479A-A50F-9A8219C30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5" y="885875"/>
            <a:ext cx="7081169" cy="1212569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Key Findings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3DFE8-020E-4B9A-802E-88C2E0DC2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2268786"/>
            <a:ext cx="6142316" cy="38697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Entrainment Effects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Habitat and Ecology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Non-operational Stressor Reduction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Tools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633E9-5968-949C-2B84-9C04A81D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28" y="158391"/>
            <a:ext cx="5124997" cy="654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18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4FC1-D0B9-479A-A50F-9A8219C30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4" y="323900"/>
            <a:ext cx="10782300" cy="1212569"/>
          </a:xfrm>
        </p:spPr>
        <p:txBody>
          <a:bodyPr/>
          <a:lstStyle/>
          <a:p>
            <a:pPr algn="ctr"/>
            <a:b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Look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3DFE8-020E-4B9A-802E-88C2E0DC2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44" y="1868736"/>
            <a:ext cx="9228201" cy="38697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Science related to the permits will continue to be a focus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Policy-level Advisors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Evaluate studies and synthesize findings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gaps and uncertainties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Continue communication and collaboration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5364764-742E-4384-86C9-80ED4B394A5B}"/>
              </a:ext>
            </a:extLst>
          </p:cNvPr>
          <p:cNvSpPr/>
          <p:nvPr/>
        </p:nvSpPr>
        <p:spPr>
          <a:xfrm>
            <a:off x="6998879" y="3564240"/>
            <a:ext cx="1488558" cy="1095154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A29EA-448F-429D-8E73-1A19BD667A8C}"/>
              </a:ext>
            </a:extLst>
          </p:cNvPr>
          <p:cNvSpPr txBox="1"/>
          <p:nvPr/>
        </p:nvSpPr>
        <p:spPr>
          <a:xfrm>
            <a:off x="8144537" y="3475117"/>
            <a:ext cx="239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 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184998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1F518-A37A-4E39-967E-5339D1561300}"/>
              </a:ext>
            </a:extLst>
          </p:cNvPr>
          <p:cNvSpPr txBox="1"/>
          <p:nvPr/>
        </p:nvSpPr>
        <p:spPr>
          <a:xfrm>
            <a:off x="1752600" y="264417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426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DC5E-DB3C-4780-B11D-5BEF03AE8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29"/>
            <a:ext cx="12192000" cy="1081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F7FAE-24D5-40D1-BDE9-AFCA0F6DD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259" y="1550019"/>
            <a:ext cx="10587847" cy="504035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science and why Delta science?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SWC Science Program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SWC science highlights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look ahead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5166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E699-1921-4905-AD96-18880043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2000" cy="1647669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Why Science?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366F3-8441-4B24-853D-782017B7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4" y="2208009"/>
            <a:ext cx="12365844" cy="3450122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observation and measurement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leads to hypotheses that can be tested 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involves discussion and debate from the scientific community 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is cumulative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15240-BE5D-49F8-B38A-AA85A9A1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6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E699-1921-4905-AD96-18880043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4" y="-447800"/>
            <a:ext cx="12192000" cy="1647669"/>
          </a:xfrm>
          <a:noFill/>
        </p:spPr>
        <p:txBody>
          <a:bodyPr>
            <a:norm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Why Delta Science?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366F3-8441-4B24-853D-782017B7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4" y="1552353"/>
            <a:ext cx="12365844" cy="5018568"/>
          </a:xfrm>
          <a:noFill/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in decline </a:t>
            </a: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and Longfin Smelt</a:t>
            </a:r>
          </a:p>
          <a:p>
            <a:pPr marL="10287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Run and Spring Run Chinook Salmon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Water Project is regulated to mitigate impacts from water operations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drivers of change and stressors, not just water operations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scientific uncertainties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15240-BE5D-49F8-B38A-AA85A9A1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5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8772-0B1B-4931-9654-5267ED115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887" y="160844"/>
            <a:ext cx="6571279" cy="6346833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0415F-1A6E-4CC6-8F21-C4B67B080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8"/>
          <a:stretch/>
        </p:blipFill>
        <p:spPr>
          <a:xfrm>
            <a:off x="5320718" y="0"/>
            <a:ext cx="687128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79589-DCCE-4F02-A218-9E90F62C5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63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738B2-5B14-4489-987D-7DA5B6036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6406" y="985302"/>
            <a:ext cx="4333537" cy="4333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2A10C-B51E-4F95-A6BD-236B3D192A30}"/>
              </a:ext>
            </a:extLst>
          </p:cNvPr>
          <p:cNvSpPr txBox="1"/>
          <p:nvPr/>
        </p:nvSpPr>
        <p:spPr>
          <a:xfrm>
            <a:off x="505932" y="8121465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ommons.wikimedia.org/wiki/File:No_sign.svg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https://creativecommons.org/licenses/by-sa/3.0/"/>
              </a:rPr>
              <a:t>CC BY-SA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E87C6-FE24-40E7-9DEA-D0255F7991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575"/>
          <a:stretch/>
        </p:blipFill>
        <p:spPr>
          <a:xfrm>
            <a:off x="3244796" y="0"/>
            <a:ext cx="550545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56A87-1D16-460E-A39C-383DA3E5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D937-413E-44AA-AF58-64F15DA0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24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Elements of a Science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CF60-53A7-47A9-8D21-67366E76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58" y="1317172"/>
            <a:ext cx="10945586" cy="5398588"/>
          </a:xfrm>
        </p:spPr>
        <p:txBody>
          <a:bodyPr>
            <a:normAutofit fontScale="40000" lnSpcReduction="20000"/>
          </a:bodyPr>
          <a:lstStyle/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Priorities</a:t>
            </a:r>
          </a:p>
          <a:p>
            <a:pPr lvl="1"/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Hypothesis-based management questions </a:t>
            </a:r>
          </a:p>
          <a:p>
            <a:pPr lvl="1"/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stressors</a:t>
            </a:r>
          </a:p>
          <a:p>
            <a:pPr lvl="1"/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Plan</a:t>
            </a:r>
          </a:p>
          <a:p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Processes:</a:t>
            </a:r>
          </a:p>
          <a:p>
            <a:pPr lvl="1"/>
            <a:r>
              <a:rPr lang="en-US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Review</a:t>
            </a:r>
          </a:p>
          <a:p>
            <a:pPr lvl="1"/>
            <a:r>
              <a:rPr lang="en-US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Funding allocation framework</a:t>
            </a:r>
          </a:p>
          <a:p>
            <a:pPr lvl="1"/>
            <a:r>
              <a:rPr lang="en-US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</a:t>
            </a:r>
          </a:p>
          <a:p>
            <a:pPr lvl="1"/>
            <a:r>
              <a:rPr lang="en-US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Peer Review (Publications)</a:t>
            </a:r>
          </a:p>
          <a:p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Publication of Findings (this requires investment)</a:t>
            </a:r>
          </a:p>
          <a:p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Synthesis and Communication</a:t>
            </a:r>
          </a:p>
          <a:p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Tracking of funding and outcomes (Dashboard)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62DCB-DBB4-4768-8C6F-1B397B27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5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F6AB-F6C0-402E-B8B2-1695D78B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2529" y="213494"/>
            <a:ext cx="9315686" cy="1124434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SWC Science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BC4FC-7475-4656-92C1-AA958FF5C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62" y="4635394"/>
            <a:ext cx="6061654" cy="140981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Guides investments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Bases investments on Science Objectives and Management Questions </a:t>
            </a:r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8E19D533-E1A1-4654-AC71-852873969E47}"/>
              </a:ext>
            </a:extLst>
          </p:cNvPr>
          <p:cNvSpPr/>
          <p:nvPr/>
        </p:nvSpPr>
        <p:spPr>
          <a:xfrm>
            <a:off x="6330482" y="5015303"/>
            <a:ext cx="1102668" cy="649995"/>
          </a:xfrm>
          <a:prstGeom prst="stripedRightArrow">
            <a:avLst>
              <a:gd name="adj1" fmla="val 46610"/>
              <a:gd name="adj2" fmla="val 43220"/>
            </a:avLst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EB926-1960-F795-81A4-9508786A0300}"/>
              </a:ext>
            </a:extLst>
          </p:cNvPr>
          <p:cNvSpPr txBox="1"/>
          <p:nvPr/>
        </p:nvSpPr>
        <p:spPr>
          <a:xfrm>
            <a:off x="292395" y="6442544"/>
            <a:ext cx="77245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https://swc.org/wp-content/uploads/2023/02/SWC-2023-Science-Plan.pdf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C56C2-51C5-787C-99FA-CC6CC810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256" y="1301418"/>
            <a:ext cx="4120581" cy="5295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EE3B-0794-6014-55C0-8FBE36EE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051" y="1520560"/>
            <a:ext cx="2275239" cy="2932201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40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0B68E-6314-3179-B594-5981EA9EF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175A-4CAA-9F3B-2E8A-5DA67BED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SWC Science 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7646-9BB5-E8DD-1FD3-283AABE3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440872"/>
            <a:ext cx="11702473" cy="5116945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SWC funded projects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vision, mission, and strategic objectives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metrics of success (how will we know if we’re making a difference, and in what ways)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SWC management questions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science gaps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funding strategy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templates for invoices and quarterly reports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$2M in contracts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internal forums for science communication and coordination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development of a communication strategy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and refine metrics of success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outcomes of SWC funded projects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gaps in knowledge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management questions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$2M in contracts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communication strategy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internal forums for science communication and coordination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SWC as a collaborative partner in science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5237-D335-4E97-70E4-599FC374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2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117D-698D-6017-E145-529FF9C5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DBE6-A2B9-DBF0-09A5-447DDCE4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0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Still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415C-2877-C00B-4DD7-C180152C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440872"/>
            <a:ext cx="11702473" cy="511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list of goals,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refine metrics of success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science gaps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also,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SWC body of science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 program review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outcomes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1A8A-FAEA-F126-189B-9B460378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1E62-40B4-41A2-8F6C-F275913A0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644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1569</TotalTime>
  <Words>739</Words>
  <Application>Microsoft Office PowerPoint</Application>
  <PresentationFormat>Widescreen</PresentationFormat>
  <Paragraphs>161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Metropolitan</vt:lpstr>
      <vt:lpstr>SWC Science Program</vt:lpstr>
      <vt:lpstr>Today’s Discussion</vt:lpstr>
      <vt:lpstr>Why Science?</vt:lpstr>
      <vt:lpstr>Why Delta Science?</vt:lpstr>
      <vt:lpstr>PowerPoint Presentation</vt:lpstr>
      <vt:lpstr>Elements of a Science Program</vt:lpstr>
      <vt:lpstr>SWC Science Plan</vt:lpstr>
      <vt:lpstr>SWC Science Program Goals</vt:lpstr>
      <vt:lpstr>Still to do…</vt:lpstr>
      <vt:lpstr>SWC Science Objectives</vt:lpstr>
      <vt:lpstr>Example</vt:lpstr>
      <vt:lpstr>PowerPoint Presentation</vt:lpstr>
      <vt:lpstr>PowerPoint Presentation</vt:lpstr>
      <vt:lpstr>PowerPoint Presentation</vt:lpstr>
      <vt:lpstr>Some Key Findings</vt:lpstr>
      <vt:lpstr> A Look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SWC</dc:creator>
  <cp:lastModifiedBy>Lisa F. Watkins</cp:lastModifiedBy>
  <cp:revision>10</cp:revision>
  <dcterms:created xsi:type="dcterms:W3CDTF">2021-03-05T17:00:10Z</dcterms:created>
  <dcterms:modified xsi:type="dcterms:W3CDTF">2024-02-22T20:10:51Z</dcterms:modified>
</cp:coreProperties>
</file>