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7" r:id="rId2"/>
    <p:sldId id="284" r:id="rId3"/>
    <p:sldId id="282" r:id="rId4"/>
    <p:sldId id="300" r:id="rId5"/>
    <p:sldId id="30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95" autoAdjust="0"/>
  </p:normalViewPr>
  <p:slideViewPr>
    <p:cSldViewPr snapToGrid="0">
      <p:cViewPr varScale="1">
        <p:scale>
          <a:sx n="83" d="100"/>
          <a:sy n="83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-22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0D757-11C2-4146-82B7-C7DC17B23B0A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BE142-ED3E-47C3-8517-81D211C0D6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107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166FF-BAD0-41F3-9DE2-D2DBAD7B9DA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818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2" y="1905004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1" y="4344992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Picture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91281403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79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176079"/>
      </p:ext>
    </p:extLst>
  </p:cSld>
  <p:clrMapOvr>
    <a:masterClrMapping/>
  </p:clrMapOvr>
  <p:transition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2163033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828800"/>
            <a:ext cx="82296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invGray">
          <a:xfrm>
            <a:off x="381000" y="381202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650097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invGray">
          <a:xfrm>
            <a:off x="433465" y="1790277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0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550423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invGray">
          <a:xfrm>
            <a:off x="381000" y="381202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0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537099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209885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15922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8383" y="2104054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2521124"/>
            <a:ext cx="4117974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invGray">
          <a:xfrm>
            <a:off x="381000" y="381202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0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575785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828800"/>
            <a:ext cx="83820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invGray">
          <a:xfrm>
            <a:off x="419100" y="375693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871198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 bwMode="auto">
          <a:xfrm>
            <a:off x="-9524" y="6317902"/>
            <a:ext cx="9153525" cy="540098"/>
          </a:xfrm>
          <a:custGeom>
            <a:avLst/>
            <a:gdLst>
              <a:gd name="connsiteX0" fmla="*/ 0 w 9153525"/>
              <a:gd name="connsiteY0" fmla="*/ 540098 h 540098"/>
              <a:gd name="connsiteX1" fmla="*/ 9153525 w 9153525"/>
              <a:gd name="connsiteY1" fmla="*/ 540098 h 540098"/>
              <a:gd name="connsiteX2" fmla="*/ 9153525 w 9153525"/>
              <a:gd name="connsiteY2" fmla="*/ 140048 h 540098"/>
              <a:gd name="connsiteX3" fmla="*/ 7219950 w 9153525"/>
              <a:gd name="connsiteY3" fmla="*/ 35273 h 540098"/>
              <a:gd name="connsiteX4" fmla="*/ 5848350 w 9153525"/>
              <a:gd name="connsiteY4" fmla="*/ 6698 h 540098"/>
              <a:gd name="connsiteX5" fmla="*/ 4467225 w 9153525"/>
              <a:gd name="connsiteY5" fmla="*/ 149573 h 540098"/>
              <a:gd name="connsiteX6" fmla="*/ 3114675 w 9153525"/>
              <a:gd name="connsiteY6" fmla="*/ 273398 h 540098"/>
              <a:gd name="connsiteX7" fmla="*/ 2009775 w 9153525"/>
              <a:gd name="connsiteY7" fmla="*/ 254348 h 540098"/>
              <a:gd name="connsiteX8" fmla="*/ 838200 w 9153525"/>
              <a:gd name="connsiteY8" fmla="*/ 168623 h 540098"/>
              <a:gd name="connsiteX9" fmla="*/ 19050 w 9153525"/>
              <a:gd name="connsiteY9" fmla="*/ 225773 h 540098"/>
              <a:gd name="connsiteX10" fmla="*/ 0 w 9153525"/>
              <a:gd name="connsiteY10" fmla="*/ 540098 h 540098"/>
              <a:gd name="connsiteX11" fmla="*/ 0 w 9153525"/>
              <a:gd name="connsiteY11" fmla="*/ 506853 h 506853"/>
              <a:gd name="connsiteX12" fmla="*/ 19050 w 9172575"/>
              <a:gd name="connsiteY12" fmla="*/ 542943 h 54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53525" h="540098">
                <a:moveTo>
                  <a:pt x="0" y="540098"/>
                </a:moveTo>
                <a:lnTo>
                  <a:pt x="9153525" y="540098"/>
                </a:lnTo>
                <a:lnTo>
                  <a:pt x="9153525" y="140048"/>
                </a:lnTo>
                <a:lnTo>
                  <a:pt x="7219950" y="35273"/>
                </a:lnTo>
                <a:cubicBezTo>
                  <a:pt x="6669087" y="13048"/>
                  <a:pt x="6307137" y="-12352"/>
                  <a:pt x="5848350" y="6698"/>
                </a:cubicBezTo>
                <a:cubicBezTo>
                  <a:pt x="5389563" y="25748"/>
                  <a:pt x="4922838" y="105123"/>
                  <a:pt x="4467225" y="149573"/>
                </a:cubicBezTo>
                <a:cubicBezTo>
                  <a:pt x="4011612" y="194023"/>
                  <a:pt x="3524250" y="255936"/>
                  <a:pt x="3114675" y="273398"/>
                </a:cubicBezTo>
                <a:cubicBezTo>
                  <a:pt x="2746375" y="267048"/>
                  <a:pt x="2389187" y="271810"/>
                  <a:pt x="2009775" y="254348"/>
                </a:cubicBezTo>
                <a:cubicBezTo>
                  <a:pt x="1630363" y="236886"/>
                  <a:pt x="1169987" y="173385"/>
                  <a:pt x="838200" y="168623"/>
                </a:cubicBezTo>
                <a:cubicBezTo>
                  <a:pt x="506413" y="163861"/>
                  <a:pt x="173037" y="165448"/>
                  <a:pt x="19050" y="225773"/>
                </a:cubicBezTo>
                <a:lnTo>
                  <a:pt x="0" y="540098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cs typeface="Arial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" r="1130" b="72802"/>
          <a:stretch>
            <a:fillRect/>
          </a:stretch>
        </p:blipFill>
        <p:spPr bwMode="auto">
          <a:xfrm>
            <a:off x="0" y="0"/>
            <a:ext cx="9144000" cy="1888102"/>
          </a:xfrm>
          <a:prstGeom prst="flowChartDocumen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533400" y="381000"/>
            <a:ext cx="8229600" cy="553998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  <a:latin typeface="+mn-lt"/>
              </a:defRPr>
            </a:lvl1pPr>
          </a:lstStyle>
          <a:p>
            <a:pPr lvl="0" algn="r"/>
            <a:r>
              <a:rPr lang="en-US"/>
              <a:t>Click to edit Master title style</a:t>
            </a:r>
          </a:p>
        </p:txBody>
      </p:sp>
      <p:sp>
        <p:nvSpPr>
          <p:cNvPr id="8" name="Slide Number Placeholder 32"/>
          <p:cNvSpPr txBox="1">
            <a:spLocks noGrp="1"/>
          </p:cNvSpPr>
          <p:nvPr userDrawn="1"/>
        </p:nvSpPr>
        <p:spPr bwMode="auto">
          <a:xfrm>
            <a:off x="8458200" y="6481582"/>
            <a:ext cx="685800" cy="365125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EAEE8-88C6-4A34-99AA-1F41DD91E38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0817251"/>
      </p:ext>
    </p:extLst>
  </p:cSld>
  <p:clrMapOvr>
    <a:masterClrMapping/>
  </p:clrMapOvr>
  <p:transition>
    <p:fade/>
  </p:transition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685802" y="649805"/>
            <a:ext cx="7726627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ctr">
              <a:buFont typeface="Arial" pitchFamily="34" charset="0"/>
              <a:buNone/>
              <a:defRPr kumimoji="0" lang="en-US" sz="4400" b="1" i="1" u="none" strike="noStrike" kern="1200" cap="none" spc="0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211674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1"/>
            <a:ext cx="8382000" cy="609398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2057400"/>
            <a:ext cx="83058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171814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1882" y="3475451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58" y="579903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1585372"/>
      </p:ext>
    </p:extLst>
  </p:cSld>
  <p:clrMapOvr>
    <a:masterClrMapping/>
  </p:clrMapOvr>
  <p:transition>
    <p:fade/>
  </p:transition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6602"/>
            <a:ext cx="8382000" cy="55399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981201"/>
            <a:ext cx="8305800" cy="2751522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Blip>
                <a:blip r:embed="rId2"/>
              </a:buBlip>
              <a:defRPr/>
            </a:lvl1pPr>
            <a:lvl2pPr>
              <a:spcBef>
                <a:spcPct val="0"/>
              </a:spcBef>
              <a:spcAft>
                <a:spcPts val="1800"/>
              </a:spcAft>
              <a:defRPr>
                <a:solidFill>
                  <a:schemeClr val="accent4"/>
                </a:solidFill>
              </a:defRPr>
            </a:lvl2pPr>
            <a:lvl3pPr>
              <a:spcBef>
                <a:spcPct val="0"/>
              </a:spcBef>
              <a:spcAft>
                <a:spcPts val="1800"/>
              </a:spcAft>
              <a:defRPr>
                <a:solidFill>
                  <a:schemeClr val="accent3"/>
                </a:solidFill>
              </a:defRPr>
            </a:lvl3pPr>
            <a:lvl4pPr>
              <a:spcBef>
                <a:spcPct val="0"/>
              </a:spcBef>
              <a:spcAft>
                <a:spcPts val="1800"/>
              </a:spcAft>
              <a:defRPr>
                <a:solidFill>
                  <a:schemeClr val="accent2"/>
                </a:solidFill>
              </a:defRPr>
            </a:lvl4pPr>
            <a:lvl5pPr>
              <a:spcBef>
                <a:spcPct val="0"/>
              </a:spcBef>
              <a:spcAft>
                <a:spcPts val="1800"/>
              </a:spcAft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5467233"/>
      </p:ext>
    </p:extLst>
  </p:cSld>
  <p:clrMapOvr>
    <a:masterClrMapping/>
  </p:clrMapOvr>
  <p:transition>
    <p:fade/>
  </p:transition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431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759424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752603"/>
            <a:ext cx="7772400" cy="2135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idx="14"/>
          </p:nvPr>
        </p:nvSpPr>
        <p:spPr>
          <a:xfrm>
            <a:off x="228600" y="304801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250324"/>
      </p:ext>
    </p:extLst>
  </p:cSld>
  <p:clrMapOvr>
    <a:masterClrMapping/>
  </p:clrMapOvr>
  <p:transition spd="med">
    <p:pull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1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676404"/>
            <a:ext cx="8305800" cy="2135969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defRPr/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26069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144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70000"/>
              </a:lnSpc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52602"/>
            <a:ext cx="7010400" cy="43735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63550" indent="-4635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"/>
              <a:defRPr sz="2400">
                <a:solidFill>
                  <a:schemeClr val="tx2"/>
                </a:solidFill>
                <a:latin typeface="+mn-lt"/>
              </a:defRPr>
            </a:lvl1pPr>
            <a:lvl2pPr marL="460375" marR="0" indent="31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DC212"/>
              </a:buClr>
              <a:buSzTx/>
              <a:buFont typeface="Webdings" pitchFamily="18" charset="2"/>
              <a:buNone/>
              <a:defRPr sz="1600">
                <a:solidFill>
                  <a:schemeClr val="tx2"/>
                </a:solidFill>
              </a:defRPr>
            </a:lvl2pPr>
            <a:lvl3pPr marL="460375" indent="3175">
              <a:buClr>
                <a:srgbClr val="EDC212"/>
              </a:buClr>
              <a:buFont typeface="Webdings" pitchFamily="18" charset="2"/>
              <a:buNone/>
              <a:defRPr sz="1400">
                <a:solidFill>
                  <a:schemeClr val="accent2"/>
                </a:solidFill>
              </a:defRPr>
            </a:lvl3pPr>
            <a:lvl4pPr marL="228600" indent="-228600">
              <a:buClr>
                <a:srgbClr val="EDC212"/>
              </a:buClr>
              <a:buFont typeface="Webdings" pitchFamily="18" charset="2"/>
              <a:buNone/>
              <a:defRPr sz="2000"/>
            </a:lvl4pPr>
            <a:lvl5pPr marL="228600" indent="-228600">
              <a:buClr>
                <a:srgbClr val="EDC212"/>
              </a:buClr>
              <a:buFont typeface="Webdings" pitchFamily="18" charset="2"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marL="460375" marR="0" lvl="2" indent="31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DC212"/>
              </a:buClr>
              <a:buSzTx/>
              <a:buFont typeface="Webdings" pitchFamily="18" charset="2"/>
              <a:buNone/>
              <a:defRPr/>
            </a:pPr>
            <a:r>
              <a:rPr lang="en-US"/>
              <a:t>THIRD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marL="460375" marR="0" lvl="2" indent="31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DC212"/>
              </a:buClr>
              <a:buSzTx/>
              <a:buFont typeface="Webdings" pitchFamily="18" charset="2"/>
              <a:buNone/>
              <a:defRPr/>
            </a:pPr>
            <a:r>
              <a:rPr lang="en-US"/>
              <a:t>THIRD LEVEL</a:t>
            </a:r>
          </a:p>
          <a:p>
            <a:pPr lvl="0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-3505199" y="304800"/>
            <a:ext cx="3268640" cy="35370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19858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216954" y="4381504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A5AB81">
                  <a:shade val="15000"/>
                  <a:satMod val="180000"/>
                </a:srgbClr>
              </a:gs>
              <a:gs pos="50000">
                <a:srgbClr val="A5AB81">
                  <a:shade val="45000"/>
                  <a:satMod val="170000"/>
                </a:srgbClr>
              </a:gs>
              <a:gs pos="70000">
                <a:srgbClr val="A5AB81">
                  <a:tint val="99000"/>
                  <a:shade val="65000"/>
                  <a:satMod val="155000"/>
                </a:srgbClr>
              </a:gs>
              <a:gs pos="100000">
                <a:srgbClr val="A5AB81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A5AB81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5" name="Rounded Rectangle 4"/>
          <p:cNvSpPr/>
          <p:nvPr userDrawn="1"/>
        </p:nvSpPr>
        <p:spPr bwMode="auto">
          <a:xfrm>
            <a:off x="3556002" y="4381504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D8047">
                  <a:shade val="15000"/>
                  <a:satMod val="180000"/>
                </a:srgbClr>
              </a:gs>
              <a:gs pos="50000">
                <a:srgbClr val="DD8047">
                  <a:shade val="45000"/>
                  <a:satMod val="170000"/>
                </a:srgbClr>
              </a:gs>
              <a:gs pos="70000">
                <a:srgbClr val="DD8047">
                  <a:tint val="99000"/>
                  <a:shade val="65000"/>
                  <a:satMod val="155000"/>
                </a:srgbClr>
              </a:gs>
              <a:gs pos="100000">
                <a:srgbClr val="DD8047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D8047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6" name="Rounded Rectangle 5"/>
          <p:cNvSpPr/>
          <p:nvPr userDrawn="1"/>
        </p:nvSpPr>
        <p:spPr bwMode="auto">
          <a:xfrm>
            <a:off x="825502" y="4381504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94B6D2">
                  <a:shade val="15000"/>
                  <a:satMod val="180000"/>
                </a:srgbClr>
              </a:gs>
              <a:gs pos="50000">
                <a:srgbClr val="94B6D2">
                  <a:shade val="45000"/>
                  <a:satMod val="170000"/>
                </a:srgbClr>
              </a:gs>
              <a:gs pos="70000">
                <a:srgbClr val="94B6D2">
                  <a:tint val="99000"/>
                  <a:shade val="65000"/>
                  <a:satMod val="155000"/>
                </a:srgbClr>
              </a:gs>
              <a:gs pos="100000">
                <a:srgbClr val="94B6D2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94B6D2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7" name="Rounded Rectangle 6"/>
          <p:cNvSpPr/>
          <p:nvPr userDrawn="1"/>
        </p:nvSpPr>
        <p:spPr bwMode="auto">
          <a:xfrm>
            <a:off x="6216954" y="5539623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968C8C">
                  <a:shade val="15000"/>
                  <a:satMod val="180000"/>
                </a:srgbClr>
              </a:gs>
              <a:gs pos="50000">
                <a:srgbClr val="968C8C">
                  <a:shade val="45000"/>
                  <a:satMod val="170000"/>
                </a:srgbClr>
              </a:gs>
              <a:gs pos="70000">
                <a:srgbClr val="968C8C">
                  <a:tint val="99000"/>
                  <a:shade val="65000"/>
                  <a:satMod val="155000"/>
                </a:srgbClr>
              </a:gs>
              <a:gs pos="100000">
                <a:srgbClr val="968C8C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968C8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3556002" y="5539623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7BA79D">
                  <a:shade val="15000"/>
                  <a:satMod val="180000"/>
                </a:srgbClr>
              </a:gs>
              <a:gs pos="50000">
                <a:srgbClr val="7BA79D">
                  <a:shade val="45000"/>
                  <a:satMod val="170000"/>
                </a:srgbClr>
              </a:gs>
              <a:gs pos="70000">
                <a:srgbClr val="7BA79D">
                  <a:tint val="99000"/>
                  <a:shade val="65000"/>
                  <a:satMod val="155000"/>
                </a:srgbClr>
              </a:gs>
              <a:gs pos="100000">
                <a:srgbClr val="7BA79D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7BA79D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825502" y="5539623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8B25C">
                  <a:shade val="15000"/>
                  <a:satMod val="180000"/>
                </a:srgbClr>
              </a:gs>
              <a:gs pos="50000">
                <a:srgbClr val="D8B25C">
                  <a:shade val="45000"/>
                  <a:satMod val="170000"/>
                </a:srgbClr>
              </a:gs>
              <a:gs pos="70000">
                <a:srgbClr val="D8B25C">
                  <a:tint val="99000"/>
                  <a:shade val="65000"/>
                  <a:satMod val="155000"/>
                </a:srgbClr>
              </a:gs>
              <a:gs pos="100000">
                <a:srgbClr val="D8B25C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8B25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71602"/>
            <a:ext cx="8153400" cy="1409617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381001"/>
            <a:ext cx="83820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812463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Background S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" name="Rounded Rectangle 5"/>
          <p:cNvSpPr/>
          <p:nvPr userDrawn="1"/>
        </p:nvSpPr>
        <p:spPr bwMode="auto">
          <a:xfrm>
            <a:off x="2209800" y="609600"/>
            <a:ext cx="6172200" cy="99060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8B25C">
                  <a:shade val="15000"/>
                  <a:satMod val="180000"/>
                  <a:alpha val="50000"/>
                </a:srgbClr>
              </a:gs>
              <a:gs pos="50000">
                <a:srgbClr val="D8B25C">
                  <a:shade val="45000"/>
                  <a:satMod val="170000"/>
                  <a:alpha val="75000"/>
                </a:srgbClr>
              </a:gs>
              <a:gs pos="70000">
                <a:srgbClr val="D8B25C">
                  <a:tint val="99000"/>
                  <a:shade val="65000"/>
                  <a:satMod val="155000"/>
                  <a:alpha val="75000"/>
                </a:srgbClr>
              </a:gs>
              <a:gs pos="100000">
                <a:srgbClr val="D8B25C">
                  <a:tint val="95500"/>
                  <a:shade val="100000"/>
                  <a:satMod val="155000"/>
                  <a:alpha val="7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8B25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838200" y="2514600"/>
            <a:ext cx="7315200" cy="281940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94B6D2">
                  <a:shade val="15000"/>
                  <a:satMod val="180000"/>
                  <a:alpha val="75000"/>
                </a:srgbClr>
              </a:gs>
              <a:gs pos="50000">
                <a:srgbClr val="94B6D2">
                  <a:shade val="45000"/>
                  <a:satMod val="170000"/>
                  <a:alpha val="75000"/>
                </a:srgbClr>
              </a:gs>
              <a:gs pos="70000">
                <a:srgbClr val="94B6D2">
                  <a:tint val="99000"/>
                  <a:shade val="65000"/>
                  <a:satMod val="155000"/>
                  <a:alpha val="75000"/>
                </a:srgbClr>
              </a:gs>
              <a:gs pos="100000">
                <a:srgbClr val="94B6D2">
                  <a:tint val="95500"/>
                  <a:shade val="100000"/>
                  <a:satMod val="155000"/>
                  <a:alpha val="7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94B6D2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cs typeface="Arial"/>
            </a:endParaRPr>
          </a:p>
        </p:txBody>
      </p:sp>
      <p:pic>
        <p:nvPicPr>
          <p:cNvPr id="9" name="Picture 6" descr="Color Se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0"/>
            <a:ext cx="3365500" cy="33655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0" name="Rounded Rectangle 9"/>
          <p:cNvSpPr/>
          <p:nvPr userDrawn="1"/>
        </p:nvSpPr>
        <p:spPr bwMode="auto">
          <a:xfrm>
            <a:off x="4876800" y="5029200"/>
            <a:ext cx="3505200" cy="68580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8B25C">
                  <a:shade val="15000"/>
                  <a:satMod val="180000"/>
                  <a:alpha val="50000"/>
                </a:srgbClr>
              </a:gs>
              <a:gs pos="50000">
                <a:srgbClr val="D8B25C">
                  <a:shade val="45000"/>
                  <a:satMod val="170000"/>
                  <a:alpha val="75000"/>
                </a:srgbClr>
              </a:gs>
              <a:gs pos="70000">
                <a:srgbClr val="D8B25C">
                  <a:tint val="99000"/>
                  <a:shade val="65000"/>
                  <a:satMod val="155000"/>
                  <a:alpha val="75000"/>
                </a:srgbClr>
              </a:gs>
              <a:gs pos="100000">
                <a:srgbClr val="D8B25C">
                  <a:tint val="95500"/>
                  <a:shade val="100000"/>
                  <a:satMod val="155000"/>
                  <a:alpha val="7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8B25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6800" y="3124200"/>
            <a:ext cx="69342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038600" y="685801"/>
            <a:ext cx="4267200" cy="886397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953000" y="5105403"/>
            <a:ext cx="3352800" cy="886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285286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Se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ounded Rectangle 3"/>
          <p:cNvSpPr/>
          <p:nvPr userDrawn="1"/>
        </p:nvSpPr>
        <p:spPr bwMode="auto">
          <a:xfrm>
            <a:off x="2514600" y="5105400"/>
            <a:ext cx="6172200" cy="99060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8B25C">
                  <a:shade val="15000"/>
                  <a:satMod val="180000"/>
                  <a:alpha val="50000"/>
                </a:srgbClr>
              </a:gs>
              <a:gs pos="50000">
                <a:srgbClr val="D8B25C">
                  <a:shade val="45000"/>
                  <a:satMod val="170000"/>
                  <a:alpha val="75000"/>
                </a:srgbClr>
              </a:gs>
              <a:gs pos="70000">
                <a:srgbClr val="D8B25C">
                  <a:tint val="99000"/>
                  <a:shade val="65000"/>
                  <a:satMod val="155000"/>
                  <a:alpha val="75000"/>
                </a:srgbClr>
              </a:gs>
              <a:gs pos="100000">
                <a:srgbClr val="D8B25C">
                  <a:tint val="95500"/>
                  <a:shade val="100000"/>
                  <a:satMod val="155000"/>
                  <a:alpha val="7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8B25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	The Metropolitan Water District of Southern California</a:t>
            </a:r>
          </a:p>
        </p:txBody>
      </p:sp>
      <p:sp>
        <p:nvSpPr>
          <p:cNvPr id="5" name="Rounded Rectangle 4"/>
          <p:cNvSpPr/>
          <p:nvPr userDrawn="1"/>
        </p:nvSpPr>
        <p:spPr bwMode="auto">
          <a:xfrm>
            <a:off x="1143000" y="914400"/>
            <a:ext cx="7315200" cy="3276600"/>
          </a:xfrm>
          <a:prstGeom prst="roundRect">
            <a:avLst>
              <a:gd name="adj" fmla="val 9033"/>
            </a:avLst>
          </a:prstGeom>
          <a:gradFill>
            <a:gsLst>
              <a:gs pos="0">
                <a:schemeClr val="accent1">
                  <a:shade val="15000"/>
                  <a:satMod val="180000"/>
                  <a:alpha val="75000"/>
                </a:schemeClr>
              </a:gs>
              <a:gs pos="50000">
                <a:schemeClr val="accent1">
                  <a:shade val="45000"/>
                  <a:satMod val="170000"/>
                  <a:alpha val="7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cs typeface="Arial"/>
            </a:endParaRPr>
          </a:p>
        </p:txBody>
      </p:sp>
      <p:pic>
        <p:nvPicPr>
          <p:cNvPr id="6" name="Picture 6" descr="Color Se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0" y="3492500"/>
            <a:ext cx="3365500" cy="33655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990600"/>
            <a:ext cx="70104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295297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S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ounded Rectangle 3"/>
          <p:cNvSpPr/>
          <p:nvPr userDrawn="1"/>
        </p:nvSpPr>
        <p:spPr bwMode="auto">
          <a:xfrm>
            <a:off x="1143000" y="1600200"/>
            <a:ext cx="7315200" cy="2057400"/>
          </a:xfrm>
          <a:prstGeom prst="roundRect">
            <a:avLst>
              <a:gd name="adj" fmla="val 9033"/>
            </a:avLst>
          </a:prstGeom>
          <a:gradFill>
            <a:gsLst>
              <a:gs pos="0">
                <a:schemeClr val="accent1">
                  <a:shade val="15000"/>
                  <a:satMod val="180000"/>
                  <a:alpha val="75000"/>
                </a:schemeClr>
              </a:gs>
              <a:gs pos="50000">
                <a:schemeClr val="accent1">
                  <a:shade val="45000"/>
                  <a:satMod val="170000"/>
                  <a:alpha val="7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1828800"/>
            <a:ext cx="70104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171212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8431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D8B25C"/>
              </a:buClr>
              <a:buFont typeface="Calibri" pitchFamily="34" charset="0"/>
              <a:buChar char="•"/>
              <a:defRPr>
                <a:solidFill>
                  <a:srgbClr val="D8B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lnSpc>
                <a:spcPct val="90000"/>
              </a:lnSpc>
              <a:buClr>
                <a:srgbClr val="A5AB81"/>
              </a:buClr>
              <a:buFont typeface="Calibri" pitchFamily="34" charset="0"/>
              <a:buChar char="•"/>
              <a:defRPr>
                <a:solidFill>
                  <a:srgbClr val="A5AB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lnSpc>
                <a:spcPct val="90000"/>
              </a:lnSpc>
              <a:buClr>
                <a:srgbClr val="DD8047"/>
              </a:buClr>
              <a:buFont typeface="Calibri" pitchFamily="34" charset="0"/>
              <a:buChar char="•"/>
              <a:defRPr>
                <a:solidFill>
                  <a:srgbClr val="DD8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lnSpc>
                <a:spcPct val="90000"/>
              </a:lnSpc>
              <a:buClr>
                <a:schemeClr val="tx1"/>
              </a:buClr>
              <a:buFont typeface="Calibri" pitchFamily="34" charset="0"/>
              <a:buChar char="•"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46587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" r="1130" b="72802"/>
          <a:stretch>
            <a:fillRect/>
          </a:stretch>
        </p:blipFill>
        <p:spPr bwMode="auto">
          <a:xfrm>
            <a:off x="0" y="-41440"/>
            <a:ext cx="9144000" cy="1888102"/>
          </a:xfrm>
          <a:prstGeom prst="flowChartDocumen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ltGray">
          <a:xfrm>
            <a:off x="381000" y="381202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065687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506506" y="1839433"/>
            <a:ext cx="8382000" cy="24437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D8B25C"/>
                </a:solidFill>
              </a:defRPr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 smtClean="0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0654253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1045634" y="649805"/>
            <a:ext cx="7043208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5634" y="4344992"/>
            <a:ext cx="7043208" cy="46166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181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ctr">
              <a:buFont typeface="Arial" pitchFamily="34" charset="0"/>
              <a:buNone/>
              <a:defRPr kumimoji="0" lang="en-US" sz="4800" b="1" i="1" u="none" strike="noStrike" kern="1200" cap="none" spc="0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0662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4686" y="1835915"/>
            <a:ext cx="8305800" cy="2443746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Blip>
                <a:blip r:embed="rId2"/>
              </a:buBlip>
              <a:defRPr/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4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3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542825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37666"/>
            <a:ext cx="83820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D8B25C"/>
                </a:solidFill>
              </a:defRPr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319692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37665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37665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06997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2098850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15922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8382" y="210405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2521124"/>
            <a:ext cx="4117974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348120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410042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S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ounded Rectangle 3"/>
          <p:cNvSpPr/>
          <p:nvPr userDrawn="1"/>
        </p:nvSpPr>
        <p:spPr bwMode="auto">
          <a:xfrm>
            <a:off x="1143000" y="1600200"/>
            <a:ext cx="7315200" cy="2057400"/>
          </a:xfrm>
          <a:prstGeom prst="roundRect">
            <a:avLst>
              <a:gd name="adj" fmla="val 9033"/>
            </a:avLst>
          </a:prstGeom>
          <a:gradFill>
            <a:gsLst>
              <a:gs pos="0">
                <a:schemeClr val="accent1">
                  <a:shade val="15000"/>
                  <a:satMod val="180000"/>
                  <a:alpha val="75000"/>
                </a:schemeClr>
              </a:gs>
              <a:gs pos="50000">
                <a:schemeClr val="accent1">
                  <a:shade val="45000"/>
                  <a:satMod val="170000"/>
                  <a:alpha val="7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54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1828800"/>
            <a:ext cx="7010400" cy="553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34349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1045634" y="649805"/>
            <a:ext cx="7043208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5634" y="4344992"/>
            <a:ext cx="7043208" cy="46166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181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ctr">
              <a:buFont typeface="Arial" pitchFamily="34" charset="0"/>
              <a:buNone/>
              <a:defRPr kumimoji="0" lang="en-US" sz="4800" b="1" i="1" u="none" strike="noStrike" kern="1200" cap="none" spc="0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16468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91582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4686" y="1835915"/>
            <a:ext cx="8305800" cy="2443746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Blip>
                <a:blip r:embed="rId2"/>
              </a:buBlip>
              <a:defRPr/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4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3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739108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506506" y="1839433"/>
            <a:ext cx="8382000" cy="24437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D8B25C"/>
                </a:solidFill>
              </a:defRPr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 smtClean="0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157120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37666"/>
            <a:ext cx="83820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D8B25C"/>
                </a:solidFill>
              </a:defRPr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1272772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37665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37665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368081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2098850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15922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8382" y="210405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2521124"/>
            <a:ext cx="4117974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4140432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101102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828800"/>
            <a:ext cx="83820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invGray">
          <a:xfrm>
            <a:off x="419100" y="375693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8755387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51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ctr">
              <a:buFont typeface="Arial" pitchFamily="34" charset="0"/>
              <a:buNone/>
              <a:defRPr kumimoji="0" lang="en-US" sz="4400" b="1" i="1" u="none" strike="noStrike" kern="1200" cap="none" spc="0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842274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6067495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S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ounded Rectangle 3"/>
          <p:cNvSpPr/>
          <p:nvPr userDrawn="1"/>
        </p:nvSpPr>
        <p:spPr bwMode="auto">
          <a:xfrm>
            <a:off x="1143000" y="1600200"/>
            <a:ext cx="7315200" cy="2057400"/>
          </a:xfrm>
          <a:prstGeom prst="roundRect">
            <a:avLst>
              <a:gd name="adj" fmla="val 9033"/>
            </a:avLst>
          </a:prstGeom>
          <a:gradFill>
            <a:gsLst>
              <a:gs pos="0">
                <a:schemeClr val="accent1">
                  <a:shade val="15000"/>
                  <a:satMod val="180000"/>
                  <a:alpha val="75000"/>
                </a:schemeClr>
              </a:gs>
              <a:gs pos="50000">
                <a:schemeClr val="accent1">
                  <a:shade val="45000"/>
                  <a:satMod val="170000"/>
                  <a:alpha val="7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54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1828800"/>
            <a:ext cx="7010400" cy="553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351194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5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5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232807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70"/>
            <a:ext cx="7886700" cy="2511835"/>
          </a:xfrm>
        </p:spPr>
        <p:txBody>
          <a:bodyPr anchor="b">
            <a:normAutofit/>
          </a:bodyPr>
          <a:lstStyle>
            <a:lvl1pPr>
              <a:defRPr sz="4500">
                <a:solidFill>
                  <a:srgbClr val="FCA50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4850583"/>
            <a:ext cx="7885509" cy="166199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Delta Conveyance Project           ACP/WP/Subject to Common  Interest Agreement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43">
            <a:extLst>
              <a:ext uri="{FF2B5EF4-FFF2-40B4-BE49-F238E27FC236}">
                <a16:creationId xmlns:a16="http://schemas.microsoft.com/office/drawing/2014/main" id="{A95CDF53-5217-4ADA-BDD0-06A491A67C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4850581"/>
            <a:ext cx="6063854" cy="160338"/>
          </a:xfrm>
          <a:prstGeom prst="rect">
            <a:avLst/>
          </a:prstGeom>
          <a:gradFill rotWithShape="1">
            <a:gsLst>
              <a:gs pos="0">
                <a:srgbClr val="FCA501"/>
              </a:gs>
              <a:gs pos="50000">
                <a:srgbClr val="FEC358">
                  <a:alpha val="61000"/>
                </a:srgbClr>
              </a:gs>
              <a:gs pos="100000">
                <a:srgbClr val="FEDCA0">
                  <a:alpha val="52000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lIns="67500" tIns="35100" rIns="67500" bIns="35100" anchor="ctr"/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6742775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43284-3AF2-45CB-8168-BAC45C161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473826E-B275-415D-BF47-843146AB7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1" y="1242207"/>
            <a:ext cx="7885509" cy="58342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CA50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E58144-3A74-4437-914A-D3E6CBC7E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7"/>
            <a:ext cx="7675350" cy="2954655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1pPr>
            <a:lvl2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2pPr>
            <a:lvl3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3pPr>
            <a:lvl4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4pPr>
            <a:lvl5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026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57805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3" y="1757805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" y="6492879"/>
            <a:ext cx="9131559" cy="365125"/>
          </a:xfrm>
          <a:prstGeom prst="rect">
            <a:avLst/>
          </a:prstGeom>
        </p:spPr>
        <p:txBody>
          <a:bodyPr/>
          <a:lstStyle/>
          <a:p>
            <a:pPr>
              <a:tabLst>
                <a:tab pos="4227513" algn="dec"/>
                <a:tab pos="8462963" algn="ctr"/>
              </a:tabLst>
            </a:pPr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Special Committee on Bay-Delta 	Item 3c, Page  	May 24, 2016</a:t>
            </a:r>
          </a:p>
        </p:txBody>
      </p:sp>
    </p:spTree>
    <p:extLst>
      <p:ext uri="{BB962C8B-B14F-4D97-AF65-F5344CB8AC3E}">
        <p14:creationId xmlns:p14="http://schemas.microsoft.com/office/powerpoint/2010/main" val="316847709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212889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92264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85836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3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9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7645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</p:sldLayoutIdLst>
  <p:transition>
    <p:fade/>
  </p:transition>
  <p:hf hdr="0" ftr="0" dt="0"/>
  <p:txStyles>
    <p:titleStyle>
      <a:lvl1pPr algn="ctr" defTabSz="914363" rtl="0" eaLnBrk="1" latinLnBrk="0" hangingPunct="1">
        <a:lnSpc>
          <a:spcPct val="90000"/>
        </a:lnSpc>
        <a:spcBef>
          <a:spcPct val="0"/>
        </a:spcBef>
        <a:buNone/>
        <a:defRPr lang="en-US" sz="4000" b="0" kern="1200" cap="none" spc="-15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300" y="3741490"/>
            <a:ext cx="7681913" cy="2600587"/>
          </a:xfrm>
        </p:spPr>
        <p:txBody>
          <a:bodyPr/>
          <a:lstStyle/>
          <a:p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Temporary</a:t>
            </a:r>
            <a:br>
              <a:rPr lang="en-US" sz="4400" dirty="0"/>
            </a:br>
            <a:r>
              <a:rPr lang="en-US" sz="4400" dirty="0"/>
              <a:t>Warren Act Contract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Central Coast Water Authority</a:t>
            </a:r>
            <a:br>
              <a:rPr lang="en-US" sz="2800" dirty="0"/>
            </a:br>
            <a:r>
              <a:rPr lang="en-US" sz="2800" dirty="0"/>
              <a:t>Board of Directors Meeting</a:t>
            </a:r>
            <a:br>
              <a:rPr lang="en-US" sz="2800" dirty="0"/>
            </a:br>
            <a:r>
              <a:rPr lang="en-US" sz="2800" dirty="0"/>
              <a:t>June 27, 2024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414" y="753836"/>
            <a:ext cx="3782786" cy="292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2415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5380"/>
            <a:ext cx="8382000" cy="727862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7286" y="1500388"/>
            <a:ext cx="8331559" cy="4844403"/>
          </a:xfrm>
        </p:spPr>
        <p:txBody>
          <a:bodyPr/>
          <a:lstStyle/>
          <a:p>
            <a:r>
              <a:rPr lang="en-US" sz="2400" dirty="0"/>
              <a:t>June 2022: CCWA and USBR executed a Temporary Warren Act Contract</a:t>
            </a:r>
          </a:p>
          <a:p>
            <a:pPr lvl="1"/>
            <a:r>
              <a:rPr lang="en-US" sz="2400" dirty="0"/>
              <a:t>Expires September 30, 2024</a:t>
            </a:r>
          </a:p>
          <a:p>
            <a:r>
              <a:rPr lang="en-US" sz="2400" dirty="0"/>
              <a:t>Late 2023: USBR again determined not sufficient time to negotiate a new long-term contract and do associated environmental review</a:t>
            </a:r>
          </a:p>
          <a:p>
            <a:pPr lvl="1"/>
            <a:r>
              <a:rPr lang="en-US" sz="2400" dirty="0"/>
              <a:t>USBR and NMFS re-consultation still underway</a:t>
            </a:r>
          </a:p>
          <a:p>
            <a:r>
              <a:rPr lang="en-US" sz="2400" dirty="0"/>
              <a:t>June 14, 2024: USBR provided draft 2</a:t>
            </a:r>
            <a:r>
              <a:rPr lang="en-US" sz="2400" baseline="30000" dirty="0"/>
              <a:t>nd</a:t>
            </a:r>
            <a:r>
              <a:rPr lang="en-US" sz="2400" dirty="0"/>
              <a:t> Temporary Warren Act Contract</a:t>
            </a:r>
          </a:p>
          <a:p>
            <a:pPr lvl="1"/>
            <a:r>
              <a:rPr lang="en-US" sz="2400" dirty="0"/>
              <a:t>Numerous staff-level negotiations</a:t>
            </a:r>
          </a:p>
          <a:p>
            <a:r>
              <a:rPr lang="en-US" sz="2400" dirty="0"/>
              <a:t>July 12, 2024: CCWA proposed changes to draft contract</a:t>
            </a:r>
          </a:p>
          <a:p>
            <a:pPr lvl="1"/>
            <a:r>
              <a:rPr lang="en-US" sz="2400" dirty="0"/>
              <a:t>Numerous staff-level negotiations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700983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8563"/>
            <a:ext cx="8382000" cy="714777"/>
          </a:xfrm>
        </p:spPr>
        <p:txBody>
          <a:bodyPr/>
          <a:lstStyle/>
          <a:p>
            <a:r>
              <a:rPr lang="en-US" dirty="0"/>
              <a:t>DRAFT 2</a:t>
            </a:r>
            <a:r>
              <a:rPr lang="en-US" baseline="30000" dirty="0"/>
              <a:t>nd</a:t>
            </a:r>
            <a:r>
              <a:rPr lang="en-US" dirty="0"/>
              <a:t> Temporary Warren Act Contract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1972" y="644151"/>
            <a:ext cx="8319752" cy="3003899"/>
          </a:xfrm>
        </p:spPr>
        <p:txBody>
          <a:bodyPr/>
          <a:lstStyle/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marL="517525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sz="2800" dirty="0"/>
              <a:t>All Warren Act Contracts are NEW contracts; not renewals or extensions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CCWA seeking “extension” on same terms and conditions for an additional 3 years</a:t>
            </a:r>
          </a:p>
        </p:txBody>
      </p:sp>
    </p:spTree>
    <p:extLst>
      <p:ext uri="{BB962C8B-B14F-4D97-AF65-F5344CB8AC3E}">
        <p14:creationId xmlns:p14="http://schemas.microsoft.com/office/powerpoint/2010/main" val="39731327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74C29-88DD-82A1-8939-AF47413E9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1661993"/>
          </a:xfrm>
        </p:spPr>
        <p:txBody>
          <a:bodyPr/>
          <a:lstStyle/>
          <a:p>
            <a:r>
              <a:rPr lang="en-US" sz="4000" dirty="0"/>
              <a:t>New Terms Still Under Negotiation</a:t>
            </a:r>
            <a:br>
              <a:rPr lang="en-US" sz="4000" dirty="0"/>
            </a:br>
            <a:br>
              <a:rPr lang="en-US" sz="4000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B898B-05AD-C665-D50D-3DF4C2D884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875763"/>
            <a:ext cx="8382000" cy="5247590"/>
          </a:xfrm>
        </p:spPr>
        <p:txBody>
          <a:bodyPr/>
          <a:lstStyle/>
          <a:p>
            <a:r>
              <a:rPr lang="en-US" sz="2200" dirty="0"/>
              <a:t>Still under negotiation:</a:t>
            </a:r>
          </a:p>
          <a:p>
            <a:pPr lvl="1"/>
            <a:r>
              <a:rPr lang="en-US" sz="2200" dirty="0"/>
              <a:t>Automatic 3% conveyance loss assessed</a:t>
            </a:r>
          </a:p>
          <a:p>
            <a:pPr lvl="2"/>
            <a:r>
              <a:rPr lang="en-US" sz="2200" dirty="0"/>
              <a:t>Reduced from 5% initially proposed</a:t>
            </a:r>
          </a:p>
          <a:p>
            <a:pPr lvl="1"/>
            <a:r>
              <a:rPr lang="en-US" sz="2200" dirty="0"/>
              <a:t>Termination date:</a:t>
            </a:r>
          </a:p>
          <a:p>
            <a:pPr lvl="2"/>
            <a:r>
              <a:rPr lang="en-US" sz="2200" dirty="0"/>
              <a:t>USBR proposed June 14, 2027</a:t>
            </a:r>
          </a:p>
          <a:p>
            <a:pPr lvl="2"/>
            <a:r>
              <a:rPr lang="en-US" sz="2200" dirty="0"/>
              <a:t>CCWA requests September 30, 2027 (end of the water year and same as existing contract)</a:t>
            </a:r>
          </a:p>
          <a:p>
            <a:pPr lvl="1"/>
            <a:r>
              <a:rPr lang="en-US" sz="2200" dirty="0"/>
              <a:t>Year (for purposes of calculating permitted use of Cachuma):</a:t>
            </a:r>
          </a:p>
          <a:p>
            <a:pPr lvl="2"/>
            <a:r>
              <a:rPr lang="en-US" sz="2200" dirty="0"/>
              <a:t>USBR proposed March 1 – February 28</a:t>
            </a:r>
          </a:p>
          <a:p>
            <a:pPr lvl="2"/>
            <a:r>
              <a:rPr lang="en-US" sz="2200" dirty="0"/>
              <a:t>CCWA requests October 1 – September 30 (water year)</a:t>
            </a:r>
          </a:p>
          <a:p>
            <a:pPr marL="517525" lvl="1" indent="0">
              <a:buNone/>
            </a:pPr>
            <a:endParaRPr lang="en-US" sz="2200" dirty="0"/>
          </a:p>
          <a:p>
            <a:r>
              <a:rPr lang="en-US" sz="2200" dirty="0">
                <a:solidFill>
                  <a:srgbClr val="FF0000"/>
                </a:solidFill>
              </a:rPr>
              <a:t>IMPORTANT NOTE: </a:t>
            </a:r>
            <a:r>
              <a:rPr lang="en-US" sz="2200" dirty="0"/>
              <a:t>Any CCWA water remaining in Cachuma on the effective date of the new contract or termination date of the existing contract (whichever occurs sooner) will be </a:t>
            </a:r>
            <a:r>
              <a:rPr lang="en-US" sz="2200" i="1" dirty="0"/>
              <a:t>deemed</a:t>
            </a:r>
            <a:r>
              <a:rPr lang="en-US" sz="2200" dirty="0"/>
              <a:t> abandoned to USBR (e.g., NO carryover between contracts)</a:t>
            </a:r>
          </a:p>
        </p:txBody>
      </p:sp>
    </p:spTree>
    <p:extLst>
      <p:ext uri="{BB962C8B-B14F-4D97-AF65-F5344CB8AC3E}">
        <p14:creationId xmlns:p14="http://schemas.microsoft.com/office/powerpoint/2010/main" val="6530569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29F9A-59E6-94F7-4BD0-6CD776D56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74BD6-EB2C-CE1B-8764-8FEF708382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948690"/>
            <a:ext cx="8382000" cy="5244513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CCWA staff continues negotiations with USBR</a:t>
            </a:r>
          </a:p>
          <a:p>
            <a:pPr marL="974725" lvl="1" indent="-457200">
              <a:buFont typeface="+mj-lt"/>
              <a:buAutoNum type="alphaLcParenR"/>
            </a:pPr>
            <a:r>
              <a:rPr lang="en-US" sz="2400" dirty="0"/>
              <a:t>CCWA staff coordinating with South Coast Participants and COMB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Temporary Contract finalized by CCWA and USBR staffs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CCWA Board of Directors considers whether to approve 2</a:t>
            </a:r>
            <a:r>
              <a:rPr lang="en-US" sz="2400" baseline="30000" dirty="0"/>
              <a:t>nd</a:t>
            </a:r>
            <a:r>
              <a:rPr lang="en-US" sz="2400" dirty="0"/>
              <a:t> Temporary Contract</a:t>
            </a:r>
          </a:p>
          <a:p>
            <a:pPr marL="974725" lvl="1" indent="-457200">
              <a:buFont typeface="+mj-lt"/>
              <a:buAutoNum type="alphaLcParenR"/>
            </a:pPr>
            <a:r>
              <a:rPr lang="en-US" sz="2400" dirty="0"/>
              <a:t>Date TBD -- likely requires a special meeting in early/mid September</a:t>
            </a:r>
          </a:p>
          <a:p>
            <a:pPr marL="974725" lvl="1" indent="-457200">
              <a:buFont typeface="+mj-lt"/>
              <a:buAutoNum type="alphaLcParenR"/>
            </a:pPr>
            <a:r>
              <a:rPr lang="en-US" sz="2400" dirty="0"/>
              <a:t>USBR requires at least two weeks following CCWA approval to sign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If CCWA Board approves, CCWA Board Chair executes 2</a:t>
            </a:r>
            <a:r>
              <a:rPr lang="en-US" sz="2400" baseline="30000" dirty="0"/>
              <a:t>nd</a:t>
            </a:r>
            <a:r>
              <a:rPr lang="en-US" sz="2400" dirty="0"/>
              <a:t> Temporary Act Contract and delivers to USBR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USBR executes 2</a:t>
            </a:r>
            <a:r>
              <a:rPr lang="en-US" sz="2400" baseline="30000" dirty="0"/>
              <a:t>nd</a:t>
            </a:r>
            <a:r>
              <a:rPr lang="en-US" sz="2400" dirty="0"/>
              <a:t> Temporary Warren Act Contract</a:t>
            </a:r>
          </a:p>
          <a:p>
            <a:pPr marL="974725" lvl="1" indent="-457200">
              <a:buFont typeface="+mj-lt"/>
              <a:buAutoNum type="alphaLcParenR"/>
            </a:pPr>
            <a:r>
              <a:rPr lang="en-US" sz="2400" dirty="0"/>
              <a:t>Becomes effective when executed by USBR</a:t>
            </a:r>
          </a:p>
        </p:txBody>
      </p:sp>
    </p:spTree>
    <p:extLst>
      <p:ext uri="{BB962C8B-B14F-4D97-AF65-F5344CB8AC3E}">
        <p14:creationId xmlns:p14="http://schemas.microsoft.com/office/powerpoint/2010/main" val="383130105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68C21-9B26-4A51-9616-FFB453768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931831"/>
            <a:ext cx="8382000" cy="747897"/>
          </a:xfrm>
        </p:spPr>
        <p:txBody>
          <a:bodyPr/>
          <a:lstStyle/>
          <a:p>
            <a:r>
              <a:rPr lang="en-US" sz="5400" dirty="0"/>
              <a:t>Questions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527325556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Sample presentation slides(10)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</Words>
  <Application>Microsoft Office PowerPoint</Application>
  <PresentationFormat>On-screen Show (4:3)</PresentationFormat>
  <Paragraphs>40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Segoe</vt:lpstr>
      <vt:lpstr>Webdings</vt:lpstr>
      <vt:lpstr>Wingdings</vt:lpstr>
      <vt:lpstr>1_Sample presentation slides(10)</vt:lpstr>
      <vt:lpstr>2nd Temporary Warren Act Contract  Central Coast Water Authority Board of Directors Meeting June 27, 2024 </vt:lpstr>
      <vt:lpstr>Background</vt:lpstr>
      <vt:lpstr>DRAFT 2nd Temporary Warren Act Contract</vt:lpstr>
      <vt:lpstr>New Terms Still Under Negotiation  </vt:lpstr>
      <vt:lpstr>Next Steps:</vt:lpstr>
      <vt:lpstr>Questions and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Lisa F. Watkins</dc:creator>
  <cp:lastModifiedBy>Board Room presentor</cp:lastModifiedBy>
  <cp:revision>1</cp:revision>
  <dcterms:created xsi:type="dcterms:W3CDTF">1900-01-01T07:00:00Z</dcterms:created>
  <dcterms:modified xsi:type="dcterms:W3CDTF">2024-07-25T22:35:38Z</dcterms:modified>
</cp:coreProperties>
</file>