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45"/>
  </p:notesMasterIdLst>
  <p:sldIdLst>
    <p:sldId id="256" r:id="rId2"/>
    <p:sldId id="1880" r:id="rId3"/>
    <p:sldId id="1871" r:id="rId4"/>
    <p:sldId id="261" r:id="rId5"/>
    <p:sldId id="1879" r:id="rId6"/>
    <p:sldId id="623" r:id="rId7"/>
    <p:sldId id="259" r:id="rId8"/>
    <p:sldId id="1859" r:id="rId9"/>
    <p:sldId id="1860" r:id="rId10"/>
    <p:sldId id="264" r:id="rId11"/>
    <p:sldId id="529" r:id="rId12"/>
    <p:sldId id="530" r:id="rId13"/>
    <p:sldId id="1872" r:id="rId14"/>
    <p:sldId id="474" r:id="rId15"/>
    <p:sldId id="1861" r:id="rId16"/>
    <p:sldId id="1862" r:id="rId17"/>
    <p:sldId id="263" r:id="rId18"/>
    <p:sldId id="1873" r:id="rId19"/>
    <p:sldId id="1881" r:id="rId20"/>
    <p:sldId id="1865" r:id="rId21"/>
    <p:sldId id="1867" r:id="rId22"/>
    <p:sldId id="1878" r:id="rId23"/>
    <p:sldId id="262" r:id="rId24"/>
    <p:sldId id="1876" r:id="rId25"/>
    <p:sldId id="1874" r:id="rId26"/>
    <p:sldId id="616" r:id="rId27"/>
    <p:sldId id="276" r:id="rId28"/>
    <p:sldId id="1868" r:id="rId29"/>
    <p:sldId id="610" r:id="rId30"/>
    <p:sldId id="431" r:id="rId31"/>
    <p:sldId id="1877" r:id="rId32"/>
    <p:sldId id="605" r:id="rId33"/>
    <p:sldId id="603" r:id="rId34"/>
    <p:sldId id="260" r:id="rId35"/>
    <p:sldId id="597" r:id="rId36"/>
    <p:sldId id="1875" r:id="rId37"/>
    <p:sldId id="279" r:id="rId38"/>
    <p:sldId id="580" r:id="rId39"/>
    <p:sldId id="1858" r:id="rId40"/>
    <p:sldId id="475" r:id="rId41"/>
    <p:sldId id="1869" r:id="rId42"/>
    <p:sldId id="595" r:id="rId43"/>
    <p:sldId id="186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2918F6-5294-4A80-8EEA-554BEA4C14CE}" v="1189" dt="2024-10-23T07:32:18.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6236" autoAdjust="0"/>
  </p:normalViewPr>
  <p:slideViewPr>
    <p:cSldViewPr snapToGrid="0">
      <p:cViewPr varScale="1">
        <p:scale>
          <a:sx n="64" d="100"/>
          <a:sy n="64" d="100"/>
        </p:scale>
        <p:origin x="7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all" spc="150" baseline="0">
                <a:solidFill>
                  <a:schemeClr val="tx1">
                    <a:lumMod val="50000"/>
                    <a:lumOff val="50000"/>
                  </a:schemeClr>
                </a:solidFill>
                <a:latin typeface="+mn-lt"/>
                <a:ea typeface="+mn-ea"/>
                <a:cs typeface="+mn-cs"/>
              </a:defRPr>
            </a:pPr>
            <a:r>
              <a:rPr lang="en-US"/>
              <a:t>Historic Initial and Final SWP Table A Allocations</a:t>
            </a:r>
          </a:p>
        </c:rich>
      </c:tx>
      <c:overlay val="0"/>
      <c:spPr>
        <a:noFill/>
        <a:ln>
          <a:noFill/>
        </a:ln>
        <a:effectLst/>
      </c:spPr>
      <c:txPr>
        <a:bodyPr rot="0" spcFirstLastPara="1" vertOverflow="ellipsis" vert="horz" wrap="square" anchor="ctr" anchorCtr="1"/>
        <a:lstStyle/>
        <a:p>
          <a:pPr>
            <a:defRPr sz="192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7.9214402887139101E-2"/>
          <c:y val="0.17508719743365414"/>
          <c:w val="0.90932726377952755"/>
          <c:h val="0.72294123651210263"/>
        </c:manualLayout>
      </c:layout>
      <c:barChart>
        <c:barDir val="col"/>
        <c:grouping val="clustered"/>
        <c:varyColors val="0"/>
        <c:ser>
          <c:idx val="1"/>
          <c:order val="1"/>
          <c:tx>
            <c:strRef>
              <c:f>Sheet1!$G$5</c:f>
              <c:strCache>
                <c:ptCount val="1"/>
                <c:pt idx="0">
                  <c:v>Final Allocation</c:v>
                </c:pt>
              </c:strCache>
            </c:strRef>
          </c:tx>
          <c:spPr>
            <a:solidFill>
              <a:srgbClr val="FFC000"/>
            </a:solidFill>
            <a:ln>
              <a:solidFill>
                <a:srgbClr val="FFC000"/>
              </a:solidFill>
            </a:ln>
            <a:effectLst>
              <a:innerShdw blurRad="114300">
                <a:schemeClr val="accent2"/>
              </a:innerShdw>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Sheet1!$E$6:$E$34</c:f>
              <c:numCache>
                <c:formatCode>General</c:formatCode>
                <c:ptCount val="2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numCache>
            </c:numRef>
          </c:cat>
          <c:val>
            <c:numRef>
              <c:f>Sheet1!$G$6:$G$34</c:f>
              <c:numCache>
                <c:formatCode>General</c:formatCode>
                <c:ptCount val="29"/>
                <c:pt idx="0">
                  <c:v>100</c:v>
                </c:pt>
                <c:pt idx="1">
                  <c:v>100</c:v>
                </c:pt>
                <c:pt idx="2">
                  <c:v>100</c:v>
                </c:pt>
                <c:pt idx="3">
                  <c:v>100</c:v>
                </c:pt>
                <c:pt idx="4">
                  <c:v>90</c:v>
                </c:pt>
                <c:pt idx="5">
                  <c:v>39</c:v>
                </c:pt>
                <c:pt idx="6">
                  <c:v>70</c:v>
                </c:pt>
                <c:pt idx="7">
                  <c:v>90</c:v>
                </c:pt>
                <c:pt idx="8">
                  <c:v>65</c:v>
                </c:pt>
                <c:pt idx="9">
                  <c:v>90</c:v>
                </c:pt>
                <c:pt idx="10">
                  <c:v>100</c:v>
                </c:pt>
                <c:pt idx="11">
                  <c:v>60</c:v>
                </c:pt>
                <c:pt idx="12">
                  <c:v>35</c:v>
                </c:pt>
                <c:pt idx="13">
                  <c:v>40</c:v>
                </c:pt>
                <c:pt idx="14">
                  <c:v>50</c:v>
                </c:pt>
                <c:pt idx="15">
                  <c:v>80</c:v>
                </c:pt>
                <c:pt idx="16">
                  <c:v>65</c:v>
                </c:pt>
                <c:pt idx="17">
                  <c:v>35</c:v>
                </c:pt>
                <c:pt idx="18">
                  <c:v>5</c:v>
                </c:pt>
                <c:pt idx="19">
                  <c:v>20</c:v>
                </c:pt>
                <c:pt idx="20">
                  <c:v>60</c:v>
                </c:pt>
                <c:pt idx="21">
                  <c:v>85</c:v>
                </c:pt>
                <c:pt idx="22">
                  <c:v>35</c:v>
                </c:pt>
                <c:pt idx="23">
                  <c:v>75</c:v>
                </c:pt>
                <c:pt idx="24">
                  <c:v>20</c:v>
                </c:pt>
                <c:pt idx="25">
                  <c:v>5</c:v>
                </c:pt>
                <c:pt idx="26">
                  <c:v>5</c:v>
                </c:pt>
                <c:pt idx="27">
                  <c:v>100</c:v>
                </c:pt>
                <c:pt idx="28">
                  <c:v>40</c:v>
                </c:pt>
              </c:numCache>
            </c:numRef>
          </c:val>
          <c:extLst>
            <c:ext xmlns:c16="http://schemas.microsoft.com/office/drawing/2014/chart" uri="{C3380CC4-5D6E-409C-BE32-E72D297353CC}">
              <c16:uniqueId val="{00000001-6A73-45E9-ADB9-45CF436AC3C2}"/>
            </c:ext>
          </c:extLst>
        </c:ser>
        <c:dLbls>
          <c:showLegendKey val="0"/>
          <c:showVal val="0"/>
          <c:showCatName val="0"/>
          <c:showSerName val="0"/>
          <c:showPercent val="0"/>
          <c:showBubbleSize val="0"/>
        </c:dLbls>
        <c:gapWidth val="150"/>
        <c:axId val="1563279440"/>
        <c:axId val="1563278960"/>
      </c:barChart>
      <c:lineChart>
        <c:grouping val="standard"/>
        <c:varyColors val="0"/>
        <c:ser>
          <c:idx val="0"/>
          <c:order val="0"/>
          <c:tx>
            <c:strRef>
              <c:f>Sheet1!$F$5</c:f>
              <c:strCache>
                <c:ptCount val="1"/>
                <c:pt idx="0">
                  <c:v>Initial Allocation</c:v>
                </c:pt>
              </c:strCache>
            </c:strRef>
          </c:tx>
          <c:spPr>
            <a:ln w="28575" cap="rnd">
              <a:solidFill>
                <a:srgbClr val="FF0000"/>
              </a:solidFill>
              <a:round/>
            </a:ln>
            <a:effectLst/>
          </c:spPr>
          <c:marker>
            <c:symbol val="none"/>
          </c:marker>
          <c:cat>
            <c:numRef>
              <c:f>Sheet1!$E$6:$E$34</c:f>
              <c:numCache>
                <c:formatCode>General</c:formatCode>
                <c:ptCount val="2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numCache>
            </c:numRef>
          </c:cat>
          <c:val>
            <c:numRef>
              <c:f>Sheet1!$F$6:$F$34</c:f>
              <c:numCache>
                <c:formatCode>General</c:formatCode>
                <c:ptCount val="29"/>
                <c:pt idx="0">
                  <c:v>75</c:v>
                </c:pt>
                <c:pt idx="1">
                  <c:v>70</c:v>
                </c:pt>
                <c:pt idx="2">
                  <c:v>40</c:v>
                </c:pt>
                <c:pt idx="3">
                  <c:v>55</c:v>
                </c:pt>
                <c:pt idx="4">
                  <c:v>50</c:v>
                </c:pt>
                <c:pt idx="5">
                  <c:v>40</c:v>
                </c:pt>
                <c:pt idx="6">
                  <c:v>20</c:v>
                </c:pt>
                <c:pt idx="7">
                  <c:v>20</c:v>
                </c:pt>
                <c:pt idx="8">
                  <c:v>35</c:v>
                </c:pt>
                <c:pt idx="9">
                  <c:v>40</c:v>
                </c:pt>
                <c:pt idx="10">
                  <c:v>55</c:v>
                </c:pt>
                <c:pt idx="11">
                  <c:v>60</c:v>
                </c:pt>
                <c:pt idx="12">
                  <c:v>25</c:v>
                </c:pt>
                <c:pt idx="13">
                  <c:v>15</c:v>
                </c:pt>
                <c:pt idx="14">
                  <c:v>5</c:v>
                </c:pt>
                <c:pt idx="15">
                  <c:v>25</c:v>
                </c:pt>
                <c:pt idx="16">
                  <c:v>60</c:v>
                </c:pt>
                <c:pt idx="17">
                  <c:v>30</c:v>
                </c:pt>
                <c:pt idx="18">
                  <c:v>5</c:v>
                </c:pt>
                <c:pt idx="19">
                  <c:v>10</c:v>
                </c:pt>
                <c:pt idx="20">
                  <c:v>10</c:v>
                </c:pt>
                <c:pt idx="21">
                  <c:v>20</c:v>
                </c:pt>
                <c:pt idx="22">
                  <c:v>15</c:v>
                </c:pt>
                <c:pt idx="23">
                  <c:v>10</c:v>
                </c:pt>
                <c:pt idx="24">
                  <c:v>10</c:v>
                </c:pt>
                <c:pt idx="25">
                  <c:v>10</c:v>
                </c:pt>
                <c:pt idx="26">
                  <c:v>0</c:v>
                </c:pt>
                <c:pt idx="27">
                  <c:v>5</c:v>
                </c:pt>
                <c:pt idx="28">
                  <c:v>10</c:v>
                </c:pt>
              </c:numCache>
            </c:numRef>
          </c:val>
          <c:smooth val="0"/>
          <c:extLst>
            <c:ext xmlns:c16="http://schemas.microsoft.com/office/drawing/2014/chart" uri="{C3380CC4-5D6E-409C-BE32-E72D297353CC}">
              <c16:uniqueId val="{00000000-6A73-45E9-ADB9-45CF436AC3C2}"/>
            </c:ext>
          </c:extLst>
        </c:ser>
        <c:dLbls>
          <c:showLegendKey val="0"/>
          <c:showVal val="0"/>
          <c:showCatName val="0"/>
          <c:showSerName val="0"/>
          <c:showPercent val="0"/>
          <c:showBubbleSize val="0"/>
        </c:dLbls>
        <c:dropLines>
          <c:spPr>
            <a:ln w="9525">
              <a:solidFill>
                <a:schemeClr val="tx1">
                  <a:lumMod val="35000"/>
                  <a:lumOff val="65000"/>
                </a:schemeClr>
              </a:solidFill>
              <a:round/>
            </a:ln>
            <a:effectLst/>
          </c:spPr>
        </c:dropLines>
        <c:marker val="1"/>
        <c:smooth val="0"/>
        <c:axId val="1563279440"/>
        <c:axId val="1563278960"/>
      </c:lineChart>
      <c:catAx>
        <c:axId val="156327944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63278960"/>
        <c:crosses val="autoZero"/>
        <c:auto val="1"/>
        <c:lblAlgn val="ctr"/>
        <c:lblOffset val="100"/>
        <c:noMultiLvlLbl val="0"/>
      </c:catAx>
      <c:valAx>
        <c:axId val="1563278960"/>
        <c:scaling>
          <c:orientation val="minMax"/>
          <c:max val="100"/>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Table A Allocation (%)</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63279440"/>
        <c:crosses val="autoZero"/>
        <c:crossBetween val="between"/>
      </c:valAx>
      <c:spPr>
        <a:noFill/>
        <a:ln>
          <a:noFill/>
        </a:ln>
        <a:effectLst/>
      </c:spPr>
    </c:plotArea>
    <c:legend>
      <c:legendPos val="t"/>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9010572833871661E-2"/>
          <c:y val="4.5203538411736667E-2"/>
          <c:w val="0.93750984795671477"/>
          <c:h val="0.75864410117252712"/>
        </c:manualLayout>
      </c:layout>
      <c:barChart>
        <c:barDir val="col"/>
        <c:grouping val="clustered"/>
        <c:varyColors val="0"/>
        <c:ser>
          <c:idx val="0"/>
          <c:order val="0"/>
          <c:tx>
            <c:strRef>
              <c:f>Sheet1!$B$1</c:f>
              <c:strCache>
                <c:ptCount val="1"/>
                <c:pt idx="0">
                  <c:v>Final Allocation</c:v>
                </c:pt>
              </c:strCache>
            </c:strRef>
          </c:tx>
          <c:spPr>
            <a:solidFill>
              <a:srgbClr val="2C7EAC"/>
            </a:solidFill>
            <a:ln>
              <a:noFill/>
            </a:ln>
            <a:effectLst/>
          </c:spPr>
          <c:invertIfNegative val="0"/>
          <c:cat>
            <c:numRef>
              <c:f>Sheet1!$A$2:$A$50</c:f>
              <c:numCache>
                <c:formatCode>General</c:formatCode>
                <c:ptCount val="4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pt idx="28">
                  <c:v>2023</c:v>
                </c:pt>
                <c:pt idx="29">
                  <c:v>2024</c:v>
                </c:pt>
                <c:pt idx="30">
                  <c:v>2025</c:v>
                </c:pt>
                <c:pt idx="31">
                  <c:v>2026</c:v>
                </c:pt>
                <c:pt idx="32">
                  <c:v>2027</c:v>
                </c:pt>
                <c:pt idx="33">
                  <c:v>2028</c:v>
                </c:pt>
                <c:pt idx="34">
                  <c:v>2029</c:v>
                </c:pt>
                <c:pt idx="35">
                  <c:v>2030</c:v>
                </c:pt>
                <c:pt idx="36">
                  <c:v>2031</c:v>
                </c:pt>
                <c:pt idx="37">
                  <c:v>2032</c:v>
                </c:pt>
                <c:pt idx="38">
                  <c:v>2033</c:v>
                </c:pt>
                <c:pt idx="39">
                  <c:v>2034</c:v>
                </c:pt>
                <c:pt idx="40">
                  <c:v>2035</c:v>
                </c:pt>
                <c:pt idx="41">
                  <c:v>2036</c:v>
                </c:pt>
                <c:pt idx="42">
                  <c:v>2037</c:v>
                </c:pt>
                <c:pt idx="43">
                  <c:v>2038</c:v>
                </c:pt>
                <c:pt idx="44">
                  <c:v>2039</c:v>
                </c:pt>
                <c:pt idx="45">
                  <c:v>2040</c:v>
                </c:pt>
                <c:pt idx="46">
                  <c:v>2041</c:v>
                </c:pt>
                <c:pt idx="47">
                  <c:v>2042</c:v>
                </c:pt>
                <c:pt idx="48">
                  <c:v>2043</c:v>
                </c:pt>
              </c:numCache>
            </c:numRef>
          </c:cat>
          <c:val>
            <c:numRef>
              <c:f>Sheet1!$B$2:$B$50</c:f>
              <c:numCache>
                <c:formatCode>General</c:formatCode>
                <c:ptCount val="49"/>
                <c:pt idx="0">
                  <c:v>1</c:v>
                </c:pt>
                <c:pt idx="1">
                  <c:v>1</c:v>
                </c:pt>
                <c:pt idx="2">
                  <c:v>1</c:v>
                </c:pt>
                <c:pt idx="3">
                  <c:v>1</c:v>
                </c:pt>
                <c:pt idx="4">
                  <c:v>1</c:v>
                </c:pt>
                <c:pt idx="5">
                  <c:v>0.9</c:v>
                </c:pt>
                <c:pt idx="6">
                  <c:v>0.39</c:v>
                </c:pt>
                <c:pt idx="7">
                  <c:v>0.7</c:v>
                </c:pt>
                <c:pt idx="8">
                  <c:v>0.9</c:v>
                </c:pt>
                <c:pt idx="9">
                  <c:v>0.65</c:v>
                </c:pt>
                <c:pt idx="10">
                  <c:v>0.9</c:v>
                </c:pt>
                <c:pt idx="11">
                  <c:v>1</c:v>
                </c:pt>
                <c:pt idx="12">
                  <c:v>0.6</c:v>
                </c:pt>
                <c:pt idx="13">
                  <c:v>0.35</c:v>
                </c:pt>
                <c:pt idx="14">
                  <c:v>0.4</c:v>
                </c:pt>
                <c:pt idx="15">
                  <c:v>0.5</c:v>
                </c:pt>
                <c:pt idx="16">
                  <c:v>0.8</c:v>
                </c:pt>
                <c:pt idx="17">
                  <c:v>0.65</c:v>
                </c:pt>
                <c:pt idx="18">
                  <c:v>0.35</c:v>
                </c:pt>
                <c:pt idx="19">
                  <c:v>0.05</c:v>
                </c:pt>
                <c:pt idx="20">
                  <c:v>0.2</c:v>
                </c:pt>
                <c:pt idx="21">
                  <c:v>0.6</c:v>
                </c:pt>
                <c:pt idx="22">
                  <c:v>0.85</c:v>
                </c:pt>
                <c:pt idx="23">
                  <c:v>0.35</c:v>
                </c:pt>
                <c:pt idx="24">
                  <c:v>0.75</c:v>
                </c:pt>
                <c:pt idx="25">
                  <c:v>0.2</c:v>
                </c:pt>
                <c:pt idx="26">
                  <c:v>0.05</c:v>
                </c:pt>
                <c:pt idx="27">
                  <c:v>0.05</c:v>
                </c:pt>
                <c:pt idx="28">
                  <c:v>1</c:v>
                </c:pt>
                <c:pt idx="29">
                  <c:v>0.4</c:v>
                </c:pt>
              </c:numCache>
            </c:numRef>
          </c:val>
          <c:extLst>
            <c:ext xmlns:c16="http://schemas.microsoft.com/office/drawing/2014/chart" uri="{C3380CC4-5D6E-409C-BE32-E72D297353CC}">
              <c16:uniqueId val="{00000000-B5EA-4258-9FEB-4B9421513BB6}"/>
            </c:ext>
          </c:extLst>
        </c:ser>
        <c:dLbls>
          <c:showLegendKey val="0"/>
          <c:showVal val="0"/>
          <c:showCatName val="0"/>
          <c:showSerName val="0"/>
          <c:showPercent val="0"/>
          <c:showBubbleSize val="0"/>
        </c:dLbls>
        <c:gapWidth val="269"/>
        <c:overlap val="-25"/>
        <c:axId val="657533408"/>
        <c:axId val="657534192"/>
      </c:barChart>
      <c:lineChart>
        <c:grouping val="standard"/>
        <c:varyColors val="0"/>
        <c:ser>
          <c:idx val="1"/>
          <c:order val="1"/>
          <c:tx>
            <c:strRef>
              <c:f>Sheet1!$C$1</c:f>
              <c:strCache>
                <c:ptCount val="1"/>
                <c:pt idx="0">
                  <c:v>Long Term Reliability</c:v>
                </c:pt>
              </c:strCache>
            </c:strRef>
          </c:tx>
          <c:spPr>
            <a:ln w="38100" cap="rnd">
              <a:solidFill>
                <a:srgbClr val="FFC50A"/>
              </a:solidFill>
              <a:round/>
            </a:ln>
            <a:effectLst/>
          </c:spPr>
          <c:marker>
            <c:symbol val="none"/>
          </c:marker>
          <c:cat>
            <c:numRef>
              <c:f>Sheet1!$A$2:$A$50</c:f>
              <c:numCache>
                <c:formatCode>General</c:formatCode>
                <c:ptCount val="4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pt idx="28">
                  <c:v>2023</c:v>
                </c:pt>
                <c:pt idx="29">
                  <c:v>2024</c:v>
                </c:pt>
                <c:pt idx="30">
                  <c:v>2025</c:v>
                </c:pt>
                <c:pt idx="31">
                  <c:v>2026</c:v>
                </c:pt>
                <c:pt idx="32">
                  <c:v>2027</c:v>
                </c:pt>
                <c:pt idx="33">
                  <c:v>2028</c:v>
                </c:pt>
                <c:pt idx="34">
                  <c:v>2029</c:v>
                </c:pt>
                <c:pt idx="35">
                  <c:v>2030</c:v>
                </c:pt>
                <c:pt idx="36">
                  <c:v>2031</c:v>
                </c:pt>
                <c:pt idx="37">
                  <c:v>2032</c:v>
                </c:pt>
                <c:pt idx="38">
                  <c:v>2033</c:v>
                </c:pt>
                <c:pt idx="39">
                  <c:v>2034</c:v>
                </c:pt>
                <c:pt idx="40">
                  <c:v>2035</c:v>
                </c:pt>
                <c:pt idx="41">
                  <c:v>2036</c:v>
                </c:pt>
                <c:pt idx="42">
                  <c:v>2037</c:v>
                </c:pt>
                <c:pt idx="43">
                  <c:v>2038</c:v>
                </c:pt>
                <c:pt idx="44">
                  <c:v>2039</c:v>
                </c:pt>
                <c:pt idx="45">
                  <c:v>2040</c:v>
                </c:pt>
                <c:pt idx="46">
                  <c:v>2041</c:v>
                </c:pt>
                <c:pt idx="47">
                  <c:v>2042</c:v>
                </c:pt>
                <c:pt idx="48">
                  <c:v>2043</c:v>
                </c:pt>
              </c:numCache>
            </c:numRef>
          </c:cat>
          <c:val>
            <c:numRef>
              <c:f>Sheet1!$C$2:$C$50</c:f>
              <c:numCache>
                <c:formatCode>General</c:formatCode>
                <c:ptCount val="49"/>
                <c:pt idx="0">
                  <c:v>0.77</c:v>
                </c:pt>
                <c:pt idx="1">
                  <c:v>0.77</c:v>
                </c:pt>
                <c:pt idx="2">
                  <c:v>0.77</c:v>
                </c:pt>
                <c:pt idx="3">
                  <c:v>0.77</c:v>
                </c:pt>
                <c:pt idx="4">
                  <c:v>0.77</c:v>
                </c:pt>
                <c:pt idx="5">
                  <c:v>0.77</c:v>
                </c:pt>
                <c:pt idx="6">
                  <c:v>0.77</c:v>
                </c:pt>
                <c:pt idx="7">
                  <c:v>0.77</c:v>
                </c:pt>
                <c:pt idx="8">
                  <c:v>0.77</c:v>
                </c:pt>
                <c:pt idx="9">
                  <c:v>0.77</c:v>
                </c:pt>
                <c:pt idx="10">
                  <c:v>0.77</c:v>
                </c:pt>
                <c:pt idx="11">
                  <c:v>0.77</c:v>
                </c:pt>
                <c:pt idx="12">
                  <c:v>0.77</c:v>
                </c:pt>
                <c:pt idx="13">
                  <c:v>0.67500000000000004</c:v>
                </c:pt>
                <c:pt idx="14">
                  <c:v>0.6</c:v>
                </c:pt>
                <c:pt idx="15">
                  <c:v>0.6</c:v>
                </c:pt>
                <c:pt idx="16">
                  <c:v>0.6</c:v>
                </c:pt>
                <c:pt idx="17">
                  <c:v>0.6</c:v>
                </c:pt>
                <c:pt idx="18">
                  <c:v>0.6</c:v>
                </c:pt>
                <c:pt idx="19">
                  <c:v>0.6</c:v>
                </c:pt>
                <c:pt idx="20">
                  <c:v>0.6</c:v>
                </c:pt>
                <c:pt idx="21">
                  <c:v>0.6</c:v>
                </c:pt>
                <c:pt idx="22">
                  <c:v>0.6</c:v>
                </c:pt>
                <c:pt idx="23">
                  <c:v>0.6</c:v>
                </c:pt>
                <c:pt idx="24">
                  <c:v>0.57999999999999996</c:v>
                </c:pt>
                <c:pt idx="25">
                  <c:v>0.57999999999999996</c:v>
                </c:pt>
                <c:pt idx="26">
                  <c:v>0.56000000000000005</c:v>
                </c:pt>
                <c:pt idx="27">
                  <c:v>0.56000000000000005</c:v>
                </c:pt>
                <c:pt idx="28">
                  <c:v>0.53</c:v>
                </c:pt>
              </c:numCache>
            </c:numRef>
          </c:val>
          <c:smooth val="0"/>
          <c:extLst>
            <c:ext xmlns:c16="http://schemas.microsoft.com/office/drawing/2014/chart" uri="{C3380CC4-5D6E-409C-BE32-E72D297353CC}">
              <c16:uniqueId val="{00000001-B5EA-4258-9FEB-4B9421513BB6}"/>
            </c:ext>
          </c:extLst>
        </c:ser>
        <c:ser>
          <c:idx val="2"/>
          <c:order val="2"/>
          <c:tx>
            <c:strRef>
              <c:f>Sheet1!$D$1</c:f>
              <c:strCache>
                <c:ptCount val="1"/>
                <c:pt idx="0">
                  <c:v>Future Reliability (Lower)</c:v>
                </c:pt>
              </c:strCache>
            </c:strRef>
          </c:tx>
          <c:spPr>
            <a:ln w="38100" cap="rnd">
              <a:solidFill>
                <a:srgbClr val="FFC000"/>
              </a:solidFill>
              <a:prstDash val="dashDot"/>
              <a:round/>
            </a:ln>
            <a:effectLst/>
          </c:spPr>
          <c:marker>
            <c:symbol val="none"/>
          </c:marker>
          <c:cat>
            <c:numRef>
              <c:f>Sheet1!$A$2:$A$50</c:f>
              <c:numCache>
                <c:formatCode>General</c:formatCode>
                <c:ptCount val="4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pt idx="28">
                  <c:v>2023</c:v>
                </c:pt>
                <c:pt idx="29">
                  <c:v>2024</c:v>
                </c:pt>
                <c:pt idx="30">
                  <c:v>2025</c:v>
                </c:pt>
                <c:pt idx="31">
                  <c:v>2026</c:v>
                </c:pt>
                <c:pt idx="32">
                  <c:v>2027</c:v>
                </c:pt>
                <c:pt idx="33">
                  <c:v>2028</c:v>
                </c:pt>
                <c:pt idx="34">
                  <c:v>2029</c:v>
                </c:pt>
                <c:pt idx="35">
                  <c:v>2030</c:v>
                </c:pt>
                <c:pt idx="36">
                  <c:v>2031</c:v>
                </c:pt>
                <c:pt idx="37">
                  <c:v>2032</c:v>
                </c:pt>
                <c:pt idx="38">
                  <c:v>2033</c:v>
                </c:pt>
                <c:pt idx="39">
                  <c:v>2034</c:v>
                </c:pt>
                <c:pt idx="40">
                  <c:v>2035</c:v>
                </c:pt>
                <c:pt idx="41">
                  <c:v>2036</c:v>
                </c:pt>
                <c:pt idx="42">
                  <c:v>2037</c:v>
                </c:pt>
                <c:pt idx="43">
                  <c:v>2038</c:v>
                </c:pt>
                <c:pt idx="44">
                  <c:v>2039</c:v>
                </c:pt>
                <c:pt idx="45">
                  <c:v>2040</c:v>
                </c:pt>
                <c:pt idx="46">
                  <c:v>2041</c:v>
                </c:pt>
                <c:pt idx="47">
                  <c:v>2042</c:v>
                </c:pt>
                <c:pt idx="48">
                  <c:v>2043</c:v>
                </c:pt>
              </c:numCache>
            </c:numRef>
          </c:cat>
          <c:val>
            <c:numRef>
              <c:f>Sheet1!$D$2:$D$50</c:f>
              <c:numCache>
                <c:formatCode>General</c:formatCode>
                <c:ptCount val="49"/>
                <c:pt idx="28">
                  <c:v>0.53</c:v>
                </c:pt>
                <c:pt idx="29">
                  <c:v>0.52400000000000002</c:v>
                </c:pt>
                <c:pt idx="30">
                  <c:v>0.51800000000000002</c:v>
                </c:pt>
                <c:pt idx="31">
                  <c:v>0.51200000000000001</c:v>
                </c:pt>
                <c:pt idx="32">
                  <c:v>0.50600000000000001</c:v>
                </c:pt>
                <c:pt idx="33">
                  <c:v>0.5</c:v>
                </c:pt>
                <c:pt idx="34">
                  <c:v>0.49399999999999999</c:v>
                </c:pt>
                <c:pt idx="35">
                  <c:v>0.48799999999999999</c:v>
                </c:pt>
                <c:pt idx="36">
                  <c:v>0.48199999999999998</c:v>
                </c:pt>
                <c:pt idx="37">
                  <c:v>0.47599999999999998</c:v>
                </c:pt>
                <c:pt idx="38">
                  <c:v>0.47</c:v>
                </c:pt>
                <c:pt idx="39">
                  <c:v>0.46399999999999997</c:v>
                </c:pt>
                <c:pt idx="40">
                  <c:v>0.45799999999999996</c:v>
                </c:pt>
                <c:pt idx="41">
                  <c:v>0.45199999999999996</c:v>
                </c:pt>
                <c:pt idx="42">
                  <c:v>0.44599999999999995</c:v>
                </c:pt>
                <c:pt idx="43">
                  <c:v>0.43999999999999995</c:v>
                </c:pt>
                <c:pt idx="44">
                  <c:v>0.43399999999999994</c:v>
                </c:pt>
                <c:pt idx="45">
                  <c:v>0.42799999999999994</c:v>
                </c:pt>
                <c:pt idx="46">
                  <c:v>0.42199999999999993</c:v>
                </c:pt>
                <c:pt idx="47">
                  <c:v>0.41599999999999993</c:v>
                </c:pt>
                <c:pt idx="48">
                  <c:v>0.41</c:v>
                </c:pt>
              </c:numCache>
            </c:numRef>
          </c:val>
          <c:smooth val="0"/>
          <c:extLst>
            <c:ext xmlns:c16="http://schemas.microsoft.com/office/drawing/2014/chart" uri="{C3380CC4-5D6E-409C-BE32-E72D297353CC}">
              <c16:uniqueId val="{00000002-B5EA-4258-9FEB-4B9421513BB6}"/>
            </c:ext>
          </c:extLst>
        </c:ser>
        <c:ser>
          <c:idx val="3"/>
          <c:order val="3"/>
          <c:tx>
            <c:strRef>
              <c:f>Sheet1!$E$1</c:f>
              <c:strCache>
                <c:ptCount val="1"/>
                <c:pt idx="0">
                  <c:v>Future Reliability (Higher)</c:v>
                </c:pt>
              </c:strCache>
            </c:strRef>
          </c:tx>
          <c:spPr>
            <a:ln w="38100" cap="rnd">
              <a:solidFill>
                <a:srgbClr val="FFC000"/>
              </a:solidFill>
              <a:prstDash val="dashDot"/>
              <a:round/>
            </a:ln>
            <a:effectLst/>
          </c:spPr>
          <c:marker>
            <c:symbol val="none"/>
          </c:marker>
          <c:cat>
            <c:numRef>
              <c:f>Sheet1!$A$2:$A$50</c:f>
              <c:numCache>
                <c:formatCode>General</c:formatCode>
                <c:ptCount val="49"/>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pt idx="28">
                  <c:v>2023</c:v>
                </c:pt>
                <c:pt idx="29">
                  <c:v>2024</c:v>
                </c:pt>
                <c:pt idx="30">
                  <c:v>2025</c:v>
                </c:pt>
                <c:pt idx="31">
                  <c:v>2026</c:v>
                </c:pt>
                <c:pt idx="32">
                  <c:v>2027</c:v>
                </c:pt>
                <c:pt idx="33">
                  <c:v>2028</c:v>
                </c:pt>
                <c:pt idx="34">
                  <c:v>2029</c:v>
                </c:pt>
                <c:pt idx="35">
                  <c:v>2030</c:v>
                </c:pt>
                <c:pt idx="36">
                  <c:v>2031</c:v>
                </c:pt>
                <c:pt idx="37">
                  <c:v>2032</c:v>
                </c:pt>
                <c:pt idx="38">
                  <c:v>2033</c:v>
                </c:pt>
                <c:pt idx="39">
                  <c:v>2034</c:v>
                </c:pt>
                <c:pt idx="40">
                  <c:v>2035</c:v>
                </c:pt>
                <c:pt idx="41">
                  <c:v>2036</c:v>
                </c:pt>
                <c:pt idx="42">
                  <c:v>2037</c:v>
                </c:pt>
                <c:pt idx="43">
                  <c:v>2038</c:v>
                </c:pt>
                <c:pt idx="44">
                  <c:v>2039</c:v>
                </c:pt>
                <c:pt idx="45">
                  <c:v>2040</c:v>
                </c:pt>
                <c:pt idx="46">
                  <c:v>2041</c:v>
                </c:pt>
                <c:pt idx="47">
                  <c:v>2042</c:v>
                </c:pt>
                <c:pt idx="48">
                  <c:v>2043</c:v>
                </c:pt>
              </c:numCache>
            </c:numRef>
          </c:cat>
          <c:val>
            <c:numRef>
              <c:f>Sheet1!$E$2:$E$50</c:f>
              <c:numCache>
                <c:formatCode>General</c:formatCode>
                <c:ptCount val="49"/>
                <c:pt idx="28">
                  <c:v>0.53</c:v>
                </c:pt>
                <c:pt idx="29">
                  <c:v>0.52650000000000008</c:v>
                </c:pt>
                <c:pt idx="30">
                  <c:v>0.52300000000000013</c:v>
                </c:pt>
                <c:pt idx="31">
                  <c:v>0.51950000000000018</c:v>
                </c:pt>
                <c:pt idx="32">
                  <c:v>0.51600000000000024</c:v>
                </c:pt>
                <c:pt idx="33">
                  <c:v>0.51250000000000029</c:v>
                </c:pt>
                <c:pt idx="34">
                  <c:v>0.50900000000000034</c:v>
                </c:pt>
                <c:pt idx="35">
                  <c:v>0.50550000000000039</c:v>
                </c:pt>
                <c:pt idx="36">
                  <c:v>0.50200000000000045</c:v>
                </c:pt>
                <c:pt idx="37">
                  <c:v>0.49850000000000044</c:v>
                </c:pt>
                <c:pt idx="38">
                  <c:v>0.49500000000000044</c:v>
                </c:pt>
                <c:pt idx="39">
                  <c:v>0.49150000000000044</c:v>
                </c:pt>
                <c:pt idx="40">
                  <c:v>0.48800000000000043</c:v>
                </c:pt>
                <c:pt idx="41">
                  <c:v>0.48450000000000043</c:v>
                </c:pt>
                <c:pt idx="42">
                  <c:v>0.48100000000000043</c:v>
                </c:pt>
                <c:pt idx="43">
                  <c:v>0.47750000000000042</c:v>
                </c:pt>
                <c:pt idx="44">
                  <c:v>0.47400000000000042</c:v>
                </c:pt>
                <c:pt idx="45">
                  <c:v>0.47050000000000042</c:v>
                </c:pt>
                <c:pt idx="46">
                  <c:v>0.46700000000000041</c:v>
                </c:pt>
                <c:pt idx="47">
                  <c:v>0.46350000000000041</c:v>
                </c:pt>
                <c:pt idx="48">
                  <c:v>0.46</c:v>
                </c:pt>
              </c:numCache>
            </c:numRef>
          </c:val>
          <c:smooth val="0"/>
          <c:extLst>
            <c:ext xmlns:c16="http://schemas.microsoft.com/office/drawing/2014/chart" uri="{C3380CC4-5D6E-409C-BE32-E72D297353CC}">
              <c16:uniqueId val="{00000003-B5EA-4258-9FEB-4B9421513BB6}"/>
            </c:ext>
          </c:extLst>
        </c:ser>
        <c:dLbls>
          <c:showLegendKey val="0"/>
          <c:showVal val="0"/>
          <c:showCatName val="0"/>
          <c:showSerName val="0"/>
          <c:showPercent val="0"/>
          <c:showBubbleSize val="0"/>
        </c:dLbls>
        <c:marker val="1"/>
        <c:smooth val="0"/>
        <c:axId val="657533408"/>
        <c:axId val="657534192"/>
      </c:lineChart>
      <c:catAx>
        <c:axId val="6575334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rgbClr val="1EB793"/>
                </a:solidFill>
                <a:latin typeface="+mn-lt"/>
                <a:ea typeface="+mn-ea"/>
                <a:cs typeface="+mn-cs"/>
              </a:defRPr>
            </a:pPr>
            <a:endParaRPr lang="en-US"/>
          </a:p>
        </c:txPr>
        <c:crossAx val="657534192"/>
        <c:crosses val="autoZero"/>
        <c:auto val="1"/>
        <c:lblAlgn val="ctr"/>
        <c:lblOffset val="100"/>
        <c:noMultiLvlLbl val="0"/>
      </c:catAx>
      <c:valAx>
        <c:axId val="657534192"/>
        <c:scaling>
          <c:orientation val="minMax"/>
          <c:max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B050"/>
                </a:solidFill>
                <a:latin typeface="+mn-lt"/>
                <a:ea typeface="+mn-ea"/>
                <a:cs typeface="+mn-cs"/>
              </a:defRPr>
            </a:pPr>
            <a:endParaRPr lang="en-US"/>
          </a:p>
        </c:txPr>
        <c:crossAx val="657533408"/>
        <c:crosses val="autoZero"/>
        <c:crossBetween val="between"/>
      </c:valAx>
      <c:spPr>
        <a:noFill/>
        <a:ln>
          <a:noFill/>
        </a:ln>
        <a:effectLst/>
      </c:spPr>
    </c:plotArea>
    <c:legend>
      <c:legendPos val="t"/>
      <c:layout>
        <c:manualLayout>
          <c:xMode val="edge"/>
          <c:yMode val="edge"/>
          <c:x val="6.3635136785715168E-2"/>
          <c:y val="0.90929431167605201"/>
          <c:w val="0.87325032473893338"/>
          <c:h val="5.729527551851174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FFC50A"/>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rgbClr val="FFC50A"/>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6CCCCB-51A6-4E87-BF42-DCD66F10D705}"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4D42970-1990-4A77-B00C-7B88AF630D4A}">
      <dgm:prSet/>
      <dgm:spPr/>
      <dgm:t>
        <a:bodyPr/>
        <a:lstStyle/>
        <a:p>
          <a:pPr>
            <a:lnSpc>
              <a:spcPct val="100000"/>
            </a:lnSpc>
            <a:defRPr b="1"/>
          </a:pPr>
          <a:r>
            <a:rPr lang="en-US"/>
            <a:t>CA hydrology</a:t>
          </a:r>
        </a:p>
      </dgm:t>
    </dgm:pt>
    <dgm:pt modelId="{A987D466-D8C2-4D6A-BD07-E48CFB40937F}" type="parTrans" cxnId="{7E24DD53-C0D7-4EA6-A9A1-3747ABDE3CF0}">
      <dgm:prSet/>
      <dgm:spPr/>
      <dgm:t>
        <a:bodyPr/>
        <a:lstStyle/>
        <a:p>
          <a:endParaRPr lang="en-US"/>
        </a:p>
      </dgm:t>
    </dgm:pt>
    <dgm:pt modelId="{A694707B-F7E0-43DE-B21D-0E4015DF03E7}" type="sibTrans" cxnId="{7E24DD53-C0D7-4EA6-A9A1-3747ABDE3CF0}">
      <dgm:prSet/>
      <dgm:spPr/>
      <dgm:t>
        <a:bodyPr/>
        <a:lstStyle/>
        <a:p>
          <a:endParaRPr lang="en-US"/>
        </a:p>
      </dgm:t>
    </dgm:pt>
    <dgm:pt modelId="{942D20AE-3919-4C2A-88C6-DA6CCE8E0B5F}">
      <dgm:prSet/>
      <dgm:spPr/>
      <dgm:t>
        <a:bodyPr/>
        <a:lstStyle/>
        <a:p>
          <a:pPr>
            <a:lnSpc>
              <a:spcPct val="100000"/>
            </a:lnSpc>
            <a:defRPr b="1"/>
          </a:pPr>
          <a:r>
            <a:rPr lang="en-US"/>
            <a:t>SWP system</a:t>
          </a:r>
        </a:p>
      </dgm:t>
    </dgm:pt>
    <dgm:pt modelId="{762C15D4-A615-4E5D-86F7-37F3D5F7FC61}" type="parTrans" cxnId="{CA7D123A-DF44-49CB-98BF-11348C44A320}">
      <dgm:prSet/>
      <dgm:spPr/>
      <dgm:t>
        <a:bodyPr/>
        <a:lstStyle/>
        <a:p>
          <a:endParaRPr lang="en-US"/>
        </a:p>
      </dgm:t>
    </dgm:pt>
    <dgm:pt modelId="{76FD983B-1649-4B2F-8F04-E1BDE3F7E53F}" type="sibTrans" cxnId="{CA7D123A-DF44-49CB-98BF-11348C44A320}">
      <dgm:prSet/>
      <dgm:spPr/>
      <dgm:t>
        <a:bodyPr/>
        <a:lstStyle/>
        <a:p>
          <a:endParaRPr lang="en-US"/>
        </a:p>
      </dgm:t>
    </dgm:pt>
    <dgm:pt modelId="{403646F2-6075-41F3-8CC5-FB1516D04A8F}">
      <dgm:prSet/>
      <dgm:spPr/>
      <dgm:t>
        <a:bodyPr/>
        <a:lstStyle/>
        <a:p>
          <a:pPr>
            <a:lnSpc>
              <a:spcPct val="100000"/>
            </a:lnSpc>
            <a:defRPr b="1"/>
          </a:pPr>
          <a:r>
            <a:rPr lang="en-US"/>
            <a:t>Regulations</a:t>
          </a:r>
        </a:p>
      </dgm:t>
    </dgm:pt>
    <dgm:pt modelId="{090791BF-8BD1-4580-AC76-BA58460BC071}" type="parTrans" cxnId="{E4FFD304-6009-476B-99BB-FFA5BC42DD53}">
      <dgm:prSet/>
      <dgm:spPr/>
      <dgm:t>
        <a:bodyPr/>
        <a:lstStyle/>
        <a:p>
          <a:endParaRPr lang="en-US"/>
        </a:p>
      </dgm:t>
    </dgm:pt>
    <dgm:pt modelId="{9844BE08-33CF-43B1-8F73-5ACCBD9C3C6C}" type="sibTrans" cxnId="{E4FFD304-6009-476B-99BB-FFA5BC42DD53}">
      <dgm:prSet/>
      <dgm:spPr/>
      <dgm:t>
        <a:bodyPr/>
        <a:lstStyle/>
        <a:p>
          <a:endParaRPr lang="en-US"/>
        </a:p>
      </dgm:t>
    </dgm:pt>
    <dgm:pt modelId="{E97F32C3-E0A1-4CA5-A8FD-32B475AA03FF}">
      <dgm:prSet/>
      <dgm:spPr/>
      <dgm:t>
        <a:bodyPr/>
        <a:lstStyle/>
        <a:p>
          <a:pPr>
            <a:lnSpc>
              <a:spcPct val="100000"/>
            </a:lnSpc>
            <a:defRPr b="1"/>
          </a:pPr>
          <a:r>
            <a:rPr lang="en-US" dirty="0"/>
            <a:t>SWP Allocations</a:t>
          </a:r>
        </a:p>
      </dgm:t>
    </dgm:pt>
    <dgm:pt modelId="{74D0298B-EED2-406C-8A02-1EBFDF897FAD}" type="parTrans" cxnId="{C7A4923B-B42A-4200-BD7A-91A4C0266800}">
      <dgm:prSet/>
      <dgm:spPr/>
      <dgm:t>
        <a:bodyPr/>
        <a:lstStyle/>
        <a:p>
          <a:endParaRPr lang="en-US"/>
        </a:p>
      </dgm:t>
    </dgm:pt>
    <dgm:pt modelId="{0A490828-10BD-40F8-A1C8-1A455E8FA471}" type="sibTrans" cxnId="{C7A4923B-B42A-4200-BD7A-91A4C0266800}">
      <dgm:prSet/>
      <dgm:spPr/>
      <dgm:t>
        <a:bodyPr/>
        <a:lstStyle/>
        <a:p>
          <a:endParaRPr lang="en-US"/>
        </a:p>
      </dgm:t>
    </dgm:pt>
    <dgm:pt modelId="{8D3D4D0E-768D-44BF-8F65-5873325B945F}">
      <dgm:prSet/>
      <dgm:spPr/>
      <dgm:t>
        <a:bodyPr/>
        <a:lstStyle/>
        <a:p>
          <a:pPr>
            <a:lnSpc>
              <a:spcPct val="100000"/>
            </a:lnSpc>
          </a:pPr>
          <a:endParaRPr lang="en-US" dirty="0"/>
        </a:p>
      </dgm:t>
    </dgm:pt>
    <dgm:pt modelId="{5791EC78-535A-4BD2-B552-C1BA4C7D8FAB}" type="parTrans" cxnId="{F3D87CA0-168E-4328-855B-F070CE6BFD4F}">
      <dgm:prSet/>
      <dgm:spPr/>
      <dgm:t>
        <a:bodyPr/>
        <a:lstStyle/>
        <a:p>
          <a:endParaRPr lang="en-US"/>
        </a:p>
      </dgm:t>
    </dgm:pt>
    <dgm:pt modelId="{654B3245-5B18-4C3E-A626-E57F7B20767B}" type="sibTrans" cxnId="{F3D87CA0-168E-4328-855B-F070CE6BFD4F}">
      <dgm:prSet/>
      <dgm:spPr/>
      <dgm:t>
        <a:bodyPr/>
        <a:lstStyle/>
        <a:p>
          <a:endParaRPr lang="en-US"/>
        </a:p>
      </dgm:t>
    </dgm:pt>
    <dgm:pt modelId="{0585920A-4F3A-4FEB-A38C-D76B324CFC20}">
      <dgm:prSet/>
      <dgm:spPr/>
      <dgm:t>
        <a:bodyPr/>
        <a:lstStyle/>
        <a:p>
          <a:pPr>
            <a:lnSpc>
              <a:spcPct val="100000"/>
            </a:lnSpc>
            <a:defRPr b="1"/>
          </a:pPr>
          <a:r>
            <a:rPr lang="en-US" dirty="0"/>
            <a:t>SWP Outlook</a:t>
          </a:r>
        </a:p>
      </dgm:t>
    </dgm:pt>
    <dgm:pt modelId="{2C51BF97-56CB-4A3A-9125-07D214F7E080}" type="parTrans" cxnId="{3C6570EA-BFEF-4C8D-AE29-BF2E3D632F3E}">
      <dgm:prSet/>
      <dgm:spPr/>
      <dgm:t>
        <a:bodyPr/>
        <a:lstStyle/>
        <a:p>
          <a:endParaRPr lang="en-US"/>
        </a:p>
      </dgm:t>
    </dgm:pt>
    <dgm:pt modelId="{A439D70E-285B-47AF-84A0-C8476573DD12}" type="sibTrans" cxnId="{3C6570EA-BFEF-4C8D-AE29-BF2E3D632F3E}">
      <dgm:prSet/>
      <dgm:spPr/>
      <dgm:t>
        <a:bodyPr/>
        <a:lstStyle/>
        <a:p>
          <a:endParaRPr lang="en-US"/>
        </a:p>
      </dgm:t>
    </dgm:pt>
    <dgm:pt modelId="{BD792402-A458-49F6-A038-47D65DA9C8BE}" type="pres">
      <dgm:prSet presAssocID="{726CCCCB-51A6-4E87-BF42-DCD66F10D705}" presName="root" presStyleCnt="0">
        <dgm:presLayoutVars>
          <dgm:dir/>
          <dgm:resizeHandles val="exact"/>
        </dgm:presLayoutVars>
      </dgm:prSet>
      <dgm:spPr/>
    </dgm:pt>
    <dgm:pt modelId="{D691E618-5D6B-4301-BCA3-14B60204A2FA}" type="pres">
      <dgm:prSet presAssocID="{F4D42970-1990-4A77-B00C-7B88AF630D4A}" presName="compNode" presStyleCnt="0"/>
      <dgm:spPr/>
    </dgm:pt>
    <dgm:pt modelId="{6B42549A-0ACD-4E94-B028-4A4D66341846}" type="pres">
      <dgm:prSet presAssocID="{F4D42970-1990-4A77-B00C-7B88AF630D4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a:ext>
      </dgm:extLst>
    </dgm:pt>
    <dgm:pt modelId="{4DBC861D-D1F8-48A8-9489-FF05AA18F758}" type="pres">
      <dgm:prSet presAssocID="{F4D42970-1990-4A77-B00C-7B88AF630D4A}" presName="iconSpace" presStyleCnt="0"/>
      <dgm:spPr/>
    </dgm:pt>
    <dgm:pt modelId="{ED29DC39-84AD-4C35-938D-947CAC18E89F}" type="pres">
      <dgm:prSet presAssocID="{F4D42970-1990-4A77-B00C-7B88AF630D4A}" presName="parTx" presStyleLbl="revTx" presStyleIdx="0" presStyleCnt="10">
        <dgm:presLayoutVars>
          <dgm:chMax val="0"/>
          <dgm:chPref val="0"/>
        </dgm:presLayoutVars>
      </dgm:prSet>
      <dgm:spPr/>
    </dgm:pt>
    <dgm:pt modelId="{4069111B-EC67-4463-B51B-C36FB936E70F}" type="pres">
      <dgm:prSet presAssocID="{F4D42970-1990-4A77-B00C-7B88AF630D4A}" presName="txSpace" presStyleCnt="0"/>
      <dgm:spPr/>
    </dgm:pt>
    <dgm:pt modelId="{13FD4C27-D1DC-498D-BE2F-15E059E1D356}" type="pres">
      <dgm:prSet presAssocID="{F4D42970-1990-4A77-B00C-7B88AF630D4A}" presName="desTx" presStyleLbl="revTx" presStyleIdx="1" presStyleCnt="10">
        <dgm:presLayoutVars/>
      </dgm:prSet>
      <dgm:spPr/>
    </dgm:pt>
    <dgm:pt modelId="{5B0EEFB3-F0A2-4A8E-AAE3-4C60CDBE43E8}" type="pres">
      <dgm:prSet presAssocID="{A694707B-F7E0-43DE-B21D-0E4015DF03E7}" presName="sibTrans" presStyleCnt="0"/>
      <dgm:spPr/>
    </dgm:pt>
    <dgm:pt modelId="{49AAF592-B28D-4C01-BD08-A3325BC64BCF}" type="pres">
      <dgm:prSet presAssocID="{942D20AE-3919-4C2A-88C6-DA6CCE8E0B5F}" presName="compNode" presStyleCnt="0"/>
      <dgm:spPr/>
    </dgm:pt>
    <dgm:pt modelId="{B62EF30C-583C-4115-8D8A-5FEB8C008FA3}" type="pres">
      <dgm:prSet presAssocID="{942D20AE-3919-4C2A-88C6-DA6CCE8E0B5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D099AEEB-76CA-4672-AF98-4F19E3C2B635}" type="pres">
      <dgm:prSet presAssocID="{942D20AE-3919-4C2A-88C6-DA6CCE8E0B5F}" presName="iconSpace" presStyleCnt="0"/>
      <dgm:spPr/>
    </dgm:pt>
    <dgm:pt modelId="{26D8A195-FF76-45A1-A54A-5E432A59E2F2}" type="pres">
      <dgm:prSet presAssocID="{942D20AE-3919-4C2A-88C6-DA6CCE8E0B5F}" presName="parTx" presStyleLbl="revTx" presStyleIdx="2" presStyleCnt="10">
        <dgm:presLayoutVars>
          <dgm:chMax val="0"/>
          <dgm:chPref val="0"/>
        </dgm:presLayoutVars>
      </dgm:prSet>
      <dgm:spPr/>
    </dgm:pt>
    <dgm:pt modelId="{9D25D93C-FC80-4799-8254-42C24807C1CF}" type="pres">
      <dgm:prSet presAssocID="{942D20AE-3919-4C2A-88C6-DA6CCE8E0B5F}" presName="txSpace" presStyleCnt="0"/>
      <dgm:spPr/>
    </dgm:pt>
    <dgm:pt modelId="{AF90A3E9-B6BA-485B-A1FC-5B524631DF17}" type="pres">
      <dgm:prSet presAssocID="{942D20AE-3919-4C2A-88C6-DA6CCE8E0B5F}" presName="desTx" presStyleLbl="revTx" presStyleIdx="3" presStyleCnt="10">
        <dgm:presLayoutVars/>
      </dgm:prSet>
      <dgm:spPr/>
    </dgm:pt>
    <dgm:pt modelId="{02F39775-D1B3-453C-90ED-BF6AD65CD692}" type="pres">
      <dgm:prSet presAssocID="{76FD983B-1649-4B2F-8F04-E1BDE3F7E53F}" presName="sibTrans" presStyleCnt="0"/>
      <dgm:spPr/>
    </dgm:pt>
    <dgm:pt modelId="{52494C6D-0DB5-43A0-9A42-5E373518B0D6}" type="pres">
      <dgm:prSet presAssocID="{403646F2-6075-41F3-8CC5-FB1516D04A8F}" presName="compNode" presStyleCnt="0"/>
      <dgm:spPr/>
    </dgm:pt>
    <dgm:pt modelId="{4E4392DF-977F-402E-9E22-4F1BB15D328A}" type="pres">
      <dgm:prSet presAssocID="{403646F2-6075-41F3-8CC5-FB1516D04A8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sh"/>
        </a:ext>
      </dgm:extLst>
    </dgm:pt>
    <dgm:pt modelId="{0A11AAFE-712D-4A56-A2C6-99681F537F14}" type="pres">
      <dgm:prSet presAssocID="{403646F2-6075-41F3-8CC5-FB1516D04A8F}" presName="iconSpace" presStyleCnt="0"/>
      <dgm:spPr/>
    </dgm:pt>
    <dgm:pt modelId="{506EB0CF-1F67-4D95-9720-391C6DA18A0E}" type="pres">
      <dgm:prSet presAssocID="{403646F2-6075-41F3-8CC5-FB1516D04A8F}" presName="parTx" presStyleLbl="revTx" presStyleIdx="4" presStyleCnt="10">
        <dgm:presLayoutVars>
          <dgm:chMax val="0"/>
          <dgm:chPref val="0"/>
        </dgm:presLayoutVars>
      </dgm:prSet>
      <dgm:spPr/>
    </dgm:pt>
    <dgm:pt modelId="{0CEFD165-0162-4181-8BDF-1B12AEF131D6}" type="pres">
      <dgm:prSet presAssocID="{403646F2-6075-41F3-8CC5-FB1516D04A8F}" presName="txSpace" presStyleCnt="0"/>
      <dgm:spPr/>
    </dgm:pt>
    <dgm:pt modelId="{E2262435-E998-4634-B361-B2550F3C3CC6}" type="pres">
      <dgm:prSet presAssocID="{403646F2-6075-41F3-8CC5-FB1516D04A8F}" presName="desTx" presStyleLbl="revTx" presStyleIdx="5" presStyleCnt="10">
        <dgm:presLayoutVars/>
      </dgm:prSet>
      <dgm:spPr/>
    </dgm:pt>
    <dgm:pt modelId="{A6F4B6B0-1D82-4A07-AC81-D8764ACEACEC}" type="pres">
      <dgm:prSet presAssocID="{9844BE08-33CF-43B1-8F73-5ACCBD9C3C6C}" presName="sibTrans" presStyleCnt="0"/>
      <dgm:spPr/>
    </dgm:pt>
    <dgm:pt modelId="{79E3C47C-9D6A-485F-A174-A9A277A9A311}" type="pres">
      <dgm:prSet presAssocID="{E97F32C3-E0A1-4CA5-A8FD-32B475AA03FF}" presName="compNode" presStyleCnt="0"/>
      <dgm:spPr/>
    </dgm:pt>
    <dgm:pt modelId="{E1E8DED2-5568-49F5-85C2-200171D1B5F3}" type="pres">
      <dgm:prSet presAssocID="{E97F32C3-E0A1-4CA5-A8FD-32B475AA03F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748AE253-D025-4CB0-A198-E3D76C17C13C}" type="pres">
      <dgm:prSet presAssocID="{E97F32C3-E0A1-4CA5-A8FD-32B475AA03FF}" presName="iconSpace" presStyleCnt="0"/>
      <dgm:spPr/>
    </dgm:pt>
    <dgm:pt modelId="{04336BC1-E02B-4497-A92C-985927B99116}" type="pres">
      <dgm:prSet presAssocID="{E97F32C3-E0A1-4CA5-A8FD-32B475AA03FF}" presName="parTx" presStyleLbl="revTx" presStyleIdx="6" presStyleCnt="10">
        <dgm:presLayoutVars>
          <dgm:chMax val="0"/>
          <dgm:chPref val="0"/>
        </dgm:presLayoutVars>
      </dgm:prSet>
      <dgm:spPr/>
    </dgm:pt>
    <dgm:pt modelId="{145909E8-B66B-4123-AC01-91EA86854750}" type="pres">
      <dgm:prSet presAssocID="{E97F32C3-E0A1-4CA5-A8FD-32B475AA03FF}" presName="txSpace" presStyleCnt="0"/>
      <dgm:spPr/>
    </dgm:pt>
    <dgm:pt modelId="{B7BC270A-87E4-4406-9FC3-1F7E3819A273}" type="pres">
      <dgm:prSet presAssocID="{E97F32C3-E0A1-4CA5-A8FD-32B475AA03FF}" presName="desTx" presStyleLbl="revTx" presStyleIdx="7" presStyleCnt="10">
        <dgm:presLayoutVars/>
      </dgm:prSet>
      <dgm:spPr/>
    </dgm:pt>
    <dgm:pt modelId="{EAB1428D-F4DE-44C1-B102-942B30E32AA1}" type="pres">
      <dgm:prSet presAssocID="{0A490828-10BD-40F8-A1C8-1A455E8FA471}" presName="sibTrans" presStyleCnt="0"/>
      <dgm:spPr/>
    </dgm:pt>
    <dgm:pt modelId="{39E5EB6D-7E1E-4D54-8458-94E5A04D2A28}" type="pres">
      <dgm:prSet presAssocID="{0585920A-4F3A-4FEB-A38C-D76B324CFC20}" presName="compNode" presStyleCnt="0"/>
      <dgm:spPr/>
    </dgm:pt>
    <dgm:pt modelId="{B074FD81-B8A7-40F3-B3EA-F87BE45A62B2}" type="pres">
      <dgm:prSet presAssocID="{0585920A-4F3A-4FEB-A38C-D76B324CFC2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gaphone"/>
        </a:ext>
      </dgm:extLst>
    </dgm:pt>
    <dgm:pt modelId="{48CF0CE6-9E2E-490E-88B2-631FA276DD2E}" type="pres">
      <dgm:prSet presAssocID="{0585920A-4F3A-4FEB-A38C-D76B324CFC20}" presName="iconSpace" presStyleCnt="0"/>
      <dgm:spPr/>
    </dgm:pt>
    <dgm:pt modelId="{E93714DB-FA88-4682-96A5-C3B7DC081F14}" type="pres">
      <dgm:prSet presAssocID="{0585920A-4F3A-4FEB-A38C-D76B324CFC20}" presName="parTx" presStyleLbl="revTx" presStyleIdx="8" presStyleCnt="10">
        <dgm:presLayoutVars>
          <dgm:chMax val="0"/>
          <dgm:chPref val="0"/>
        </dgm:presLayoutVars>
      </dgm:prSet>
      <dgm:spPr/>
    </dgm:pt>
    <dgm:pt modelId="{A4545D6C-3B04-4CD4-BA45-8AD4D7CE6BE3}" type="pres">
      <dgm:prSet presAssocID="{0585920A-4F3A-4FEB-A38C-D76B324CFC20}" presName="txSpace" presStyleCnt="0"/>
      <dgm:spPr/>
    </dgm:pt>
    <dgm:pt modelId="{5E81A4CA-62C2-4AED-A9E7-5AF15426F667}" type="pres">
      <dgm:prSet presAssocID="{0585920A-4F3A-4FEB-A38C-D76B324CFC20}" presName="desTx" presStyleLbl="revTx" presStyleIdx="9" presStyleCnt="10">
        <dgm:presLayoutVars/>
      </dgm:prSet>
      <dgm:spPr/>
    </dgm:pt>
  </dgm:ptLst>
  <dgm:cxnLst>
    <dgm:cxn modelId="{E4FFD304-6009-476B-99BB-FFA5BC42DD53}" srcId="{726CCCCB-51A6-4E87-BF42-DCD66F10D705}" destId="{403646F2-6075-41F3-8CC5-FB1516D04A8F}" srcOrd="2" destOrd="0" parTransId="{090791BF-8BD1-4580-AC76-BA58460BC071}" sibTransId="{9844BE08-33CF-43B1-8F73-5ACCBD9C3C6C}"/>
    <dgm:cxn modelId="{AFC09A12-541D-409B-934C-F95A5A726DD7}" type="presOf" srcId="{8D3D4D0E-768D-44BF-8F65-5873325B945F}" destId="{B7BC270A-87E4-4406-9FC3-1F7E3819A273}" srcOrd="0" destOrd="0" presId="urn:microsoft.com/office/officeart/2018/2/layout/IconLabelDescriptionList"/>
    <dgm:cxn modelId="{81B26816-759C-4DD4-8F00-FFEAC7667EB2}" type="presOf" srcId="{403646F2-6075-41F3-8CC5-FB1516D04A8F}" destId="{506EB0CF-1F67-4D95-9720-391C6DA18A0E}" srcOrd="0" destOrd="0" presId="urn:microsoft.com/office/officeart/2018/2/layout/IconLabelDescriptionList"/>
    <dgm:cxn modelId="{E73D9316-1B96-4C94-B39D-6D658A2975A3}" type="presOf" srcId="{942D20AE-3919-4C2A-88C6-DA6CCE8E0B5F}" destId="{26D8A195-FF76-45A1-A54A-5E432A59E2F2}" srcOrd="0" destOrd="0" presId="urn:microsoft.com/office/officeart/2018/2/layout/IconLabelDescriptionList"/>
    <dgm:cxn modelId="{CA7D123A-DF44-49CB-98BF-11348C44A320}" srcId="{726CCCCB-51A6-4E87-BF42-DCD66F10D705}" destId="{942D20AE-3919-4C2A-88C6-DA6CCE8E0B5F}" srcOrd="1" destOrd="0" parTransId="{762C15D4-A615-4E5D-86F7-37F3D5F7FC61}" sibTransId="{76FD983B-1649-4B2F-8F04-E1BDE3F7E53F}"/>
    <dgm:cxn modelId="{C7A4923B-B42A-4200-BD7A-91A4C0266800}" srcId="{726CCCCB-51A6-4E87-BF42-DCD66F10D705}" destId="{E97F32C3-E0A1-4CA5-A8FD-32B475AA03FF}" srcOrd="3" destOrd="0" parTransId="{74D0298B-EED2-406C-8A02-1EBFDF897FAD}" sibTransId="{0A490828-10BD-40F8-A1C8-1A455E8FA471}"/>
    <dgm:cxn modelId="{D74B6A46-A7FB-45CF-8C45-551067D3BC87}" type="presOf" srcId="{E97F32C3-E0A1-4CA5-A8FD-32B475AA03FF}" destId="{04336BC1-E02B-4497-A92C-985927B99116}" srcOrd="0" destOrd="0" presId="urn:microsoft.com/office/officeart/2018/2/layout/IconLabelDescriptionList"/>
    <dgm:cxn modelId="{E3978446-2AA0-44DC-B849-F13A22FCA502}" type="presOf" srcId="{0585920A-4F3A-4FEB-A38C-D76B324CFC20}" destId="{E93714DB-FA88-4682-96A5-C3B7DC081F14}" srcOrd="0" destOrd="0" presId="urn:microsoft.com/office/officeart/2018/2/layout/IconLabelDescriptionList"/>
    <dgm:cxn modelId="{7E24DD53-C0D7-4EA6-A9A1-3747ABDE3CF0}" srcId="{726CCCCB-51A6-4E87-BF42-DCD66F10D705}" destId="{F4D42970-1990-4A77-B00C-7B88AF630D4A}" srcOrd="0" destOrd="0" parTransId="{A987D466-D8C2-4D6A-BD07-E48CFB40937F}" sibTransId="{A694707B-F7E0-43DE-B21D-0E4015DF03E7}"/>
    <dgm:cxn modelId="{FEFE048D-C379-43D2-9F69-697A0CEF2D76}" type="presOf" srcId="{726CCCCB-51A6-4E87-BF42-DCD66F10D705}" destId="{BD792402-A458-49F6-A038-47D65DA9C8BE}" srcOrd="0" destOrd="0" presId="urn:microsoft.com/office/officeart/2018/2/layout/IconLabelDescriptionList"/>
    <dgm:cxn modelId="{BE6A3891-3D12-4CC8-B9D9-A3C4030A194C}" type="presOf" srcId="{F4D42970-1990-4A77-B00C-7B88AF630D4A}" destId="{ED29DC39-84AD-4C35-938D-947CAC18E89F}" srcOrd="0" destOrd="0" presId="urn:microsoft.com/office/officeart/2018/2/layout/IconLabelDescriptionList"/>
    <dgm:cxn modelId="{F3D87CA0-168E-4328-855B-F070CE6BFD4F}" srcId="{E97F32C3-E0A1-4CA5-A8FD-32B475AA03FF}" destId="{8D3D4D0E-768D-44BF-8F65-5873325B945F}" srcOrd="0" destOrd="0" parTransId="{5791EC78-535A-4BD2-B552-C1BA4C7D8FAB}" sibTransId="{654B3245-5B18-4C3E-A626-E57F7B20767B}"/>
    <dgm:cxn modelId="{3C6570EA-BFEF-4C8D-AE29-BF2E3D632F3E}" srcId="{726CCCCB-51A6-4E87-BF42-DCD66F10D705}" destId="{0585920A-4F3A-4FEB-A38C-D76B324CFC20}" srcOrd="4" destOrd="0" parTransId="{2C51BF97-56CB-4A3A-9125-07D214F7E080}" sibTransId="{A439D70E-285B-47AF-84A0-C8476573DD12}"/>
    <dgm:cxn modelId="{976CA331-114C-411A-B35B-9F69EA6788CA}" type="presParOf" srcId="{BD792402-A458-49F6-A038-47D65DA9C8BE}" destId="{D691E618-5D6B-4301-BCA3-14B60204A2FA}" srcOrd="0" destOrd="0" presId="urn:microsoft.com/office/officeart/2018/2/layout/IconLabelDescriptionList"/>
    <dgm:cxn modelId="{FC7E23B7-3671-4150-BF9D-2BA79CF2BB96}" type="presParOf" srcId="{D691E618-5D6B-4301-BCA3-14B60204A2FA}" destId="{6B42549A-0ACD-4E94-B028-4A4D66341846}" srcOrd="0" destOrd="0" presId="urn:microsoft.com/office/officeart/2018/2/layout/IconLabelDescriptionList"/>
    <dgm:cxn modelId="{0691D53A-9837-4B9B-9098-E5AC88467A63}" type="presParOf" srcId="{D691E618-5D6B-4301-BCA3-14B60204A2FA}" destId="{4DBC861D-D1F8-48A8-9489-FF05AA18F758}" srcOrd="1" destOrd="0" presId="urn:microsoft.com/office/officeart/2018/2/layout/IconLabelDescriptionList"/>
    <dgm:cxn modelId="{1EA9721D-ABB4-45B8-A4BA-344237E0D4A6}" type="presParOf" srcId="{D691E618-5D6B-4301-BCA3-14B60204A2FA}" destId="{ED29DC39-84AD-4C35-938D-947CAC18E89F}" srcOrd="2" destOrd="0" presId="urn:microsoft.com/office/officeart/2018/2/layout/IconLabelDescriptionList"/>
    <dgm:cxn modelId="{EF82B2BD-FB78-4C9F-9119-8C26BCBB9E44}" type="presParOf" srcId="{D691E618-5D6B-4301-BCA3-14B60204A2FA}" destId="{4069111B-EC67-4463-B51B-C36FB936E70F}" srcOrd="3" destOrd="0" presId="urn:microsoft.com/office/officeart/2018/2/layout/IconLabelDescriptionList"/>
    <dgm:cxn modelId="{8DC25B73-300D-47E8-8179-64ADCBA0E051}" type="presParOf" srcId="{D691E618-5D6B-4301-BCA3-14B60204A2FA}" destId="{13FD4C27-D1DC-498D-BE2F-15E059E1D356}" srcOrd="4" destOrd="0" presId="urn:microsoft.com/office/officeart/2018/2/layout/IconLabelDescriptionList"/>
    <dgm:cxn modelId="{11FA7AEB-0E08-481D-8807-77C74FB2EAD4}" type="presParOf" srcId="{BD792402-A458-49F6-A038-47D65DA9C8BE}" destId="{5B0EEFB3-F0A2-4A8E-AAE3-4C60CDBE43E8}" srcOrd="1" destOrd="0" presId="urn:microsoft.com/office/officeart/2018/2/layout/IconLabelDescriptionList"/>
    <dgm:cxn modelId="{BD539423-0198-4342-B84E-AA79E3D092D3}" type="presParOf" srcId="{BD792402-A458-49F6-A038-47D65DA9C8BE}" destId="{49AAF592-B28D-4C01-BD08-A3325BC64BCF}" srcOrd="2" destOrd="0" presId="urn:microsoft.com/office/officeart/2018/2/layout/IconLabelDescriptionList"/>
    <dgm:cxn modelId="{365820C1-1BE5-4FF4-B2D6-CBEE7FE85F80}" type="presParOf" srcId="{49AAF592-B28D-4C01-BD08-A3325BC64BCF}" destId="{B62EF30C-583C-4115-8D8A-5FEB8C008FA3}" srcOrd="0" destOrd="0" presId="urn:microsoft.com/office/officeart/2018/2/layout/IconLabelDescriptionList"/>
    <dgm:cxn modelId="{3192C446-35EB-4960-9880-B8C9C279C127}" type="presParOf" srcId="{49AAF592-B28D-4C01-BD08-A3325BC64BCF}" destId="{D099AEEB-76CA-4672-AF98-4F19E3C2B635}" srcOrd="1" destOrd="0" presId="urn:microsoft.com/office/officeart/2018/2/layout/IconLabelDescriptionList"/>
    <dgm:cxn modelId="{1BA66747-CD61-4E7B-A8EB-9324C871EC96}" type="presParOf" srcId="{49AAF592-B28D-4C01-BD08-A3325BC64BCF}" destId="{26D8A195-FF76-45A1-A54A-5E432A59E2F2}" srcOrd="2" destOrd="0" presId="urn:microsoft.com/office/officeart/2018/2/layout/IconLabelDescriptionList"/>
    <dgm:cxn modelId="{742854E7-5F6A-4900-B866-1497FC5A5ECE}" type="presParOf" srcId="{49AAF592-B28D-4C01-BD08-A3325BC64BCF}" destId="{9D25D93C-FC80-4799-8254-42C24807C1CF}" srcOrd="3" destOrd="0" presId="urn:microsoft.com/office/officeart/2018/2/layout/IconLabelDescriptionList"/>
    <dgm:cxn modelId="{A1A7C1B0-E801-473A-8714-E641247A145B}" type="presParOf" srcId="{49AAF592-B28D-4C01-BD08-A3325BC64BCF}" destId="{AF90A3E9-B6BA-485B-A1FC-5B524631DF17}" srcOrd="4" destOrd="0" presId="urn:microsoft.com/office/officeart/2018/2/layout/IconLabelDescriptionList"/>
    <dgm:cxn modelId="{4D8177BE-C04A-4C70-85D7-0CC77B7D19B4}" type="presParOf" srcId="{BD792402-A458-49F6-A038-47D65DA9C8BE}" destId="{02F39775-D1B3-453C-90ED-BF6AD65CD692}" srcOrd="3" destOrd="0" presId="urn:microsoft.com/office/officeart/2018/2/layout/IconLabelDescriptionList"/>
    <dgm:cxn modelId="{A3F4ADC7-1812-459D-9950-F099A85A8C7F}" type="presParOf" srcId="{BD792402-A458-49F6-A038-47D65DA9C8BE}" destId="{52494C6D-0DB5-43A0-9A42-5E373518B0D6}" srcOrd="4" destOrd="0" presId="urn:microsoft.com/office/officeart/2018/2/layout/IconLabelDescriptionList"/>
    <dgm:cxn modelId="{D1997885-D35F-4D93-BC22-3EA291B5A4AB}" type="presParOf" srcId="{52494C6D-0DB5-43A0-9A42-5E373518B0D6}" destId="{4E4392DF-977F-402E-9E22-4F1BB15D328A}" srcOrd="0" destOrd="0" presId="urn:microsoft.com/office/officeart/2018/2/layout/IconLabelDescriptionList"/>
    <dgm:cxn modelId="{FEC562D6-8206-443E-81E6-A41D9E4F58E9}" type="presParOf" srcId="{52494C6D-0DB5-43A0-9A42-5E373518B0D6}" destId="{0A11AAFE-712D-4A56-A2C6-99681F537F14}" srcOrd="1" destOrd="0" presId="urn:microsoft.com/office/officeart/2018/2/layout/IconLabelDescriptionList"/>
    <dgm:cxn modelId="{FBA9CA36-ACEC-4E07-9BF0-C428BA689EEC}" type="presParOf" srcId="{52494C6D-0DB5-43A0-9A42-5E373518B0D6}" destId="{506EB0CF-1F67-4D95-9720-391C6DA18A0E}" srcOrd="2" destOrd="0" presId="urn:microsoft.com/office/officeart/2018/2/layout/IconLabelDescriptionList"/>
    <dgm:cxn modelId="{F6456C87-CCC3-4DF2-BD44-35A733AF356F}" type="presParOf" srcId="{52494C6D-0DB5-43A0-9A42-5E373518B0D6}" destId="{0CEFD165-0162-4181-8BDF-1B12AEF131D6}" srcOrd="3" destOrd="0" presId="urn:microsoft.com/office/officeart/2018/2/layout/IconLabelDescriptionList"/>
    <dgm:cxn modelId="{86976C03-FF5E-45A8-978D-343CFA89EAD2}" type="presParOf" srcId="{52494C6D-0DB5-43A0-9A42-5E373518B0D6}" destId="{E2262435-E998-4634-B361-B2550F3C3CC6}" srcOrd="4" destOrd="0" presId="urn:microsoft.com/office/officeart/2018/2/layout/IconLabelDescriptionList"/>
    <dgm:cxn modelId="{4EDEE166-6BF8-4B99-927F-CD0D68528530}" type="presParOf" srcId="{BD792402-A458-49F6-A038-47D65DA9C8BE}" destId="{A6F4B6B0-1D82-4A07-AC81-D8764ACEACEC}" srcOrd="5" destOrd="0" presId="urn:microsoft.com/office/officeart/2018/2/layout/IconLabelDescriptionList"/>
    <dgm:cxn modelId="{95F16722-7C98-4573-8572-A4753B8C7C6D}" type="presParOf" srcId="{BD792402-A458-49F6-A038-47D65DA9C8BE}" destId="{79E3C47C-9D6A-485F-A174-A9A277A9A311}" srcOrd="6" destOrd="0" presId="urn:microsoft.com/office/officeart/2018/2/layout/IconLabelDescriptionList"/>
    <dgm:cxn modelId="{C7218A9D-189B-4998-BE83-84ECA1A30648}" type="presParOf" srcId="{79E3C47C-9D6A-485F-A174-A9A277A9A311}" destId="{E1E8DED2-5568-49F5-85C2-200171D1B5F3}" srcOrd="0" destOrd="0" presId="urn:microsoft.com/office/officeart/2018/2/layout/IconLabelDescriptionList"/>
    <dgm:cxn modelId="{96481666-F84C-4C1B-BB7A-65D9DC966051}" type="presParOf" srcId="{79E3C47C-9D6A-485F-A174-A9A277A9A311}" destId="{748AE253-D025-4CB0-A198-E3D76C17C13C}" srcOrd="1" destOrd="0" presId="urn:microsoft.com/office/officeart/2018/2/layout/IconLabelDescriptionList"/>
    <dgm:cxn modelId="{E879221F-4C9C-49AE-B2FA-A46F9C069BE6}" type="presParOf" srcId="{79E3C47C-9D6A-485F-A174-A9A277A9A311}" destId="{04336BC1-E02B-4497-A92C-985927B99116}" srcOrd="2" destOrd="0" presId="urn:microsoft.com/office/officeart/2018/2/layout/IconLabelDescriptionList"/>
    <dgm:cxn modelId="{12BF8D0B-5CF4-463F-B864-A2AEDCD8CE1E}" type="presParOf" srcId="{79E3C47C-9D6A-485F-A174-A9A277A9A311}" destId="{145909E8-B66B-4123-AC01-91EA86854750}" srcOrd="3" destOrd="0" presId="urn:microsoft.com/office/officeart/2018/2/layout/IconLabelDescriptionList"/>
    <dgm:cxn modelId="{804FF1C6-CBB2-416B-80A9-889EA36B2E4D}" type="presParOf" srcId="{79E3C47C-9D6A-485F-A174-A9A277A9A311}" destId="{B7BC270A-87E4-4406-9FC3-1F7E3819A273}" srcOrd="4" destOrd="0" presId="urn:microsoft.com/office/officeart/2018/2/layout/IconLabelDescriptionList"/>
    <dgm:cxn modelId="{E17BCDF8-3495-4AC1-B0BB-1D5B213617B6}" type="presParOf" srcId="{BD792402-A458-49F6-A038-47D65DA9C8BE}" destId="{EAB1428D-F4DE-44C1-B102-942B30E32AA1}" srcOrd="7" destOrd="0" presId="urn:microsoft.com/office/officeart/2018/2/layout/IconLabelDescriptionList"/>
    <dgm:cxn modelId="{32F3992A-B89C-40FC-B34E-B7840A72153B}" type="presParOf" srcId="{BD792402-A458-49F6-A038-47D65DA9C8BE}" destId="{39E5EB6D-7E1E-4D54-8458-94E5A04D2A28}" srcOrd="8" destOrd="0" presId="urn:microsoft.com/office/officeart/2018/2/layout/IconLabelDescriptionList"/>
    <dgm:cxn modelId="{107AB3D3-39BD-43E0-A58D-B04046EC75F3}" type="presParOf" srcId="{39E5EB6D-7E1E-4D54-8458-94E5A04D2A28}" destId="{B074FD81-B8A7-40F3-B3EA-F87BE45A62B2}" srcOrd="0" destOrd="0" presId="urn:microsoft.com/office/officeart/2018/2/layout/IconLabelDescriptionList"/>
    <dgm:cxn modelId="{4C2BD9F3-5A6F-41BD-A592-4595B06E58AC}" type="presParOf" srcId="{39E5EB6D-7E1E-4D54-8458-94E5A04D2A28}" destId="{48CF0CE6-9E2E-490E-88B2-631FA276DD2E}" srcOrd="1" destOrd="0" presId="urn:microsoft.com/office/officeart/2018/2/layout/IconLabelDescriptionList"/>
    <dgm:cxn modelId="{7A6C07B8-3D37-4619-98BD-3D3AF62E30B1}" type="presParOf" srcId="{39E5EB6D-7E1E-4D54-8458-94E5A04D2A28}" destId="{E93714DB-FA88-4682-96A5-C3B7DC081F14}" srcOrd="2" destOrd="0" presId="urn:microsoft.com/office/officeart/2018/2/layout/IconLabelDescriptionList"/>
    <dgm:cxn modelId="{30ADECF8-B26F-46AD-9458-1A102DD845A1}" type="presParOf" srcId="{39E5EB6D-7E1E-4D54-8458-94E5A04D2A28}" destId="{A4545D6C-3B04-4CD4-BA45-8AD4D7CE6BE3}" srcOrd="3" destOrd="0" presId="urn:microsoft.com/office/officeart/2018/2/layout/IconLabelDescriptionList"/>
    <dgm:cxn modelId="{915D895A-E7A0-46B0-8443-C369D738A7E8}" type="presParOf" srcId="{39E5EB6D-7E1E-4D54-8458-94E5A04D2A28}" destId="{5E81A4CA-62C2-4AED-A9E7-5AF15426F66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360655-6240-461B-A2A3-998637BD8094}" type="doc">
      <dgm:prSet loTypeId="urn:microsoft.com/office/officeart/2005/8/layout/venn2" loCatId="relationship" qsTypeId="urn:microsoft.com/office/officeart/2005/8/quickstyle/simple1" qsCatId="simple" csTypeId="urn:microsoft.com/office/officeart/2005/8/colors/accent3_2" csCatId="accent3" phldr="1"/>
      <dgm:spPr/>
      <dgm:t>
        <a:bodyPr/>
        <a:lstStyle/>
        <a:p>
          <a:endParaRPr lang="en-US"/>
        </a:p>
      </dgm:t>
    </dgm:pt>
    <dgm:pt modelId="{B56424D7-3C10-488B-A690-061F270E6BBE}">
      <dgm:prSet phldrT="[Text]" custT="1"/>
      <dgm:spPr>
        <a:solidFill>
          <a:schemeClr val="accent4"/>
        </a:solidFill>
      </dgm:spPr>
      <dgm:t>
        <a:bodyPr tIns="0"/>
        <a:lstStyle/>
        <a:p>
          <a:r>
            <a:rPr lang="en-US" sz="2400" b="1" dirty="0"/>
            <a:t>SWP Water Right Permits</a:t>
          </a:r>
        </a:p>
      </dgm:t>
    </dgm:pt>
    <dgm:pt modelId="{694AA769-EDC1-4E67-BF60-139C2E71AE8B}" type="parTrans" cxnId="{04DAC83B-F7B8-45CD-AFEE-F302C4D22110}">
      <dgm:prSet/>
      <dgm:spPr/>
      <dgm:t>
        <a:bodyPr/>
        <a:lstStyle/>
        <a:p>
          <a:endParaRPr lang="en-US"/>
        </a:p>
      </dgm:t>
    </dgm:pt>
    <dgm:pt modelId="{6AF382BE-579D-4ACE-89A3-23AEBE9B3A43}" type="sibTrans" cxnId="{04DAC83B-F7B8-45CD-AFEE-F302C4D22110}">
      <dgm:prSet/>
      <dgm:spPr/>
      <dgm:t>
        <a:bodyPr/>
        <a:lstStyle/>
        <a:p>
          <a:endParaRPr lang="en-US"/>
        </a:p>
      </dgm:t>
    </dgm:pt>
    <dgm:pt modelId="{7113F620-B0BD-437E-94A3-215746D257A5}">
      <dgm:prSet phldrT="[Text]" custT="1"/>
      <dgm:spPr>
        <a:solidFill>
          <a:srgbClr val="00B050"/>
        </a:solidFill>
      </dgm:spPr>
      <dgm:t>
        <a:bodyPr tIns="0"/>
        <a:lstStyle/>
        <a:p>
          <a:r>
            <a:rPr lang="en-US" sz="2000" b="1" u="none" dirty="0"/>
            <a:t>Bay Delta Water Quality Control Plan (D-1641)</a:t>
          </a:r>
        </a:p>
      </dgm:t>
    </dgm:pt>
    <dgm:pt modelId="{F7AAD603-F9F8-4F75-B450-CDE8E39B4F59}" type="parTrans" cxnId="{EAD32FC0-31EE-4406-86FC-E50EC0B852A8}">
      <dgm:prSet/>
      <dgm:spPr/>
      <dgm:t>
        <a:bodyPr/>
        <a:lstStyle/>
        <a:p>
          <a:endParaRPr lang="en-US"/>
        </a:p>
      </dgm:t>
    </dgm:pt>
    <dgm:pt modelId="{2E9706F4-D9BC-488C-81B9-2F1F084E1345}" type="sibTrans" cxnId="{EAD32FC0-31EE-4406-86FC-E50EC0B852A8}">
      <dgm:prSet/>
      <dgm:spPr/>
      <dgm:t>
        <a:bodyPr/>
        <a:lstStyle/>
        <a:p>
          <a:endParaRPr lang="en-US"/>
        </a:p>
      </dgm:t>
    </dgm:pt>
    <dgm:pt modelId="{E042ABFA-8EDF-45A9-BB40-A819CA693CF6}">
      <dgm:prSet phldrT="[Text]" custT="1"/>
      <dgm:spPr>
        <a:solidFill>
          <a:srgbClr val="7030A0"/>
        </a:solidFill>
      </dgm:spPr>
      <dgm:t>
        <a:bodyPr/>
        <a:lstStyle/>
        <a:p>
          <a:r>
            <a:rPr lang="en-US" sz="2000" b="1" u="none" dirty="0"/>
            <a:t>ESA Biological Opinions (</a:t>
          </a:r>
          <a:r>
            <a:rPr lang="en-US" sz="2000" b="1" u="none" dirty="0" err="1"/>
            <a:t>BiOps</a:t>
          </a:r>
          <a:r>
            <a:rPr lang="en-US" sz="2000" b="1" u="none" dirty="0"/>
            <a:t>)</a:t>
          </a:r>
        </a:p>
      </dgm:t>
    </dgm:pt>
    <dgm:pt modelId="{BEBBD079-CF23-4DE9-B65B-1301F31B2D3B}" type="parTrans" cxnId="{E1E6BB51-AF6A-4474-91AE-FF5FDCEE8AF1}">
      <dgm:prSet/>
      <dgm:spPr/>
      <dgm:t>
        <a:bodyPr/>
        <a:lstStyle/>
        <a:p>
          <a:endParaRPr lang="en-US"/>
        </a:p>
      </dgm:t>
    </dgm:pt>
    <dgm:pt modelId="{B8F3E2DA-175B-41D3-992F-62C21E992106}" type="sibTrans" cxnId="{E1E6BB51-AF6A-4474-91AE-FF5FDCEE8AF1}">
      <dgm:prSet/>
      <dgm:spPr/>
      <dgm:t>
        <a:bodyPr/>
        <a:lstStyle/>
        <a:p>
          <a:endParaRPr lang="en-US"/>
        </a:p>
      </dgm:t>
    </dgm:pt>
    <dgm:pt modelId="{F1920E5B-B712-4A79-9C91-9D09600EDCAD}">
      <dgm:prSet phldrT="[Text]"/>
      <dgm:spPr>
        <a:solidFill>
          <a:srgbClr val="002060"/>
        </a:solidFill>
      </dgm:spPr>
      <dgm:t>
        <a:bodyPr/>
        <a:lstStyle/>
        <a:p>
          <a:r>
            <a:rPr lang="en-US" b="1" u="none" dirty="0"/>
            <a:t>CESA Permit</a:t>
          </a:r>
        </a:p>
      </dgm:t>
    </dgm:pt>
    <dgm:pt modelId="{1AE6B4F1-7666-4A92-8C14-E3F57E77E1BD}" type="parTrans" cxnId="{40DDAED3-1AD9-4AE7-9216-2DA0E7A925F2}">
      <dgm:prSet/>
      <dgm:spPr/>
      <dgm:t>
        <a:bodyPr/>
        <a:lstStyle/>
        <a:p>
          <a:endParaRPr lang="en-US"/>
        </a:p>
      </dgm:t>
    </dgm:pt>
    <dgm:pt modelId="{6314D6DC-4545-4538-B70F-E975F9C18F4C}" type="sibTrans" cxnId="{40DDAED3-1AD9-4AE7-9216-2DA0E7A925F2}">
      <dgm:prSet/>
      <dgm:spPr/>
      <dgm:t>
        <a:bodyPr/>
        <a:lstStyle/>
        <a:p>
          <a:endParaRPr lang="en-US"/>
        </a:p>
      </dgm:t>
    </dgm:pt>
    <dgm:pt modelId="{0B66648E-418B-48F0-9217-E52041A31A49}">
      <dgm:prSet phldrT="[Text]" custT="1"/>
      <dgm:spPr>
        <a:solidFill>
          <a:srgbClr val="00B0F0"/>
        </a:solidFill>
      </dgm:spPr>
      <dgm:t>
        <a:bodyPr/>
        <a:lstStyle/>
        <a:p>
          <a:r>
            <a:rPr lang="en-US" sz="2400" b="1" dirty="0"/>
            <a:t>SWP Diversions to Storage and for Exports</a:t>
          </a:r>
        </a:p>
      </dgm:t>
    </dgm:pt>
    <dgm:pt modelId="{2E7F2015-40F4-4C97-B8DF-C374691E67F2}" type="parTrans" cxnId="{6F4F65B6-5313-4D3B-9F6E-1F562A3C1A3D}">
      <dgm:prSet/>
      <dgm:spPr/>
      <dgm:t>
        <a:bodyPr/>
        <a:lstStyle/>
        <a:p>
          <a:endParaRPr lang="en-US"/>
        </a:p>
      </dgm:t>
    </dgm:pt>
    <dgm:pt modelId="{1F1E956E-A718-4887-911E-1F563BDED2D8}" type="sibTrans" cxnId="{6F4F65B6-5313-4D3B-9F6E-1F562A3C1A3D}">
      <dgm:prSet/>
      <dgm:spPr/>
      <dgm:t>
        <a:bodyPr/>
        <a:lstStyle/>
        <a:p>
          <a:endParaRPr lang="en-US"/>
        </a:p>
      </dgm:t>
    </dgm:pt>
    <dgm:pt modelId="{7AD9D823-FF2C-4732-8E6D-FA91714C9A3F}" type="pres">
      <dgm:prSet presAssocID="{40360655-6240-461B-A2A3-998637BD8094}" presName="Name0" presStyleCnt="0">
        <dgm:presLayoutVars>
          <dgm:chMax val="7"/>
          <dgm:resizeHandles val="exact"/>
        </dgm:presLayoutVars>
      </dgm:prSet>
      <dgm:spPr/>
    </dgm:pt>
    <dgm:pt modelId="{91AE4C7B-0F01-4952-859C-AAF1935ADE13}" type="pres">
      <dgm:prSet presAssocID="{40360655-6240-461B-A2A3-998637BD8094}" presName="comp1" presStyleCnt="0"/>
      <dgm:spPr/>
    </dgm:pt>
    <dgm:pt modelId="{814CB2CC-6A79-4B70-B90B-AED68316FC99}" type="pres">
      <dgm:prSet presAssocID="{40360655-6240-461B-A2A3-998637BD8094}" presName="circle1" presStyleLbl="node1" presStyleIdx="0" presStyleCnt="5"/>
      <dgm:spPr/>
    </dgm:pt>
    <dgm:pt modelId="{0F6DE2E2-C478-4D63-9E3B-59BE779A5E7F}" type="pres">
      <dgm:prSet presAssocID="{40360655-6240-461B-A2A3-998637BD8094}" presName="c1text" presStyleLbl="node1" presStyleIdx="0" presStyleCnt="5">
        <dgm:presLayoutVars>
          <dgm:bulletEnabled val="1"/>
        </dgm:presLayoutVars>
      </dgm:prSet>
      <dgm:spPr/>
    </dgm:pt>
    <dgm:pt modelId="{A4EF4139-98C6-419A-8E60-B60207719388}" type="pres">
      <dgm:prSet presAssocID="{40360655-6240-461B-A2A3-998637BD8094}" presName="comp2" presStyleCnt="0"/>
      <dgm:spPr/>
    </dgm:pt>
    <dgm:pt modelId="{6265CF20-3179-4FB8-9BC7-4EEEB18EEFDB}" type="pres">
      <dgm:prSet presAssocID="{40360655-6240-461B-A2A3-998637BD8094}" presName="circle2" presStyleLbl="node1" presStyleIdx="1" presStyleCnt="5"/>
      <dgm:spPr/>
    </dgm:pt>
    <dgm:pt modelId="{7CB45799-91FF-4BEA-AF05-4AF134E10D37}" type="pres">
      <dgm:prSet presAssocID="{40360655-6240-461B-A2A3-998637BD8094}" presName="c2text" presStyleLbl="node1" presStyleIdx="1" presStyleCnt="5">
        <dgm:presLayoutVars>
          <dgm:bulletEnabled val="1"/>
        </dgm:presLayoutVars>
      </dgm:prSet>
      <dgm:spPr/>
    </dgm:pt>
    <dgm:pt modelId="{D55B42E9-8D22-42D6-8677-9753B0BF6DAE}" type="pres">
      <dgm:prSet presAssocID="{40360655-6240-461B-A2A3-998637BD8094}" presName="comp3" presStyleCnt="0"/>
      <dgm:spPr/>
    </dgm:pt>
    <dgm:pt modelId="{C04CFA94-5687-4A96-B203-D6F6CEFDDBFA}" type="pres">
      <dgm:prSet presAssocID="{40360655-6240-461B-A2A3-998637BD8094}" presName="circle3" presStyleLbl="node1" presStyleIdx="2" presStyleCnt="5"/>
      <dgm:spPr/>
    </dgm:pt>
    <dgm:pt modelId="{720BC9BC-5307-462E-9C62-A51A9D309278}" type="pres">
      <dgm:prSet presAssocID="{40360655-6240-461B-A2A3-998637BD8094}" presName="c3text" presStyleLbl="node1" presStyleIdx="2" presStyleCnt="5">
        <dgm:presLayoutVars>
          <dgm:bulletEnabled val="1"/>
        </dgm:presLayoutVars>
      </dgm:prSet>
      <dgm:spPr/>
    </dgm:pt>
    <dgm:pt modelId="{D88C65FF-EC52-47D3-BA9D-9AF67232905D}" type="pres">
      <dgm:prSet presAssocID="{40360655-6240-461B-A2A3-998637BD8094}" presName="comp4" presStyleCnt="0"/>
      <dgm:spPr/>
    </dgm:pt>
    <dgm:pt modelId="{D4AAABFD-8B0E-4493-BA20-7D3DE6C24F3C}" type="pres">
      <dgm:prSet presAssocID="{40360655-6240-461B-A2A3-998637BD8094}" presName="circle4" presStyleLbl="node1" presStyleIdx="3" presStyleCnt="5"/>
      <dgm:spPr/>
    </dgm:pt>
    <dgm:pt modelId="{4E5C8A6B-36F1-438A-B6C1-B2657F22DF9B}" type="pres">
      <dgm:prSet presAssocID="{40360655-6240-461B-A2A3-998637BD8094}" presName="c4text" presStyleLbl="node1" presStyleIdx="3" presStyleCnt="5">
        <dgm:presLayoutVars>
          <dgm:bulletEnabled val="1"/>
        </dgm:presLayoutVars>
      </dgm:prSet>
      <dgm:spPr/>
    </dgm:pt>
    <dgm:pt modelId="{967817E1-53E4-4D72-B595-B8583A71FDEB}" type="pres">
      <dgm:prSet presAssocID="{40360655-6240-461B-A2A3-998637BD8094}" presName="comp5" presStyleCnt="0"/>
      <dgm:spPr/>
    </dgm:pt>
    <dgm:pt modelId="{C58D5275-4FB8-4774-A5E5-87B4B174819F}" type="pres">
      <dgm:prSet presAssocID="{40360655-6240-461B-A2A3-998637BD8094}" presName="circle5" presStyleLbl="node1" presStyleIdx="4" presStyleCnt="5"/>
      <dgm:spPr/>
    </dgm:pt>
    <dgm:pt modelId="{EFBFEE7D-4A5F-49AB-A21C-00DFB3992AC5}" type="pres">
      <dgm:prSet presAssocID="{40360655-6240-461B-A2A3-998637BD8094}" presName="c5text" presStyleLbl="node1" presStyleIdx="4" presStyleCnt="5">
        <dgm:presLayoutVars>
          <dgm:bulletEnabled val="1"/>
        </dgm:presLayoutVars>
      </dgm:prSet>
      <dgm:spPr/>
    </dgm:pt>
  </dgm:ptLst>
  <dgm:cxnLst>
    <dgm:cxn modelId="{864EE001-93D5-4BD8-AB53-637AA5E05310}" type="presOf" srcId="{7113F620-B0BD-437E-94A3-215746D257A5}" destId="{7CB45799-91FF-4BEA-AF05-4AF134E10D37}" srcOrd="1" destOrd="0" presId="urn:microsoft.com/office/officeart/2005/8/layout/venn2"/>
    <dgm:cxn modelId="{2D3CE603-E395-479D-ABEE-7FCB5FB615F9}" type="presOf" srcId="{40360655-6240-461B-A2A3-998637BD8094}" destId="{7AD9D823-FF2C-4732-8E6D-FA91714C9A3F}" srcOrd="0" destOrd="0" presId="urn:microsoft.com/office/officeart/2005/8/layout/venn2"/>
    <dgm:cxn modelId="{A3D9A007-2CCD-46C8-845E-5A6BC37032EC}" type="presOf" srcId="{B56424D7-3C10-488B-A690-061F270E6BBE}" destId="{0F6DE2E2-C478-4D63-9E3B-59BE779A5E7F}" srcOrd="1" destOrd="0" presId="urn:microsoft.com/office/officeart/2005/8/layout/venn2"/>
    <dgm:cxn modelId="{5671820A-D810-4164-94E7-C69484351159}" type="presOf" srcId="{E042ABFA-8EDF-45A9-BB40-A819CA693CF6}" destId="{720BC9BC-5307-462E-9C62-A51A9D309278}" srcOrd="1" destOrd="0" presId="urn:microsoft.com/office/officeart/2005/8/layout/venn2"/>
    <dgm:cxn modelId="{E9E9E810-CC76-441E-B971-AF842CF6A094}" type="presOf" srcId="{B56424D7-3C10-488B-A690-061F270E6BBE}" destId="{814CB2CC-6A79-4B70-B90B-AED68316FC99}" srcOrd="0" destOrd="0" presId="urn:microsoft.com/office/officeart/2005/8/layout/venn2"/>
    <dgm:cxn modelId="{70DEFB1E-89EA-4921-B8AE-5846D5A04B8B}" type="presOf" srcId="{E042ABFA-8EDF-45A9-BB40-A819CA693CF6}" destId="{C04CFA94-5687-4A96-B203-D6F6CEFDDBFA}" srcOrd="0" destOrd="0" presId="urn:microsoft.com/office/officeart/2005/8/layout/venn2"/>
    <dgm:cxn modelId="{FBE3EE2B-B446-4293-AF69-BC5B89E17F19}" type="presOf" srcId="{0B66648E-418B-48F0-9217-E52041A31A49}" destId="{C58D5275-4FB8-4774-A5E5-87B4B174819F}" srcOrd="0" destOrd="0" presId="urn:microsoft.com/office/officeart/2005/8/layout/venn2"/>
    <dgm:cxn modelId="{E2B88837-770D-49B6-8050-924613A0D879}" type="presOf" srcId="{F1920E5B-B712-4A79-9C91-9D09600EDCAD}" destId="{D4AAABFD-8B0E-4493-BA20-7D3DE6C24F3C}" srcOrd="0" destOrd="0" presId="urn:microsoft.com/office/officeart/2005/8/layout/venn2"/>
    <dgm:cxn modelId="{04DAC83B-F7B8-45CD-AFEE-F302C4D22110}" srcId="{40360655-6240-461B-A2A3-998637BD8094}" destId="{B56424D7-3C10-488B-A690-061F270E6BBE}" srcOrd="0" destOrd="0" parTransId="{694AA769-EDC1-4E67-BF60-139C2E71AE8B}" sibTransId="{6AF382BE-579D-4ACE-89A3-23AEBE9B3A43}"/>
    <dgm:cxn modelId="{F0061266-E98E-4137-8DBA-AE892389D5FC}" type="presOf" srcId="{F1920E5B-B712-4A79-9C91-9D09600EDCAD}" destId="{4E5C8A6B-36F1-438A-B6C1-B2657F22DF9B}" srcOrd="1" destOrd="0" presId="urn:microsoft.com/office/officeart/2005/8/layout/venn2"/>
    <dgm:cxn modelId="{E1E6BB51-AF6A-4474-91AE-FF5FDCEE8AF1}" srcId="{40360655-6240-461B-A2A3-998637BD8094}" destId="{E042ABFA-8EDF-45A9-BB40-A819CA693CF6}" srcOrd="2" destOrd="0" parTransId="{BEBBD079-CF23-4DE9-B65B-1301F31B2D3B}" sibTransId="{B8F3E2DA-175B-41D3-992F-62C21E992106}"/>
    <dgm:cxn modelId="{8920105A-70D0-40B4-A841-2FFCDE313142}" type="presOf" srcId="{7113F620-B0BD-437E-94A3-215746D257A5}" destId="{6265CF20-3179-4FB8-9BC7-4EEEB18EEFDB}" srcOrd="0" destOrd="0" presId="urn:microsoft.com/office/officeart/2005/8/layout/venn2"/>
    <dgm:cxn modelId="{DCFCF186-300D-4F26-AD62-B20652039935}" type="presOf" srcId="{0B66648E-418B-48F0-9217-E52041A31A49}" destId="{EFBFEE7D-4A5F-49AB-A21C-00DFB3992AC5}" srcOrd="1" destOrd="0" presId="urn:microsoft.com/office/officeart/2005/8/layout/venn2"/>
    <dgm:cxn modelId="{6F4F65B6-5313-4D3B-9F6E-1F562A3C1A3D}" srcId="{40360655-6240-461B-A2A3-998637BD8094}" destId="{0B66648E-418B-48F0-9217-E52041A31A49}" srcOrd="4" destOrd="0" parTransId="{2E7F2015-40F4-4C97-B8DF-C374691E67F2}" sibTransId="{1F1E956E-A718-4887-911E-1F563BDED2D8}"/>
    <dgm:cxn modelId="{EAD32FC0-31EE-4406-86FC-E50EC0B852A8}" srcId="{40360655-6240-461B-A2A3-998637BD8094}" destId="{7113F620-B0BD-437E-94A3-215746D257A5}" srcOrd="1" destOrd="0" parTransId="{F7AAD603-F9F8-4F75-B450-CDE8E39B4F59}" sibTransId="{2E9706F4-D9BC-488C-81B9-2F1F084E1345}"/>
    <dgm:cxn modelId="{40DDAED3-1AD9-4AE7-9216-2DA0E7A925F2}" srcId="{40360655-6240-461B-A2A3-998637BD8094}" destId="{F1920E5B-B712-4A79-9C91-9D09600EDCAD}" srcOrd="3" destOrd="0" parTransId="{1AE6B4F1-7666-4A92-8C14-E3F57E77E1BD}" sibTransId="{6314D6DC-4545-4538-B70F-E975F9C18F4C}"/>
    <dgm:cxn modelId="{EEAC3324-9EE7-475B-9E19-AD788D89A865}" type="presParOf" srcId="{7AD9D823-FF2C-4732-8E6D-FA91714C9A3F}" destId="{91AE4C7B-0F01-4952-859C-AAF1935ADE13}" srcOrd="0" destOrd="0" presId="urn:microsoft.com/office/officeart/2005/8/layout/venn2"/>
    <dgm:cxn modelId="{67DEFB85-2F24-46C9-84C7-0EC17C932144}" type="presParOf" srcId="{91AE4C7B-0F01-4952-859C-AAF1935ADE13}" destId="{814CB2CC-6A79-4B70-B90B-AED68316FC99}" srcOrd="0" destOrd="0" presId="urn:microsoft.com/office/officeart/2005/8/layout/venn2"/>
    <dgm:cxn modelId="{40DE3462-5962-4EF3-BB12-29B678B15A5D}" type="presParOf" srcId="{91AE4C7B-0F01-4952-859C-AAF1935ADE13}" destId="{0F6DE2E2-C478-4D63-9E3B-59BE779A5E7F}" srcOrd="1" destOrd="0" presId="urn:microsoft.com/office/officeart/2005/8/layout/venn2"/>
    <dgm:cxn modelId="{29D69567-1D4E-499B-AD3D-EB03B1DB50AB}" type="presParOf" srcId="{7AD9D823-FF2C-4732-8E6D-FA91714C9A3F}" destId="{A4EF4139-98C6-419A-8E60-B60207719388}" srcOrd="1" destOrd="0" presId="urn:microsoft.com/office/officeart/2005/8/layout/venn2"/>
    <dgm:cxn modelId="{4367FC68-9439-4F64-BEDC-AFEBEF47300A}" type="presParOf" srcId="{A4EF4139-98C6-419A-8E60-B60207719388}" destId="{6265CF20-3179-4FB8-9BC7-4EEEB18EEFDB}" srcOrd="0" destOrd="0" presId="urn:microsoft.com/office/officeart/2005/8/layout/venn2"/>
    <dgm:cxn modelId="{4A7D3ED2-069A-42EF-A991-D1B4193050B9}" type="presParOf" srcId="{A4EF4139-98C6-419A-8E60-B60207719388}" destId="{7CB45799-91FF-4BEA-AF05-4AF134E10D37}" srcOrd="1" destOrd="0" presId="urn:microsoft.com/office/officeart/2005/8/layout/venn2"/>
    <dgm:cxn modelId="{13BAD4A4-F36F-4446-86FE-C5147E4191B2}" type="presParOf" srcId="{7AD9D823-FF2C-4732-8E6D-FA91714C9A3F}" destId="{D55B42E9-8D22-42D6-8677-9753B0BF6DAE}" srcOrd="2" destOrd="0" presId="urn:microsoft.com/office/officeart/2005/8/layout/venn2"/>
    <dgm:cxn modelId="{AAB2EFCD-5391-4B0C-8AF4-B095939CF235}" type="presParOf" srcId="{D55B42E9-8D22-42D6-8677-9753B0BF6DAE}" destId="{C04CFA94-5687-4A96-B203-D6F6CEFDDBFA}" srcOrd="0" destOrd="0" presId="urn:microsoft.com/office/officeart/2005/8/layout/venn2"/>
    <dgm:cxn modelId="{F2EC095B-9DDB-4E2F-88BC-5D2C697F18CB}" type="presParOf" srcId="{D55B42E9-8D22-42D6-8677-9753B0BF6DAE}" destId="{720BC9BC-5307-462E-9C62-A51A9D309278}" srcOrd="1" destOrd="0" presId="urn:microsoft.com/office/officeart/2005/8/layout/venn2"/>
    <dgm:cxn modelId="{9097406B-33C7-41BC-BD46-39D3BC764C36}" type="presParOf" srcId="{7AD9D823-FF2C-4732-8E6D-FA91714C9A3F}" destId="{D88C65FF-EC52-47D3-BA9D-9AF67232905D}" srcOrd="3" destOrd="0" presId="urn:microsoft.com/office/officeart/2005/8/layout/venn2"/>
    <dgm:cxn modelId="{0756BA81-44D4-4F2B-B739-561AAE32D6A6}" type="presParOf" srcId="{D88C65FF-EC52-47D3-BA9D-9AF67232905D}" destId="{D4AAABFD-8B0E-4493-BA20-7D3DE6C24F3C}" srcOrd="0" destOrd="0" presId="urn:microsoft.com/office/officeart/2005/8/layout/venn2"/>
    <dgm:cxn modelId="{BEBBEDDC-EB0F-403E-AAB3-14FDD9C88145}" type="presParOf" srcId="{D88C65FF-EC52-47D3-BA9D-9AF67232905D}" destId="{4E5C8A6B-36F1-438A-B6C1-B2657F22DF9B}" srcOrd="1" destOrd="0" presId="urn:microsoft.com/office/officeart/2005/8/layout/venn2"/>
    <dgm:cxn modelId="{02F6851E-458C-4F3F-BD77-C109FE33DC90}" type="presParOf" srcId="{7AD9D823-FF2C-4732-8E6D-FA91714C9A3F}" destId="{967817E1-53E4-4D72-B595-B8583A71FDEB}" srcOrd="4" destOrd="0" presId="urn:microsoft.com/office/officeart/2005/8/layout/venn2"/>
    <dgm:cxn modelId="{690AE22F-F270-4825-B2AB-ED2CEC519BD8}" type="presParOf" srcId="{967817E1-53E4-4D72-B595-B8583A71FDEB}" destId="{C58D5275-4FB8-4774-A5E5-87B4B174819F}" srcOrd="0" destOrd="0" presId="urn:microsoft.com/office/officeart/2005/8/layout/venn2"/>
    <dgm:cxn modelId="{6D9412CD-21C5-4851-90EF-83E5786740B6}" type="presParOf" srcId="{967817E1-53E4-4D72-B595-B8583A71FDEB}" destId="{EFBFEE7D-4A5F-49AB-A21C-00DFB3992AC5}"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360655-6240-461B-A2A3-998637BD8094}" type="doc">
      <dgm:prSet loTypeId="urn:microsoft.com/office/officeart/2005/8/layout/venn2" loCatId="relationship" qsTypeId="urn:microsoft.com/office/officeart/2005/8/quickstyle/simple1" qsCatId="simple" csTypeId="urn:microsoft.com/office/officeart/2005/8/colors/accent3_2" csCatId="accent3" phldr="1"/>
      <dgm:spPr/>
      <dgm:t>
        <a:bodyPr/>
        <a:lstStyle/>
        <a:p>
          <a:endParaRPr lang="en-US"/>
        </a:p>
      </dgm:t>
    </dgm:pt>
    <dgm:pt modelId="{B56424D7-3C10-488B-A690-061F270E6BBE}">
      <dgm:prSet phldrT="[Text]" custT="1"/>
      <dgm:spPr>
        <a:solidFill>
          <a:schemeClr val="accent4"/>
        </a:solidFill>
      </dgm:spPr>
      <dgm:t>
        <a:bodyPr tIns="0"/>
        <a:lstStyle/>
        <a:p>
          <a:r>
            <a:rPr lang="en-US" sz="2000" b="1" dirty="0"/>
            <a:t>CVP Water Right Permits</a:t>
          </a:r>
        </a:p>
      </dgm:t>
    </dgm:pt>
    <dgm:pt modelId="{694AA769-EDC1-4E67-BF60-139C2E71AE8B}" type="parTrans" cxnId="{04DAC83B-F7B8-45CD-AFEE-F302C4D22110}">
      <dgm:prSet/>
      <dgm:spPr/>
      <dgm:t>
        <a:bodyPr/>
        <a:lstStyle/>
        <a:p>
          <a:endParaRPr lang="en-US"/>
        </a:p>
      </dgm:t>
    </dgm:pt>
    <dgm:pt modelId="{6AF382BE-579D-4ACE-89A3-23AEBE9B3A43}" type="sibTrans" cxnId="{04DAC83B-F7B8-45CD-AFEE-F302C4D22110}">
      <dgm:prSet/>
      <dgm:spPr/>
      <dgm:t>
        <a:bodyPr/>
        <a:lstStyle/>
        <a:p>
          <a:endParaRPr lang="en-US"/>
        </a:p>
      </dgm:t>
    </dgm:pt>
    <dgm:pt modelId="{7113F620-B0BD-437E-94A3-215746D257A5}">
      <dgm:prSet phldrT="[Text]" custT="1"/>
      <dgm:spPr>
        <a:solidFill>
          <a:srgbClr val="00B050"/>
        </a:solidFill>
      </dgm:spPr>
      <dgm:t>
        <a:bodyPr tIns="0"/>
        <a:lstStyle/>
        <a:p>
          <a:r>
            <a:rPr lang="en-US" sz="1800" b="1" dirty="0"/>
            <a:t>Bay Delta Water Quality Control Plan (D-1641)</a:t>
          </a:r>
        </a:p>
      </dgm:t>
    </dgm:pt>
    <dgm:pt modelId="{F7AAD603-F9F8-4F75-B450-CDE8E39B4F59}" type="parTrans" cxnId="{EAD32FC0-31EE-4406-86FC-E50EC0B852A8}">
      <dgm:prSet/>
      <dgm:spPr/>
      <dgm:t>
        <a:bodyPr/>
        <a:lstStyle/>
        <a:p>
          <a:endParaRPr lang="en-US"/>
        </a:p>
      </dgm:t>
    </dgm:pt>
    <dgm:pt modelId="{2E9706F4-D9BC-488C-81B9-2F1F084E1345}" type="sibTrans" cxnId="{EAD32FC0-31EE-4406-86FC-E50EC0B852A8}">
      <dgm:prSet/>
      <dgm:spPr/>
      <dgm:t>
        <a:bodyPr/>
        <a:lstStyle/>
        <a:p>
          <a:endParaRPr lang="en-US"/>
        </a:p>
      </dgm:t>
    </dgm:pt>
    <dgm:pt modelId="{E042ABFA-8EDF-45A9-BB40-A819CA693CF6}">
      <dgm:prSet phldrT="[Text]" custT="1"/>
      <dgm:spPr>
        <a:solidFill>
          <a:srgbClr val="7030A0"/>
        </a:solidFill>
      </dgm:spPr>
      <dgm:t>
        <a:bodyPr/>
        <a:lstStyle/>
        <a:p>
          <a:r>
            <a:rPr lang="en-US" sz="2000" b="1" dirty="0"/>
            <a:t>ESA Biological Opinions (</a:t>
          </a:r>
          <a:r>
            <a:rPr lang="en-US" sz="2000" b="1" dirty="0" err="1"/>
            <a:t>BiOps</a:t>
          </a:r>
          <a:r>
            <a:rPr lang="en-US" sz="2000" b="1" dirty="0"/>
            <a:t>)</a:t>
          </a:r>
        </a:p>
      </dgm:t>
    </dgm:pt>
    <dgm:pt modelId="{BEBBD079-CF23-4DE9-B65B-1301F31B2D3B}" type="parTrans" cxnId="{E1E6BB51-AF6A-4474-91AE-FF5FDCEE8AF1}">
      <dgm:prSet/>
      <dgm:spPr/>
      <dgm:t>
        <a:bodyPr/>
        <a:lstStyle/>
        <a:p>
          <a:endParaRPr lang="en-US"/>
        </a:p>
      </dgm:t>
    </dgm:pt>
    <dgm:pt modelId="{B8F3E2DA-175B-41D3-992F-62C21E992106}" type="sibTrans" cxnId="{E1E6BB51-AF6A-4474-91AE-FF5FDCEE8AF1}">
      <dgm:prSet/>
      <dgm:spPr/>
      <dgm:t>
        <a:bodyPr/>
        <a:lstStyle/>
        <a:p>
          <a:endParaRPr lang="en-US"/>
        </a:p>
      </dgm:t>
    </dgm:pt>
    <dgm:pt modelId="{0B66648E-418B-48F0-9217-E52041A31A49}">
      <dgm:prSet phldrT="[Text]" custT="1"/>
      <dgm:spPr>
        <a:solidFill>
          <a:srgbClr val="00B0F0"/>
        </a:solidFill>
        <a:ln>
          <a:solidFill>
            <a:srgbClr val="4A8E96"/>
          </a:solidFill>
        </a:ln>
      </dgm:spPr>
      <dgm:t>
        <a:bodyPr tIns="548640" bIns="731520"/>
        <a:lstStyle/>
        <a:p>
          <a:r>
            <a:rPr lang="en-US" sz="2000" b="1" dirty="0"/>
            <a:t>CVP Diversions to Storage and for Exports</a:t>
          </a:r>
        </a:p>
      </dgm:t>
    </dgm:pt>
    <dgm:pt modelId="{1F1E956E-A718-4887-911E-1F563BDED2D8}" type="sibTrans" cxnId="{6F4F65B6-5313-4D3B-9F6E-1F562A3C1A3D}">
      <dgm:prSet/>
      <dgm:spPr/>
      <dgm:t>
        <a:bodyPr/>
        <a:lstStyle/>
        <a:p>
          <a:endParaRPr lang="en-US"/>
        </a:p>
      </dgm:t>
    </dgm:pt>
    <dgm:pt modelId="{2E7F2015-40F4-4C97-B8DF-C374691E67F2}" type="parTrans" cxnId="{6F4F65B6-5313-4D3B-9F6E-1F562A3C1A3D}">
      <dgm:prSet/>
      <dgm:spPr/>
      <dgm:t>
        <a:bodyPr/>
        <a:lstStyle/>
        <a:p>
          <a:endParaRPr lang="en-US"/>
        </a:p>
      </dgm:t>
    </dgm:pt>
    <dgm:pt modelId="{7AD9D823-FF2C-4732-8E6D-FA91714C9A3F}" type="pres">
      <dgm:prSet presAssocID="{40360655-6240-461B-A2A3-998637BD8094}" presName="Name0" presStyleCnt="0">
        <dgm:presLayoutVars>
          <dgm:chMax val="7"/>
          <dgm:resizeHandles val="exact"/>
        </dgm:presLayoutVars>
      </dgm:prSet>
      <dgm:spPr/>
    </dgm:pt>
    <dgm:pt modelId="{91AE4C7B-0F01-4952-859C-AAF1935ADE13}" type="pres">
      <dgm:prSet presAssocID="{40360655-6240-461B-A2A3-998637BD8094}" presName="comp1" presStyleCnt="0"/>
      <dgm:spPr/>
    </dgm:pt>
    <dgm:pt modelId="{814CB2CC-6A79-4B70-B90B-AED68316FC99}" type="pres">
      <dgm:prSet presAssocID="{40360655-6240-461B-A2A3-998637BD8094}" presName="circle1" presStyleLbl="node1" presStyleIdx="0" presStyleCnt="4"/>
      <dgm:spPr/>
    </dgm:pt>
    <dgm:pt modelId="{0F6DE2E2-C478-4D63-9E3B-59BE779A5E7F}" type="pres">
      <dgm:prSet presAssocID="{40360655-6240-461B-A2A3-998637BD8094}" presName="c1text" presStyleLbl="node1" presStyleIdx="0" presStyleCnt="4">
        <dgm:presLayoutVars>
          <dgm:bulletEnabled val="1"/>
        </dgm:presLayoutVars>
      </dgm:prSet>
      <dgm:spPr/>
    </dgm:pt>
    <dgm:pt modelId="{A4EF4139-98C6-419A-8E60-B60207719388}" type="pres">
      <dgm:prSet presAssocID="{40360655-6240-461B-A2A3-998637BD8094}" presName="comp2" presStyleCnt="0"/>
      <dgm:spPr/>
    </dgm:pt>
    <dgm:pt modelId="{6265CF20-3179-4FB8-9BC7-4EEEB18EEFDB}" type="pres">
      <dgm:prSet presAssocID="{40360655-6240-461B-A2A3-998637BD8094}" presName="circle2" presStyleLbl="node1" presStyleIdx="1" presStyleCnt="4" custScaleX="104162" custScaleY="103836"/>
      <dgm:spPr/>
    </dgm:pt>
    <dgm:pt modelId="{7CB45799-91FF-4BEA-AF05-4AF134E10D37}" type="pres">
      <dgm:prSet presAssocID="{40360655-6240-461B-A2A3-998637BD8094}" presName="c2text" presStyleLbl="node1" presStyleIdx="1" presStyleCnt="4">
        <dgm:presLayoutVars>
          <dgm:bulletEnabled val="1"/>
        </dgm:presLayoutVars>
      </dgm:prSet>
      <dgm:spPr/>
    </dgm:pt>
    <dgm:pt modelId="{D55B42E9-8D22-42D6-8677-9753B0BF6DAE}" type="pres">
      <dgm:prSet presAssocID="{40360655-6240-461B-A2A3-998637BD8094}" presName="comp3" presStyleCnt="0"/>
      <dgm:spPr/>
    </dgm:pt>
    <dgm:pt modelId="{C04CFA94-5687-4A96-B203-D6F6CEFDDBFA}" type="pres">
      <dgm:prSet presAssocID="{40360655-6240-461B-A2A3-998637BD8094}" presName="circle3" presStyleLbl="node1" presStyleIdx="2" presStyleCnt="4"/>
      <dgm:spPr/>
    </dgm:pt>
    <dgm:pt modelId="{720BC9BC-5307-462E-9C62-A51A9D309278}" type="pres">
      <dgm:prSet presAssocID="{40360655-6240-461B-A2A3-998637BD8094}" presName="c3text" presStyleLbl="node1" presStyleIdx="2" presStyleCnt="4">
        <dgm:presLayoutVars>
          <dgm:bulletEnabled val="1"/>
        </dgm:presLayoutVars>
      </dgm:prSet>
      <dgm:spPr/>
    </dgm:pt>
    <dgm:pt modelId="{D88C65FF-EC52-47D3-BA9D-9AF67232905D}" type="pres">
      <dgm:prSet presAssocID="{40360655-6240-461B-A2A3-998637BD8094}" presName="comp4" presStyleCnt="0"/>
      <dgm:spPr/>
    </dgm:pt>
    <dgm:pt modelId="{D4AAABFD-8B0E-4493-BA20-7D3DE6C24F3C}" type="pres">
      <dgm:prSet presAssocID="{40360655-6240-461B-A2A3-998637BD8094}" presName="circle4" presStyleLbl="node1" presStyleIdx="3" presStyleCnt="4" custScaleX="91142" custScaleY="86493"/>
      <dgm:spPr/>
    </dgm:pt>
    <dgm:pt modelId="{4E5C8A6B-36F1-438A-B6C1-B2657F22DF9B}" type="pres">
      <dgm:prSet presAssocID="{40360655-6240-461B-A2A3-998637BD8094}" presName="c4text" presStyleLbl="node1" presStyleIdx="3" presStyleCnt="4">
        <dgm:presLayoutVars>
          <dgm:bulletEnabled val="1"/>
        </dgm:presLayoutVars>
      </dgm:prSet>
      <dgm:spPr/>
    </dgm:pt>
  </dgm:ptLst>
  <dgm:cxnLst>
    <dgm:cxn modelId="{32CB8101-C785-47C2-80EE-0F1503893F40}" type="presOf" srcId="{0B66648E-418B-48F0-9217-E52041A31A49}" destId="{D4AAABFD-8B0E-4493-BA20-7D3DE6C24F3C}" srcOrd="0" destOrd="0" presId="urn:microsoft.com/office/officeart/2005/8/layout/venn2"/>
    <dgm:cxn modelId="{864EE001-93D5-4BD8-AB53-637AA5E05310}" type="presOf" srcId="{7113F620-B0BD-437E-94A3-215746D257A5}" destId="{7CB45799-91FF-4BEA-AF05-4AF134E10D37}" srcOrd="1" destOrd="0" presId="urn:microsoft.com/office/officeart/2005/8/layout/venn2"/>
    <dgm:cxn modelId="{2D3CE603-E395-479D-ABEE-7FCB5FB615F9}" type="presOf" srcId="{40360655-6240-461B-A2A3-998637BD8094}" destId="{7AD9D823-FF2C-4732-8E6D-FA91714C9A3F}" srcOrd="0" destOrd="0" presId="urn:microsoft.com/office/officeart/2005/8/layout/venn2"/>
    <dgm:cxn modelId="{A3D9A007-2CCD-46C8-845E-5A6BC37032EC}" type="presOf" srcId="{B56424D7-3C10-488B-A690-061F270E6BBE}" destId="{0F6DE2E2-C478-4D63-9E3B-59BE779A5E7F}" srcOrd="1" destOrd="0" presId="urn:microsoft.com/office/officeart/2005/8/layout/venn2"/>
    <dgm:cxn modelId="{5671820A-D810-4164-94E7-C69484351159}" type="presOf" srcId="{E042ABFA-8EDF-45A9-BB40-A819CA693CF6}" destId="{720BC9BC-5307-462E-9C62-A51A9D309278}" srcOrd="1" destOrd="0" presId="urn:microsoft.com/office/officeart/2005/8/layout/venn2"/>
    <dgm:cxn modelId="{E9E9E810-CC76-441E-B971-AF842CF6A094}" type="presOf" srcId="{B56424D7-3C10-488B-A690-061F270E6BBE}" destId="{814CB2CC-6A79-4B70-B90B-AED68316FC99}" srcOrd="0" destOrd="0" presId="urn:microsoft.com/office/officeart/2005/8/layout/venn2"/>
    <dgm:cxn modelId="{70DEFB1E-89EA-4921-B8AE-5846D5A04B8B}" type="presOf" srcId="{E042ABFA-8EDF-45A9-BB40-A819CA693CF6}" destId="{C04CFA94-5687-4A96-B203-D6F6CEFDDBFA}" srcOrd="0" destOrd="0" presId="urn:microsoft.com/office/officeart/2005/8/layout/venn2"/>
    <dgm:cxn modelId="{04DAC83B-F7B8-45CD-AFEE-F302C4D22110}" srcId="{40360655-6240-461B-A2A3-998637BD8094}" destId="{B56424D7-3C10-488B-A690-061F270E6BBE}" srcOrd="0" destOrd="0" parTransId="{694AA769-EDC1-4E67-BF60-139C2E71AE8B}" sibTransId="{6AF382BE-579D-4ACE-89A3-23AEBE9B3A43}"/>
    <dgm:cxn modelId="{E1E6BB51-AF6A-4474-91AE-FF5FDCEE8AF1}" srcId="{40360655-6240-461B-A2A3-998637BD8094}" destId="{E042ABFA-8EDF-45A9-BB40-A819CA693CF6}" srcOrd="2" destOrd="0" parTransId="{BEBBD079-CF23-4DE9-B65B-1301F31B2D3B}" sibTransId="{B8F3E2DA-175B-41D3-992F-62C21E992106}"/>
    <dgm:cxn modelId="{8920105A-70D0-40B4-A841-2FFCDE313142}" type="presOf" srcId="{7113F620-B0BD-437E-94A3-215746D257A5}" destId="{6265CF20-3179-4FB8-9BC7-4EEEB18EEFDB}" srcOrd="0" destOrd="0" presId="urn:microsoft.com/office/officeart/2005/8/layout/venn2"/>
    <dgm:cxn modelId="{6F4F65B6-5313-4D3B-9F6E-1F562A3C1A3D}" srcId="{40360655-6240-461B-A2A3-998637BD8094}" destId="{0B66648E-418B-48F0-9217-E52041A31A49}" srcOrd="3" destOrd="0" parTransId="{2E7F2015-40F4-4C97-B8DF-C374691E67F2}" sibTransId="{1F1E956E-A718-4887-911E-1F563BDED2D8}"/>
    <dgm:cxn modelId="{EAD32FC0-31EE-4406-86FC-E50EC0B852A8}" srcId="{40360655-6240-461B-A2A3-998637BD8094}" destId="{7113F620-B0BD-437E-94A3-215746D257A5}" srcOrd="1" destOrd="0" parTransId="{F7AAD603-F9F8-4F75-B450-CDE8E39B4F59}" sibTransId="{2E9706F4-D9BC-488C-81B9-2F1F084E1345}"/>
    <dgm:cxn modelId="{8533D1CE-8D1B-4FCB-BC7B-70EF8D8A1DA9}" type="presOf" srcId="{0B66648E-418B-48F0-9217-E52041A31A49}" destId="{4E5C8A6B-36F1-438A-B6C1-B2657F22DF9B}" srcOrd="1" destOrd="0" presId="urn:microsoft.com/office/officeart/2005/8/layout/venn2"/>
    <dgm:cxn modelId="{EEAC3324-9EE7-475B-9E19-AD788D89A865}" type="presParOf" srcId="{7AD9D823-FF2C-4732-8E6D-FA91714C9A3F}" destId="{91AE4C7B-0F01-4952-859C-AAF1935ADE13}" srcOrd="0" destOrd="0" presId="urn:microsoft.com/office/officeart/2005/8/layout/venn2"/>
    <dgm:cxn modelId="{67DEFB85-2F24-46C9-84C7-0EC17C932144}" type="presParOf" srcId="{91AE4C7B-0F01-4952-859C-AAF1935ADE13}" destId="{814CB2CC-6A79-4B70-B90B-AED68316FC99}" srcOrd="0" destOrd="0" presId="urn:microsoft.com/office/officeart/2005/8/layout/venn2"/>
    <dgm:cxn modelId="{40DE3462-5962-4EF3-BB12-29B678B15A5D}" type="presParOf" srcId="{91AE4C7B-0F01-4952-859C-AAF1935ADE13}" destId="{0F6DE2E2-C478-4D63-9E3B-59BE779A5E7F}" srcOrd="1" destOrd="0" presId="urn:microsoft.com/office/officeart/2005/8/layout/venn2"/>
    <dgm:cxn modelId="{29D69567-1D4E-499B-AD3D-EB03B1DB50AB}" type="presParOf" srcId="{7AD9D823-FF2C-4732-8E6D-FA91714C9A3F}" destId="{A4EF4139-98C6-419A-8E60-B60207719388}" srcOrd="1" destOrd="0" presId="urn:microsoft.com/office/officeart/2005/8/layout/venn2"/>
    <dgm:cxn modelId="{4367FC68-9439-4F64-BEDC-AFEBEF47300A}" type="presParOf" srcId="{A4EF4139-98C6-419A-8E60-B60207719388}" destId="{6265CF20-3179-4FB8-9BC7-4EEEB18EEFDB}" srcOrd="0" destOrd="0" presId="urn:microsoft.com/office/officeart/2005/8/layout/venn2"/>
    <dgm:cxn modelId="{4A7D3ED2-069A-42EF-A991-D1B4193050B9}" type="presParOf" srcId="{A4EF4139-98C6-419A-8E60-B60207719388}" destId="{7CB45799-91FF-4BEA-AF05-4AF134E10D37}" srcOrd="1" destOrd="0" presId="urn:microsoft.com/office/officeart/2005/8/layout/venn2"/>
    <dgm:cxn modelId="{13BAD4A4-F36F-4446-86FE-C5147E4191B2}" type="presParOf" srcId="{7AD9D823-FF2C-4732-8E6D-FA91714C9A3F}" destId="{D55B42E9-8D22-42D6-8677-9753B0BF6DAE}" srcOrd="2" destOrd="0" presId="urn:microsoft.com/office/officeart/2005/8/layout/venn2"/>
    <dgm:cxn modelId="{AAB2EFCD-5391-4B0C-8AF4-B095939CF235}" type="presParOf" srcId="{D55B42E9-8D22-42D6-8677-9753B0BF6DAE}" destId="{C04CFA94-5687-4A96-B203-D6F6CEFDDBFA}" srcOrd="0" destOrd="0" presId="urn:microsoft.com/office/officeart/2005/8/layout/venn2"/>
    <dgm:cxn modelId="{F2EC095B-9DDB-4E2F-88BC-5D2C697F18CB}" type="presParOf" srcId="{D55B42E9-8D22-42D6-8677-9753B0BF6DAE}" destId="{720BC9BC-5307-462E-9C62-A51A9D309278}" srcOrd="1" destOrd="0" presId="urn:microsoft.com/office/officeart/2005/8/layout/venn2"/>
    <dgm:cxn modelId="{9097406B-33C7-41BC-BD46-39D3BC764C36}" type="presParOf" srcId="{7AD9D823-FF2C-4732-8E6D-FA91714C9A3F}" destId="{D88C65FF-EC52-47D3-BA9D-9AF67232905D}" srcOrd="3" destOrd="0" presId="urn:microsoft.com/office/officeart/2005/8/layout/venn2"/>
    <dgm:cxn modelId="{0756BA81-44D4-4F2B-B739-561AAE32D6A6}" type="presParOf" srcId="{D88C65FF-EC52-47D3-BA9D-9AF67232905D}" destId="{D4AAABFD-8B0E-4493-BA20-7D3DE6C24F3C}" srcOrd="0" destOrd="0" presId="urn:microsoft.com/office/officeart/2005/8/layout/venn2"/>
    <dgm:cxn modelId="{BEBBEDDC-EB0F-403E-AAB3-14FDD9C88145}" type="presParOf" srcId="{D88C65FF-EC52-47D3-BA9D-9AF67232905D}" destId="{4E5C8A6B-36F1-438A-B6C1-B2657F22DF9B}" srcOrd="1"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2549A-0ACD-4E94-B028-4A4D66341846}">
      <dsp:nvSpPr>
        <dsp:cNvPr id="0" name=""/>
        <dsp:cNvSpPr/>
      </dsp:nvSpPr>
      <dsp:spPr>
        <a:xfrm>
          <a:off x="539" y="1196617"/>
          <a:ext cx="628277" cy="6282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29DC39-84AD-4C35-938D-947CAC18E89F}">
      <dsp:nvSpPr>
        <dsp:cNvPr id="0" name=""/>
        <dsp:cNvSpPr/>
      </dsp:nvSpPr>
      <dsp:spPr>
        <a:xfrm>
          <a:off x="539" y="1909093"/>
          <a:ext cx="1795078" cy="26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kern="1200"/>
            <a:t>CA hydrology</a:t>
          </a:r>
        </a:p>
      </dsp:txBody>
      <dsp:txXfrm>
        <a:off x="539" y="1909093"/>
        <a:ext cx="1795078" cy="269261"/>
      </dsp:txXfrm>
    </dsp:sp>
    <dsp:sp modelId="{13FD4C27-D1DC-498D-BE2F-15E059E1D356}">
      <dsp:nvSpPr>
        <dsp:cNvPr id="0" name=""/>
        <dsp:cNvSpPr/>
      </dsp:nvSpPr>
      <dsp:spPr>
        <a:xfrm>
          <a:off x="539" y="2217517"/>
          <a:ext cx="1795078" cy="937202"/>
        </a:xfrm>
        <a:prstGeom prst="rect">
          <a:avLst/>
        </a:prstGeom>
        <a:noFill/>
        <a:ln>
          <a:noFill/>
        </a:ln>
        <a:effectLst/>
      </dsp:spPr>
      <dsp:style>
        <a:lnRef idx="0">
          <a:scrgbClr r="0" g="0" b="0"/>
        </a:lnRef>
        <a:fillRef idx="0">
          <a:scrgbClr r="0" g="0" b="0"/>
        </a:fillRef>
        <a:effectRef idx="0">
          <a:scrgbClr r="0" g="0" b="0"/>
        </a:effectRef>
        <a:fontRef idx="minor"/>
      </dsp:style>
    </dsp:sp>
    <dsp:sp modelId="{B62EF30C-583C-4115-8D8A-5FEB8C008FA3}">
      <dsp:nvSpPr>
        <dsp:cNvPr id="0" name=""/>
        <dsp:cNvSpPr/>
      </dsp:nvSpPr>
      <dsp:spPr>
        <a:xfrm>
          <a:off x="2109756" y="1196617"/>
          <a:ext cx="628277" cy="6282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D8A195-FF76-45A1-A54A-5E432A59E2F2}">
      <dsp:nvSpPr>
        <dsp:cNvPr id="0" name=""/>
        <dsp:cNvSpPr/>
      </dsp:nvSpPr>
      <dsp:spPr>
        <a:xfrm>
          <a:off x="2109756" y="1909093"/>
          <a:ext cx="1795078" cy="26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kern="1200"/>
            <a:t>SWP system</a:t>
          </a:r>
        </a:p>
      </dsp:txBody>
      <dsp:txXfrm>
        <a:off x="2109756" y="1909093"/>
        <a:ext cx="1795078" cy="269261"/>
      </dsp:txXfrm>
    </dsp:sp>
    <dsp:sp modelId="{AF90A3E9-B6BA-485B-A1FC-5B524631DF17}">
      <dsp:nvSpPr>
        <dsp:cNvPr id="0" name=""/>
        <dsp:cNvSpPr/>
      </dsp:nvSpPr>
      <dsp:spPr>
        <a:xfrm>
          <a:off x="2109756" y="2217517"/>
          <a:ext cx="1795078" cy="937202"/>
        </a:xfrm>
        <a:prstGeom prst="rect">
          <a:avLst/>
        </a:prstGeom>
        <a:noFill/>
        <a:ln>
          <a:noFill/>
        </a:ln>
        <a:effectLst/>
      </dsp:spPr>
      <dsp:style>
        <a:lnRef idx="0">
          <a:scrgbClr r="0" g="0" b="0"/>
        </a:lnRef>
        <a:fillRef idx="0">
          <a:scrgbClr r="0" g="0" b="0"/>
        </a:fillRef>
        <a:effectRef idx="0">
          <a:scrgbClr r="0" g="0" b="0"/>
        </a:effectRef>
        <a:fontRef idx="minor"/>
      </dsp:style>
    </dsp:sp>
    <dsp:sp modelId="{4E4392DF-977F-402E-9E22-4F1BB15D328A}">
      <dsp:nvSpPr>
        <dsp:cNvPr id="0" name=""/>
        <dsp:cNvSpPr/>
      </dsp:nvSpPr>
      <dsp:spPr>
        <a:xfrm>
          <a:off x="4218973" y="1196617"/>
          <a:ext cx="628277" cy="6282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6EB0CF-1F67-4D95-9720-391C6DA18A0E}">
      <dsp:nvSpPr>
        <dsp:cNvPr id="0" name=""/>
        <dsp:cNvSpPr/>
      </dsp:nvSpPr>
      <dsp:spPr>
        <a:xfrm>
          <a:off x="4218973" y="1909093"/>
          <a:ext cx="1795078" cy="26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kern="1200"/>
            <a:t>Regulations</a:t>
          </a:r>
        </a:p>
      </dsp:txBody>
      <dsp:txXfrm>
        <a:off x="4218973" y="1909093"/>
        <a:ext cx="1795078" cy="269261"/>
      </dsp:txXfrm>
    </dsp:sp>
    <dsp:sp modelId="{E2262435-E998-4634-B361-B2550F3C3CC6}">
      <dsp:nvSpPr>
        <dsp:cNvPr id="0" name=""/>
        <dsp:cNvSpPr/>
      </dsp:nvSpPr>
      <dsp:spPr>
        <a:xfrm>
          <a:off x="4218973" y="2217517"/>
          <a:ext cx="1795078" cy="937202"/>
        </a:xfrm>
        <a:prstGeom prst="rect">
          <a:avLst/>
        </a:prstGeom>
        <a:noFill/>
        <a:ln>
          <a:noFill/>
        </a:ln>
        <a:effectLst/>
      </dsp:spPr>
      <dsp:style>
        <a:lnRef idx="0">
          <a:scrgbClr r="0" g="0" b="0"/>
        </a:lnRef>
        <a:fillRef idx="0">
          <a:scrgbClr r="0" g="0" b="0"/>
        </a:fillRef>
        <a:effectRef idx="0">
          <a:scrgbClr r="0" g="0" b="0"/>
        </a:effectRef>
        <a:fontRef idx="minor"/>
      </dsp:style>
    </dsp:sp>
    <dsp:sp modelId="{E1E8DED2-5568-49F5-85C2-200171D1B5F3}">
      <dsp:nvSpPr>
        <dsp:cNvPr id="0" name=""/>
        <dsp:cNvSpPr/>
      </dsp:nvSpPr>
      <dsp:spPr>
        <a:xfrm>
          <a:off x="6328190" y="1196617"/>
          <a:ext cx="628277" cy="6282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336BC1-E02B-4497-A92C-985927B99116}">
      <dsp:nvSpPr>
        <dsp:cNvPr id="0" name=""/>
        <dsp:cNvSpPr/>
      </dsp:nvSpPr>
      <dsp:spPr>
        <a:xfrm>
          <a:off x="6328190" y="1909093"/>
          <a:ext cx="1795078" cy="26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kern="1200" dirty="0"/>
            <a:t>SWP Allocations</a:t>
          </a:r>
        </a:p>
      </dsp:txBody>
      <dsp:txXfrm>
        <a:off x="6328190" y="1909093"/>
        <a:ext cx="1795078" cy="269261"/>
      </dsp:txXfrm>
    </dsp:sp>
    <dsp:sp modelId="{B7BC270A-87E4-4406-9FC3-1F7E3819A273}">
      <dsp:nvSpPr>
        <dsp:cNvPr id="0" name=""/>
        <dsp:cNvSpPr/>
      </dsp:nvSpPr>
      <dsp:spPr>
        <a:xfrm>
          <a:off x="6328190" y="2217517"/>
          <a:ext cx="1795078" cy="937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endParaRPr lang="en-US" sz="1400" kern="1200" dirty="0"/>
        </a:p>
      </dsp:txBody>
      <dsp:txXfrm>
        <a:off x="6328190" y="2217517"/>
        <a:ext cx="1795078" cy="937202"/>
      </dsp:txXfrm>
    </dsp:sp>
    <dsp:sp modelId="{B074FD81-B8A7-40F3-B3EA-F87BE45A62B2}">
      <dsp:nvSpPr>
        <dsp:cNvPr id="0" name=""/>
        <dsp:cNvSpPr/>
      </dsp:nvSpPr>
      <dsp:spPr>
        <a:xfrm>
          <a:off x="8437407" y="1196617"/>
          <a:ext cx="628277" cy="6282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3714DB-FA88-4682-96A5-C3B7DC081F14}">
      <dsp:nvSpPr>
        <dsp:cNvPr id="0" name=""/>
        <dsp:cNvSpPr/>
      </dsp:nvSpPr>
      <dsp:spPr>
        <a:xfrm>
          <a:off x="8437407" y="1909093"/>
          <a:ext cx="1795078" cy="26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kern="1200" dirty="0"/>
            <a:t>SWP Outlook</a:t>
          </a:r>
        </a:p>
      </dsp:txBody>
      <dsp:txXfrm>
        <a:off x="8437407" y="1909093"/>
        <a:ext cx="1795078" cy="269261"/>
      </dsp:txXfrm>
    </dsp:sp>
    <dsp:sp modelId="{5E81A4CA-62C2-4AED-A9E7-5AF15426F667}">
      <dsp:nvSpPr>
        <dsp:cNvPr id="0" name=""/>
        <dsp:cNvSpPr/>
      </dsp:nvSpPr>
      <dsp:spPr>
        <a:xfrm>
          <a:off x="8437407" y="2217517"/>
          <a:ext cx="1795078" cy="93720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CB2CC-6A79-4B70-B90B-AED68316FC99}">
      <dsp:nvSpPr>
        <dsp:cNvPr id="0" name=""/>
        <dsp:cNvSpPr/>
      </dsp:nvSpPr>
      <dsp:spPr>
        <a:xfrm>
          <a:off x="2228849" y="0"/>
          <a:ext cx="6051549" cy="6051549"/>
        </a:xfrm>
        <a:prstGeom prst="ellipse">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0"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SWP Water Right Permits</a:t>
          </a:r>
        </a:p>
      </dsp:txBody>
      <dsp:txXfrm>
        <a:off x="4119959" y="302577"/>
        <a:ext cx="2269331" cy="605155"/>
      </dsp:txXfrm>
    </dsp:sp>
    <dsp:sp modelId="{6265CF20-3179-4FB8-9BC7-4EEEB18EEFDB}">
      <dsp:nvSpPr>
        <dsp:cNvPr id="0" name=""/>
        <dsp:cNvSpPr/>
      </dsp:nvSpPr>
      <dsp:spPr>
        <a:xfrm>
          <a:off x="2682716" y="907732"/>
          <a:ext cx="5143817" cy="5143817"/>
        </a:xfrm>
        <a:prstGeom prst="ellipse">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0" rIns="142240" bIns="142240" numCol="1" spcCol="1270" anchor="ctr" anchorCtr="0">
          <a:noAutofit/>
        </a:bodyPr>
        <a:lstStyle/>
        <a:p>
          <a:pPr marL="0" lvl="0" indent="0" algn="ctr" defTabSz="889000">
            <a:lnSpc>
              <a:spcPct val="90000"/>
            </a:lnSpc>
            <a:spcBef>
              <a:spcPct val="0"/>
            </a:spcBef>
            <a:spcAft>
              <a:spcPct val="35000"/>
            </a:spcAft>
            <a:buNone/>
          </a:pPr>
          <a:r>
            <a:rPr lang="en-US" sz="2000" b="1" u="none" kern="1200" dirty="0"/>
            <a:t>Bay Delta Water Quality Control Plan (D-1641)</a:t>
          </a:r>
        </a:p>
      </dsp:txBody>
      <dsp:txXfrm>
        <a:off x="4145489" y="1203502"/>
        <a:ext cx="2218271" cy="591539"/>
      </dsp:txXfrm>
    </dsp:sp>
    <dsp:sp modelId="{C04CFA94-5687-4A96-B203-D6F6CEFDDBFA}">
      <dsp:nvSpPr>
        <dsp:cNvPr id="0" name=""/>
        <dsp:cNvSpPr/>
      </dsp:nvSpPr>
      <dsp:spPr>
        <a:xfrm>
          <a:off x="3136582" y="1815464"/>
          <a:ext cx="4236085" cy="4236085"/>
        </a:xfrm>
        <a:prstGeom prst="ellipse">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none" kern="1200" dirty="0"/>
            <a:t>ESA Biological Opinions (</a:t>
          </a:r>
          <a:r>
            <a:rPr lang="en-US" sz="2000" b="1" u="none" kern="1200" dirty="0" err="1"/>
            <a:t>BiOps</a:t>
          </a:r>
          <a:r>
            <a:rPr lang="en-US" sz="2000" b="1" u="none" kern="1200" dirty="0"/>
            <a:t>)</a:t>
          </a:r>
        </a:p>
      </dsp:txBody>
      <dsp:txXfrm>
        <a:off x="4158538" y="2107754"/>
        <a:ext cx="2192173" cy="584579"/>
      </dsp:txXfrm>
    </dsp:sp>
    <dsp:sp modelId="{D4AAABFD-8B0E-4493-BA20-7D3DE6C24F3C}">
      <dsp:nvSpPr>
        <dsp:cNvPr id="0" name=""/>
        <dsp:cNvSpPr/>
      </dsp:nvSpPr>
      <dsp:spPr>
        <a:xfrm>
          <a:off x="3590448" y="2723197"/>
          <a:ext cx="3328352" cy="3328352"/>
        </a:xfrm>
        <a:prstGeom prst="ellipse">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u="none" kern="1200" dirty="0"/>
            <a:t>CESA Permit</a:t>
          </a:r>
        </a:p>
      </dsp:txBody>
      <dsp:txXfrm>
        <a:off x="4355969" y="3022749"/>
        <a:ext cx="1797310" cy="599103"/>
      </dsp:txXfrm>
    </dsp:sp>
    <dsp:sp modelId="{C58D5275-4FB8-4774-A5E5-87B4B174819F}">
      <dsp:nvSpPr>
        <dsp:cNvPr id="0" name=""/>
        <dsp:cNvSpPr/>
      </dsp:nvSpPr>
      <dsp:spPr>
        <a:xfrm>
          <a:off x="4044314" y="3630929"/>
          <a:ext cx="2420620" cy="2420620"/>
        </a:xfrm>
        <a:prstGeom prst="ellipse">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SWP Diversions to Storage and for Exports</a:t>
          </a:r>
        </a:p>
      </dsp:txBody>
      <dsp:txXfrm>
        <a:off x="4398806" y="4236084"/>
        <a:ext cx="1711636" cy="1210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CB2CC-6A79-4B70-B90B-AED68316FC99}">
      <dsp:nvSpPr>
        <dsp:cNvPr id="0" name=""/>
        <dsp:cNvSpPr/>
      </dsp:nvSpPr>
      <dsp:spPr>
        <a:xfrm>
          <a:off x="2228850" y="-46427"/>
          <a:ext cx="6051549" cy="6051549"/>
        </a:xfrm>
        <a:prstGeom prst="ellipse">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CVP Water Right Permits</a:t>
          </a:r>
        </a:p>
      </dsp:txBody>
      <dsp:txXfrm>
        <a:off x="4408617" y="256149"/>
        <a:ext cx="1692013" cy="907732"/>
      </dsp:txXfrm>
    </dsp:sp>
    <dsp:sp modelId="{6265CF20-3179-4FB8-9BC7-4EEEB18EEFDB}">
      <dsp:nvSpPr>
        <dsp:cNvPr id="0" name=""/>
        <dsp:cNvSpPr/>
      </dsp:nvSpPr>
      <dsp:spPr>
        <a:xfrm>
          <a:off x="2733258" y="1071027"/>
          <a:ext cx="5042731" cy="5026949"/>
        </a:xfrm>
        <a:prstGeom prst="ellipse">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0"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Bay Delta Water Quality Control Plan (D-1641)</a:t>
          </a:r>
        </a:p>
      </dsp:txBody>
      <dsp:txXfrm>
        <a:off x="4373407" y="1372644"/>
        <a:ext cx="1762434" cy="904850"/>
      </dsp:txXfrm>
    </dsp:sp>
    <dsp:sp modelId="{C04CFA94-5687-4A96-B203-D6F6CEFDDBFA}">
      <dsp:nvSpPr>
        <dsp:cNvPr id="0" name=""/>
        <dsp:cNvSpPr/>
      </dsp:nvSpPr>
      <dsp:spPr>
        <a:xfrm>
          <a:off x="3439159" y="2374192"/>
          <a:ext cx="3630929" cy="3630929"/>
        </a:xfrm>
        <a:prstGeom prst="ellipse">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ESA Biological Opinions (</a:t>
          </a:r>
          <a:r>
            <a:rPr lang="en-US" sz="2000" b="1" kern="1200" dirty="0" err="1"/>
            <a:t>BiOps</a:t>
          </a:r>
          <a:r>
            <a:rPr lang="en-US" sz="2000" b="1" kern="1200" dirty="0"/>
            <a:t>)</a:t>
          </a:r>
        </a:p>
      </dsp:txBody>
      <dsp:txXfrm>
        <a:off x="4408617" y="2646511"/>
        <a:ext cx="1692013" cy="816959"/>
      </dsp:txXfrm>
    </dsp:sp>
    <dsp:sp modelId="{D4AAABFD-8B0E-4493-BA20-7D3DE6C24F3C}">
      <dsp:nvSpPr>
        <dsp:cNvPr id="0" name=""/>
        <dsp:cNvSpPr/>
      </dsp:nvSpPr>
      <dsp:spPr>
        <a:xfrm>
          <a:off x="4151523" y="3747978"/>
          <a:ext cx="2206201" cy="2093666"/>
        </a:xfrm>
        <a:prstGeom prst="ellipse">
          <a:avLst/>
        </a:prstGeom>
        <a:solidFill>
          <a:srgbClr val="00B0F0"/>
        </a:solidFill>
        <a:ln w="15875" cap="flat" cmpd="sng" algn="ctr">
          <a:solidFill>
            <a:srgbClr val="4A8E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548640" rIns="142240" bIns="731520" numCol="1" spcCol="1270" anchor="ctr" anchorCtr="0">
          <a:noAutofit/>
        </a:bodyPr>
        <a:lstStyle/>
        <a:p>
          <a:pPr marL="0" lvl="0" indent="0" algn="ctr" defTabSz="889000">
            <a:lnSpc>
              <a:spcPct val="90000"/>
            </a:lnSpc>
            <a:spcBef>
              <a:spcPct val="0"/>
            </a:spcBef>
            <a:spcAft>
              <a:spcPct val="35000"/>
            </a:spcAft>
            <a:buNone/>
          </a:pPr>
          <a:r>
            <a:rPr lang="en-US" sz="2000" b="1" kern="1200" dirty="0"/>
            <a:t>CVP Diversions to Storage and for Exports</a:t>
          </a:r>
        </a:p>
      </dsp:txBody>
      <dsp:txXfrm>
        <a:off x="4474614" y="4271395"/>
        <a:ext cx="1560019" cy="104683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F450F-482F-4C75-BA09-FCBD98EE88F1}"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7A492-FC60-45AD-8EC9-C9A0D46FE2A1}" type="slidenum">
              <a:rPr lang="en-US" smtClean="0"/>
              <a:t>‹#›</a:t>
            </a:fld>
            <a:endParaRPr lang="en-US"/>
          </a:p>
        </p:txBody>
      </p:sp>
    </p:spTree>
    <p:extLst>
      <p:ext uri="{BB962C8B-B14F-4D97-AF65-F5344CB8AC3E}">
        <p14:creationId xmlns:p14="http://schemas.microsoft.com/office/powerpoint/2010/main" val="2731519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Northern Sierra 8-Station:</a:t>
            </a:r>
          </a:p>
          <a:p>
            <a:r>
              <a:rPr lang="en-US" dirty="0"/>
              <a:t>https://cdec.water.ca.gov/prev_barcharts8SI.html</a:t>
            </a:r>
          </a:p>
        </p:txBody>
      </p:sp>
      <p:sp>
        <p:nvSpPr>
          <p:cNvPr id="4" name="Slide Number Placeholder 3"/>
          <p:cNvSpPr>
            <a:spLocks noGrp="1"/>
          </p:cNvSpPr>
          <p:nvPr>
            <p:ph type="sldNum" sz="quarter" idx="5"/>
          </p:nvPr>
        </p:nvSpPr>
        <p:spPr/>
        <p:txBody>
          <a:bodyPr/>
          <a:lstStyle/>
          <a:p>
            <a:fld id="{268014F2-2647-4EB8-8029-701F5F528289}" type="slidenum">
              <a:rPr lang="en-US" smtClean="0"/>
              <a:t>6</a:t>
            </a:fld>
            <a:endParaRPr lang="en-US"/>
          </a:p>
        </p:txBody>
      </p:sp>
    </p:spTree>
    <p:extLst>
      <p:ext uri="{BB962C8B-B14F-4D97-AF65-F5344CB8AC3E}">
        <p14:creationId xmlns:p14="http://schemas.microsoft.com/office/powerpoint/2010/main" val="879370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graphic illustrating the seasonal perspective of water management below the timeline and the way water year 2022 played out above the timeline.  Fall rains started on time with the record-setting atmospheric river in late October.  However, November was warm and dry that began to dry out the landscape again before December kicked in with abundant precipitation and snowfall.  The seasonal snowpack got off to a great start, but the new calendar year brought a new record setting stretch of warm and dry limiting further growth and further easing of drought conditions.  By April 1 the snowpack was very limited but spring rains helped the snowmelt make it to the streams and rivers.  The summer brought more heat and some new extremes with the Southwest Monsoon including flooding in Death Valley National Park in August.  In September a record-setting heat wave took place and was disrupted by a decaying Pacific hurricane which was still a tropical storm when it impacted southern CA.  Shortly after that a decayed typhoon impacted northern California as a cutoff low that spun offshore.  While the timing of events helped, the pace and scale were off leading to the continuation of the drought.  In fact, 2020-2022 is now the driest three-year stretch for statewide water-year precipitation breaking the previous record set in 2013-2015.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C884C-2074-1E4E-8B7D-F3966173A1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63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A9EF6-9E92-4DE0-92F0-9E1154A23164}" type="slidenum">
              <a:rPr lang="en-US" smtClean="0"/>
              <a:t>39</a:t>
            </a:fld>
            <a:endParaRPr lang="en-US" dirty="0"/>
          </a:p>
        </p:txBody>
      </p:sp>
    </p:spTree>
    <p:extLst>
      <p:ext uri="{BB962C8B-B14F-4D97-AF65-F5344CB8AC3E}">
        <p14:creationId xmlns:p14="http://schemas.microsoft.com/office/powerpoint/2010/main" val="85338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D7BCA0-96D3-4B7A-9122-EA1FC6551350}" type="slidenum">
              <a:rPr lang="en-US"/>
              <a:pPr/>
              <a:t>42</a:t>
            </a:fld>
            <a:endParaRPr lang="en-US"/>
          </a:p>
        </p:txBody>
      </p:sp>
      <p:sp>
        <p:nvSpPr>
          <p:cNvPr id="32770" name="Rectangle 2"/>
          <p:cNvSpPr>
            <a:spLocks noGrp="1" noRot="1" noChangeAspect="1" noChangeArrowheads="1" noTextEdit="1"/>
          </p:cNvSpPr>
          <p:nvPr>
            <p:ph type="sldImg"/>
          </p:nvPr>
        </p:nvSpPr>
        <p:spPr>
          <a:xfrm>
            <a:off x="717550" y="1162050"/>
            <a:ext cx="5575300" cy="3136900"/>
          </a:xfrm>
          <a:ln/>
        </p:spPr>
      </p:sp>
      <p:sp>
        <p:nvSpPr>
          <p:cNvPr id="32771" name="Rectangle 3"/>
          <p:cNvSpPr>
            <a:spLocks noGrp="1" noChangeArrowheads="1"/>
          </p:cNvSpPr>
          <p:nvPr>
            <p:ph type="body" idx="1"/>
          </p:nvPr>
        </p:nvSpPr>
        <p:spPr>
          <a:xfrm>
            <a:off x="1267394" y="3386086"/>
            <a:ext cx="6968208" cy="3206935"/>
          </a:xfrm>
        </p:spPr>
        <p:txBody>
          <a:bodyPr/>
          <a:lstStyle/>
          <a:p>
            <a:pPr marL="174700" indent="-174700">
              <a:buFont typeface="Arial" panose="020B0604020202020204" pitchFamily="34" charset="0"/>
              <a:buChar char="•"/>
            </a:pPr>
            <a:r>
              <a:rPr lang="en-US"/>
              <a:t> Pull in data from a variety of sources</a:t>
            </a:r>
          </a:p>
          <a:p>
            <a:pPr marL="640568" lvl="1" indent="-174700">
              <a:buFont typeface="Arial" panose="020B0604020202020204" pitchFamily="34" charset="0"/>
              <a:buChar char="•"/>
            </a:pPr>
            <a:r>
              <a:rPr lang="en-US"/>
              <a:t>Suite of Hydro from DFM (</a:t>
            </a:r>
            <a:r>
              <a:rPr lang="en-US" err="1"/>
              <a:t>Seans</a:t>
            </a:r>
            <a:r>
              <a:rPr lang="en-US"/>
              <a:t> group)</a:t>
            </a:r>
          </a:p>
          <a:p>
            <a:pPr marL="1106436" lvl="2" indent="-174700">
              <a:buFont typeface="Arial" panose="020B0604020202020204" pitchFamily="34" charset="0"/>
              <a:buChar char="•"/>
            </a:pPr>
            <a:r>
              <a:rPr lang="en-US"/>
              <a:t>Estimates inflows/runoff</a:t>
            </a:r>
          </a:p>
          <a:p>
            <a:pPr marL="1106436" lvl="2" indent="-174700">
              <a:buFont typeface="Arial" panose="020B0604020202020204" pitchFamily="34" charset="0"/>
              <a:buChar char="•"/>
            </a:pPr>
            <a:r>
              <a:rPr lang="en-US"/>
              <a:t>Informs potential regulatory requirements</a:t>
            </a:r>
          </a:p>
          <a:p>
            <a:pPr marL="640568" lvl="1" indent="-174700">
              <a:buFont typeface="Arial" panose="020B0604020202020204" pitchFamily="34" charset="0"/>
              <a:buChar char="•"/>
            </a:pPr>
            <a:r>
              <a:rPr lang="en-US"/>
              <a:t>CVP operation from Reclamation</a:t>
            </a:r>
          </a:p>
          <a:p>
            <a:pPr marL="640568" lvl="1" indent="-174700" defTabSz="904159">
              <a:buFont typeface="Arial" panose="020B0604020202020204" pitchFamily="34" charset="0"/>
              <a:buChar char="•"/>
              <a:defRPr/>
            </a:pPr>
            <a:r>
              <a:rPr lang="en-US"/>
              <a:t>Storage</a:t>
            </a:r>
          </a:p>
          <a:p>
            <a:pPr marL="640568" lvl="1" indent="-174700" defTabSz="904159">
              <a:buFont typeface="Arial" panose="020B0604020202020204" pitchFamily="34" charset="0"/>
              <a:buChar char="•"/>
              <a:defRPr/>
            </a:pPr>
            <a:r>
              <a:rPr lang="en-US"/>
              <a:t>Demands from SWC and processed by </a:t>
            </a:r>
            <a:r>
              <a:rPr lang="en-US" err="1"/>
              <a:t>mahmouds</a:t>
            </a:r>
            <a:r>
              <a:rPr lang="en-US"/>
              <a:t> group</a:t>
            </a:r>
          </a:p>
          <a:p>
            <a:pPr marL="640568" lvl="1" indent="-174700">
              <a:buFont typeface="Arial" panose="020B0604020202020204" pitchFamily="34" charset="0"/>
              <a:buChar char="•"/>
            </a:pPr>
            <a:endParaRPr lang="en-US"/>
          </a:p>
          <a:p>
            <a:pPr marL="174700" indent="-174700">
              <a:buFont typeface="Arial" panose="020B0604020202020204" pitchFamily="34" charset="0"/>
              <a:buChar char="•"/>
            </a:pPr>
            <a:r>
              <a:rPr lang="en-US"/>
              <a:t>Strategy</a:t>
            </a:r>
          </a:p>
          <a:p>
            <a:pPr marL="626780" lvl="1" indent="-174700">
              <a:buFont typeface="Arial" panose="020B0604020202020204" pitchFamily="34" charset="0"/>
              <a:buChar char="•"/>
            </a:pPr>
            <a:r>
              <a:rPr lang="en-US"/>
              <a:t>Simulate the project operations</a:t>
            </a:r>
          </a:p>
          <a:p>
            <a:pPr marL="640568" lvl="1" indent="-174700">
              <a:buFont typeface="Arial" panose="020B0604020202020204" pitchFamily="34" charset="0"/>
              <a:buChar char="•"/>
            </a:pPr>
            <a:r>
              <a:rPr lang="en-US"/>
              <a:t>Winter/spring</a:t>
            </a:r>
          </a:p>
          <a:p>
            <a:pPr marL="1106436" lvl="2" indent="-174700">
              <a:buFont typeface="Arial" panose="020B0604020202020204" pitchFamily="34" charset="0"/>
              <a:buChar char="•"/>
            </a:pPr>
            <a:r>
              <a:rPr lang="en-US"/>
              <a:t>Minimize releases – build storage</a:t>
            </a:r>
          </a:p>
          <a:p>
            <a:pPr marL="1106436" lvl="2" indent="-174700">
              <a:buFont typeface="Arial" panose="020B0604020202020204" pitchFamily="34" charset="0"/>
              <a:buChar char="•"/>
            </a:pPr>
            <a:r>
              <a:rPr lang="en-US"/>
              <a:t>Maximize export of un-stored water</a:t>
            </a:r>
          </a:p>
          <a:p>
            <a:pPr marL="640568" lvl="1" indent="-174700">
              <a:buFont typeface="Arial" panose="020B0604020202020204" pitchFamily="34" charset="0"/>
              <a:buChar char="•"/>
            </a:pPr>
            <a:r>
              <a:rPr lang="en-US"/>
              <a:t>Summer</a:t>
            </a:r>
          </a:p>
          <a:p>
            <a:pPr marL="1092648" lvl="2" indent="-174700">
              <a:buFont typeface="Arial" panose="020B0604020202020204" pitchFamily="34" charset="0"/>
              <a:buChar char="•"/>
            </a:pPr>
            <a:r>
              <a:rPr lang="en-US"/>
              <a:t>Manage Oroville storage to requirements</a:t>
            </a:r>
          </a:p>
          <a:p>
            <a:pPr marL="1092648" lvl="2" indent="-174700">
              <a:buFont typeface="Arial" panose="020B0604020202020204" pitchFamily="34" charset="0"/>
              <a:buChar char="•"/>
            </a:pPr>
            <a:r>
              <a:rPr lang="en-US"/>
              <a:t>Export Available storage</a:t>
            </a:r>
          </a:p>
          <a:p>
            <a:pPr marL="640568" lvl="1" indent="-174700">
              <a:buFont typeface="Arial" panose="020B0604020202020204" pitchFamily="34" charset="0"/>
              <a:buChar char="•"/>
            </a:pPr>
            <a:r>
              <a:rPr lang="en-US"/>
              <a:t>Scale TA deliveries to maximize delivery</a:t>
            </a:r>
          </a:p>
          <a:p>
            <a:pPr marL="1092648" lvl="2" indent="-174700">
              <a:buFont typeface="Arial" panose="020B0604020202020204" pitchFamily="34" charset="0"/>
              <a:buChar char="•"/>
            </a:pPr>
            <a:r>
              <a:rPr lang="en-US"/>
              <a:t>Resulting TA is what is used to determine allocation percentage</a:t>
            </a:r>
          </a:p>
          <a:p>
            <a:pPr marL="931735" lvl="2"/>
            <a:endParaRPr lang="en-US"/>
          </a:p>
          <a:p>
            <a:pPr marL="640568" lvl="1" indent="-174700">
              <a:buFont typeface="Arial" panose="020B0604020202020204" pitchFamily="34" charset="0"/>
              <a:buChar char="•"/>
            </a:pPr>
            <a:endParaRPr lang="en-US"/>
          </a:p>
          <a:p>
            <a:pPr marL="640568" lvl="1" indent="-174700">
              <a:buFont typeface="Arial" panose="020B0604020202020204" pitchFamily="34" charset="0"/>
              <a:buChar char="•"/>
            </a:pPr>
            <a:endParaRPr lang="en-US"/>
          </a:p>
        </p:txBody>
      </p:sp>
    </p:spTree>
    <p:extLst>
      <p:ext uri="{BB962C8B-B14F-4D97-AF65-F5344CB8AC3E}">
        <p14:creationId xmlns:p14="http://schemas.microsoft.com/office/powerpoint/2010/main" val="69883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7A492-FC60-45AD-8EC9-C9A0D46FE2A1}" type="slidenum">
              <a:rPr lang="en-US" smtClean="0"/>
              <a:t>8</a:t>
            </a:fld>
            <a:endParaRPr lang="en-US"/>
          </a:p>
        </p:txBody>
      </p:sp>
    </p:spTree>
    <p:extLst>
      <p:ext uri="{BB962C8B-B14F-4D97-AF65-F5344CB8AC3E}">
        <p14:creationId xmlns:p14="http://schemas.microsoft.com/office/powerpoint/2010/main" val="422782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7A492-FC60-45AD-8EC9-C9A0D46FE2A1}" type="slidenum">
              <a:rPr lang="en-US" smtClean="0"/>
              <a:t>9</a:t>
            </a:fld>
            <a:endParaRPr lang="en-US"/>
          </a:p>
        </p:txBody>
      </p:sp>
    </p:spTree>
    <p:extLst>
      <p:ext uri="{BB962C8B-B14F-4D97-AF65-F5344CB8AC3E}">
        <p14:creationId xmlns:p14="http://schemas.microsoft.com/office/powerpoint/2010/main" val="3010229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b="0" i="0" dirty="0">
              <a:solidFill>
                <a:srgbClr val="202122"/>
              </a:solidFill>
              <a:effectLst/>
              <a:latin typeface="Arial" panose="020B0604020202020204" pitchFamily="34" charset="0"/>
            </a:endParaRPr>
          </a:p>
          <a:p>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CE5271F-AAB5-4CBE-8DFD-8D0B503D4ED7}" type="slidenum">
              <a:rPr lang="en-US" smtClean="0"/>
              <a:t>14</a:t>
            </a:fld>
            <a:endParaRPr lang="en-US"/>
          </a:p>
        </p:txBody>
      </p:sp>
    </p:spTree>
    <p:extLst>
      <p:ext uri="{BB962C8B-B14F-4D97-AF65-F5344CB8AC3E}">
        <p14:creationId xmlns:p14="http://schemas.microsoft.com/office/powerpoint/2010/main" val="407062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014F2-2647-4EB8-8029-701F5F528289}" type="slidenum">
              <a:rPr lang="en-US" smtClean="0"/>
              <a:t>26</a:t>
            </a:fld>
            <a:endParaRPr lang="en-US"/>
          </a:p>
        </p:txBody>
      </p:sp>
    </p:spTree>
    <p:extLst>
      <p:ext uri="{BB962C8B-B14F-4D97-AF65-F5344CB8AC3E}">
        <p14:creationId xmlns:p14="http://schemas.microsoft.com/office/powerpoint/2010/main" val="319724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D7BCA0-96D3-4B7A-9122-EA1FC6551350}" type="slidenum">
              <a:rPr lang="en-US"/>
              <a:pPr/>
              <a:t>27</a:t>
            </a:fld>
            <a:endParaRPr lang="en-US"/>
          </a:p>
        </p:txBody>
      </p:sp>
      <p:sp>
        <p:nvSpPr>
          <p:cNvPr id="32770" name="Rectangle 2"/>
          <p:cNvSpPr>
            <a:spLocks noGrp="1" noRot="1" noChangeAspect="1" noChangeArrowheads="1" noTextEdit="1"/>
          </p:cNvSpPr>
          <p:nvPr>
            <p:ph type="sldImg"/>
          </p:nvPr>
        </p:nvSpPr>
        <p:spPr>
          <a:xfrm>
            <a:off x="434975" y="709613"/>
            <a:ext cx="6294438" cy="3541712"/>
          </a:xfrm>
          <a:ln/>
        </p:spPr>
      </p:sp>
      <p:sp>
        <p:nvSpPr>
          <p:cNvPr id="32771" name="Rectangle 3"/>
          <p:cNvSpPr>
            <a:spLocks noGrp="1" noChangeArrowheads="1"/>
          </p:cNvSpPr>
          <p:nvPr>
            <p:ph type="body" idx="1"/>
          </p:nvPr>
        </p:nvSpPr>
        <p:spPr>
          <a:xfrm>
            <a:off x="955740" y="4490245"/>
            <a:ext cx="5254714" cy="4252676"/>
          </a:xfrm>
        </p:spPr>
        <p:txBody>
          <a:bodyPr/>
          <a:lstStyle/>
          <a:p>
            <a:endParaRPr lang="en-US"/>
          </a:p>
        </p:txBody>
      </p:sp>
    </p:spTree>
    <p:extLst>
      <p:ext uri="{BB962C8B-B14F-4D97-AF65-F5344CB8AC3E}">
        <p14:creationId xmlns:p14="http://schemas.microsoft.com/office/powerpoint/2010/main" val="3138516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D7BCA0-96D3-4B7A-9122-EA1FC6551350}" type="slidenum">
              <a:rPr lang="en-US"/>
              <a:pPr/>
              <a:t>28</a:t>
            </a:fld>
            <a:endParaRPr lang="en-US"/>
          </a:p>
        </p:txBody>
      </p:sp>
      <p:sp>
        <p:nvSpPr>
          <p:cNvPr id="32770" name="Rectangle 2"/>
          <p:cNvSpPr>
            <a:spLocks noGrp="1" noRot="1" noChangeAspect="1" noChangeArrowheads="1" noTextEdit="1"/>
          </p:cNvSpPr>
          <p:nvPr>
            <p:ph type="sldImg"/>
          </p:nvPr>
        </p:nvSpPr>
        <p:spPr>
          <a:xfrm>
            <a:off x="434975" y="709613"/>
            <a:ext cx="6294438" cy="3541712"/>
          </a:xfrm>
          <a:ln/>
        </p:spPr>
      </p:sp>
      <p:sp>
        <p:nvSpPr>
          <p:cNvPr id="32771" name="Rectangle 3"/>
          <p:cNvSpPr>
            <a:spLocks noGrp="1" noChangeArrowheads="1"/>
          </p:cNvSpPr>
          <p:nvPr>
            <p:ph type="body" idx="1"/>
          </p:nvPr>
        </p:nvSpPr>
        <p:spPr>
          <a:xfrm>
            <a:off x="955740" y="4490245"/>
            <a:ext cx="5254714" cy="4252676"/>
          </a:xfrm>
        </p:spPr>
        <p:txBody>
          <a:bodyPr/>
          <a:lstStyle/>
          <a:p>
            <a:endParaRPr lang="en-US"/>
          </a:p>
        </p:txBody>
      </p:sp>
    </p:spTree>
    <p:extLst>
      <p:ext uri="{BB962C8B-B14F-4D97-AF65-F5344CB8AC3E}">
        <p14:creationId xmlns:p14="http://schemas.microsoft.com/office/powerpoint/2010/main" val="315215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0" indent="-174700">
              <a:buFontTx/>
              <a:buChar char="-"/>
            </a:pPr>
            <a:r>
              <a:rPr lang="en-US"/>
              <a:t>Initially based on historic exceedances</a:t>
            </a:r>
          </a:p>
          <a:p>
            <a:pPr marL="174700" indent="-174700">
              <a:buFontTx/>
              <a:buChar char="-"/>
            </a:pPr>
            <a:r>
              <a:rPr lang="en-US"/>
              <a:t>Starting in Dec</a:t>
            </a:r>
          </a:p>
          <a:p>
            <a:pPr marL="640568" lvl="1" indent="-174700">
              <a:buFontTx/>
              <a:buChar char="-"/>
            </a:pPr>
            <a:r>
              <a:rPr lang="en-US"/>
              <a:t>Suite of hydro from DFM</a:t>
            </a:r>
          </a:p>
          <a:p>
            <a:pPr marL="640568" lvl="1" indent="-174700">
              <a:buFontTx/>
              <a:buChar char="-"/>
            </a:pPr>
            <a:r>
              <a:rPr lang="en-US"/>
              <a:t>First 2 are based on </a:t>
            </a:r>
            <a:r>
              <a:rPr lang="en-US" err="1"/>
              <a:t>precip</a:t>
            </a:r>
            <a:endParaRPr lang="en-US"/>
          </a:p>
          <a:p>
            <a:pPr marL="640568" lvl="1" indent="-174700">
              <a:buFontTx/>
              <a:buChar char="-"/>
            </a:pPr>
            <a:r>
              <a:rPr lang="en-US"/>
              <a:t>Starting </a:t>
            </a:r>
            <a:r>
              <a:rPr lang="en-US" err="1"/>
              <a:t>feb</a:t>
            </a:r>
            <a:r>
              <a:rPr lang="en-US"/>
              <a:t> incorporate snow</a:t>
            </a:r>
          </a:p>
          <a:p>
            <a:pPr marL="174700" indent="-174700">
              <a:buFontTx/>
              <a:buChar char="-"/>
            </a:pPr>
            <a:endParaRPr lang="en-US"/>
          </a:p>
          <a:p>
            <a:pPr marL="174700" indent="-174700">
              <a:buFontTx/>
              <a:buChar char="-"/>
            </a:pPr>
            <a:endParaRPr lang="en-US"/>
          </a:p>
          <a:p>
            <a:endParaRPr lang="en-US"/>
          </a:p>
        </p:txBody>
      </p:sp>
      <p:sp>
        <p:nvSpPr>
          <p:cNvPr id="4" name="Slide Number Placeholder 3"/>
          <p:cNvSpPr>
            <a:spLocks noGrp="1"/>
          </p:cNvSpPr>
          <p:nvPr>
            <p:ph type="sldNum" sz="quarter" idx="5"/>
          </p:nvPr>
        </p:nvSpPr>
        <p:spPr/>
        <p:txBody>
          <a:bodyPr/>
          <a:lstStyle/>
          <a:p>
            <a:fld id="{268014F2-2647-4EB8-8029-701F5F528289}" type="slidenum">
              <a:rPr lang="en-US" smtClean="0"/>
              <a:t>29</a:t>
            </a:fld>
            <a:endParaRPr lang="en-US"/>
          </a:p>
        </p:txBody>
      </p:sp>
    </p:spTree>
    <p:extLst>
      <p:ext uri="{BB962C8B-B14F-4D97-AF65-F5344CB8AC3E}">
        <p14:creationId xmlns:p14="http://schemas.microsoft.com/office/powerpoint/2010/main" val="4542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0" indent="-174700">
              <a:buFontTx/>
              <a:buChar char="-"/>
            </a:pPr>
            <a:r>
              <a:rPr lang="en-US"/>
              <a:t>Initially based on historic exceedances</a:t>
            </a:r>
          </a:p>
          <a:p>
            <a:pPr marL="174700" indent="-174700">
              <a:buFontTx/>
              <a:buChar char="-"/>
            </a:pPr>
            <a:r>
              <a:rPr lang="en-US"/>
              <a:t>Starting in Dec</a:t>
            </a:r>
          </a:p>
          <a:p>
            <a:pPr marL="640568" lvl="1" indent="-174700">
              <a:buFontTx/>
              <a:buChar char="-"/>
            </a:pPr>
            <a:r>
              <a:rPr lang="en-US"/>
              <a:t>Suite of hydro from DFM</a:t>
            </a:r>
          </a:p>
          <a:p>
            <a:pPr marL="640568" lvl="1" indent="-174700">
              <a:buFontTx/>
              <a:buChar char="-"/>
            </a:pPr>
            <a:r>
              <a:rPr lang="en-US"/>
              <a:t>First 2 are based on </a:t>
            </a:r>
            <a:r>
              <a:rPr lang="en-US" err="1"/>
              <a:t>precip</a:t>
            </a:r>
            <a:endParaRPr lang="en-US"/>
          </a:p>
          <a:p>
            <a:pPr marL="640568" lvl="1" indent="-174700">
              <a:buFontTx/>
              <a:buChar char="-"/>
            </a:pPr>
            <a:r>
              <a:rPr lang="en-US"/>
              <a:t>Starting </a:t>
            </a:r>
            <a:r>
              <a:rPr lang="en-US" err="1"/>
              <a:t>feb</a:t>
            </a:r>
            <a:r>
              <a:rPr lang="en-US"/>
              <a:t> incorporate snow</a:t>
            </a:r>
          </a:p>
          <a:p>
            <a:pPr marL="174700" indent="-174700">
              <a:buFontTx/>
              <a:buChar char="-"/>
            </a:pPr>
            <a:endParaRPr lang="en-US"/>
          </a:p>
          <a:p>
            <a:pPr marL="174700" indent="-174700">
              <a:buFontTx/>
              <a:buChar char="-"/>
            </a:pPr>
            <a:endParaRPr lang="en-US"/>
          </a:p>
          <a:p>
            <a:endParaRPr lang="en-US"/>
          </a:p>
        </p:txBody>
      </p:sp>
      <p:sp>
        <p:nvSpPr>
          <p:cNvPr id="4" name="Slide Number Placeholder 3"/>
          <p:cNvSpPr>
            <a:spLocks noGrp="1"/>
          </p:cNvSpPr>
          <p:nvPr>
            <p:ph type="sldNum" sz="quarter" idx="5"/>
          </p:nvPr>
        </p:nvSpPr>
        <p:spPr/>
        <p:txBody>
          <a:bodyPr/>
          <a:lstStyle/>
          <a:p>
            <a:fld id="{268014F2-2647-4EB8-8029-701F5F528289}" type="slidenum">
              <a:rPr lang="en-US" smtClean="0"/>
              <a:t>31</a:t>
            </a:fld>
            <a:endParaRPr lang="en-US"/>
          </a:p>
        </p:txBody>
      </p:sp>
    </p:spTree>
    <p:extLst>
      <p:ext uri="{BB962C8B-B14F-4D97-AF65-F5344CB8AC3E}">
        <p14:creationId xmlns:p14="http://schemas.microsoft.com/office/powerpoint/2010/main" val="2656403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06C1B5-D3B5-4002-B61C-153FE7C324BB}"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204613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2AF63F-27CC-4454-9B48-DDF90CD19A71}"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3339576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79B510-DB26-472F-851B-5784F8C2D6DA}"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3146218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32FF6E-37BB-4D44-82A7-2F3DB01B55E2}"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0283A-4265-48D1-A36E-176D158BEB48}"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8047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EB43FD-8C3D-4D26-86C3-4EBDC04A62FD}"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2576800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B0EA0C3-DF7A-4F6B-B277-21EDF2BC301C}" type="datetime1">
              <a:rPr lang="en-US" smtClean="0"/>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162713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E724CD8-CBF1-47CD-BC83-68C4851AD06E}" type="datetime1">
              <a:rPr lang="en-US" smtClean="0"/>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2546576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C81CD4-3068-4A70-B969-86D08D15C87F}"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224890203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C81CD4-3068-4A70-B969-86D08D15C87F}"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88025847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AF3862-20EA-4E46-AB2F-8AE71E26EEE0}"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701984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BA29013-1E57-4AB3-99AD-3FE052CC3E27}"/>
              </a:ext>
            </a:extLst>
          </p:cNvPr>
          <p:cNvSpPr>
            <a:spLocks noGrp="1"/>
          </p:cNvSpPr>
          <p:nvPr>
            <p:ph type="pic" sz="quarter" idx="10"/>
          </p:nvPr>
        </p:nvSpPr>
        <p:spPr>
          <a:xfrm>
            <a:off x="1056640" y="1234440"/>
            <a:ext cx="4389120" cy="4389120"/>
          </a:xfrm>
          <a:custGeom>
            <a:avLst/>
            <a:gdLst>
              <a:gd name="connsiteX0" fmla="*/ 0 w 4389120"/>
              <a:gd name="connsiteY0" fmla="*/ 0 h 4389120"/>
              <a:gd name="connsiteX1" fmla="*/ 4389120 w 4389120"/>
              <a:gd name="connsiteY1" fmla="*/ 0 h 4389120"/>
              <a:gd name="connsiteX2" fmla="*/ 4389120 w 4389120"/>
              <a:gd name="connsiteY2" fmla="*/ 4389120 h 4389120"/>
              <a:gd name="connsiteX3" fmla="*/ 0 w 4389120"/>
              <a:gd name="connsiteY3" fmla="*/ 4389120 h 4389120"/>
            </a:gdLst>
            <a:ahLst/>
            <a:cxnLst>
              <a:cxn ang="0">
                <a:pos x="connsiteX0" y="connsiteY0"/>
              </a:cxn>
              <a:cxn ang="0">
                <a:pos x="connsiteX1" y="connsiteY1"/>
              </a:cxn>
              <a:cxn ang="0">
                <a:pos x="connsiteX2" y="connsiteY2"/>
              </a:cxn>
              <a:cxn ang="0">
                <a:pos x="connsiteX3" y="connsiteY3"/>
              </a:cxn>
            </a:cxnLst>
            <a:rect l="l" t="t" r="r" b="b"/>
            <a:pathLst>
              <a:path w="4389120" h="4389120">
                <a:moveTo>
                  <a:pt x="0" y="0"/>
                </a:moveTo>
                <a:lnTo>
                  <a:pt x="4389120" y="0"/>
                </a:lnTo>
                <a:lnTo>
                  <a:pt x="4389120" y="4389120"/>
                </a:lnTo>
                <a:lnTo>
                  <a:pt x="0" y="4389120"/>
                </a:lnTo>
                <a:close/>
              </a:path>
            </a:pathLst>
          </a:custGeom>
        </p:spPr>
        <p:txBody>
          <a:bodyPr wrap="square">
            <a:noAutofit/>
          </a:bodyPr>
          <a:lstStyle/>
          <a:p>
            <a:endParaRPr lang="en-US"/>
          </a:p>
        </p:txBody>
      </p:sp>
    </p:spTree>
    <p:extLst>
      <p:ext uri="{BB962C8B-B14F-4D97-AF65-F5344CB8AC3E}">
        <p14:creationId xmlns:p14="http://schemas.microsoft.com/office/powerpoint/2010/main" val="1348329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C81CD4-3068-4A70-B969-86D08D15C87F}"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203945730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3284-3AF2-45CB-8168-BAC45C16186F}"/>
              </a:ext>
            </a:extLst>
          </p:cNvPr>
          <p:cNvSpPr>
            <a:spLocks noGrp="1"/>
          </p:cNvSpPr>
          <p:nvPr>
            <p:ph type="title"/>
          </p:nvPr>
        </p:nvSpPr>
        <p:spPr>
          <a:xfrm>
            <a:off x="838200" y="365125"/>
            <a:ext cx="10515600" cy="877079"/>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CCA413-BBBE-4206-B662-F8A4192339C5}"/>
              </a:ext>
            </a:extLst>
          </p:cNvPr>
          <p:cNvSpPr>
            <a:spLocks noGrp="1"/>
          </p:cNvSpPr>
          <p:nvPr>
            <p:ph type="dt" sz="half" idx="10"/>
          </p:nvPr>
        </p:nvSpPr>
        <p:spPr/>
        <p:txBody>
          <a:bodyPr/>
          <a:lstStyle/>
          <a:p>
            <a:fld id="{F4F99F15-3EB6-40D9-B816-66946597B511}" type="datetime1">
              <a:rPr lang="en-US" smtClean="0"/>
              <a:t>10/24/2024</a:t>
            </a:fld>
            <a:endParaRPr lang="en-US" dirty="0"/>
          </a:p>
        </p:txBody>
      </p:sp>
      <p:sp>
        <p:nvSpPr>
          <p:cNvPr id="4" name="Footer Placeholder 3">
            <a:extLst>
              <a:ext uri="{FF2B5EF4-FFF2-40B4-BE49-F238E27FC236}">
                <a16:creationId xmlns:a16="http://schemas.microsoft.com/office/drawing/2014/main" id="{BA58DF66-C164-443F-843D-6DC95A327D4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08FEEC5-9681-40B6-8610-CE45DAB7537B}"/>
              </a:ext>
            </a:extLst>
          </p:cNvPr>
          <p:cNvSpPr>
            <a:spLocks noGrp="1"/>
          </p:cNvSpPr>
          <p:nvPr>
            <p:ph type="sldNum" sz="quarter" idx="12"/>
          </p:nvPr>
        </p:nvSpPr>
        <p:spPr/>
        <p:txBody>
          <a:bodyPr/>
          <a:lstStyle/>
          <a:p>
            <a:fld id="{6D22F896-40B5-4ADD-8801-0D06FADFA095}" type="slidenum">
              <a:rPr lang="en-US" smtClean="0"/>
              <a:pPr/>
              <a:t>‹#›</a:t>
            </a:fld>
            <a:endParaRPr lang="en-US" dirty="0"/>
          </a:p>
        </p:txBody>
      </p:sp>
      <p:sp>
        <p:nvSpPr>
          <p:cNvPr id="6" name="Text Placeholder 3">
            <a:extLst>
              <a:ext uri="{FF2B5EF4-FFF2-40B4-BE49-F238E27FC236}">
                <a16:creationId xmlns:a16="http://schemas.microsoft.com/office/drawing/2014/main" id="{C473826E-B275-415D-BF47-843146AB7214}"/>
              </a:ext>
            </a:extLst>
          </p:cNvPr>
          <p:cNvSpPr>
            <a:spLocks noGrp="1"/>
          </p:cNvSpPr>
          <p:nvPr>
            <p:ph type="body" sz="half" idx="2"/>
          </p:nvPr>
        </p:nvSpPr>
        <p:spPr>
          <a:xfrm>
            <a:off x="838200" y="1242204"/>
            <a:ext cx="10514012" cy="583421"/>
          </a:xfrm>
        </p:spPr>
        <p:txBody>
          <a:bodyPr>
            <a:normAutofit/>
          </a:bodyPr>
          <a:lstStyle>
            <a:lvl1pPr marL="0" indent="0">
              <a:buNone/>
              <a:defRPr sz="3200">
                <a:solidFill>
                  <a:srgbClr val="FCA50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85E58144-3A74-4437-914A-D3E6CBC7E137}"/>
              </a:ext>
            </a:extLst>
          </p:cNvPr>
          <p:cNvSpPr>
            <a:spLocks noGrp="1"/>
          </p:cNvSpPr>
          <p:nvPr>
            <p:ph idx="1"/>
          </p:nvPr>
        </p:nvSpPr>
        <p:spPr>
          <a:xfrm>
            <a:off x="1120000" y="1825625"/>
            <a:ext cx="10233800" cy="4351338"/>
          </a:xfrm>
        </p:spPr>
        <p:txBody>
          <a:bodyPr/>
          <a:lstStyle>
            <a:lvl1pPr>
              <a:lnSpc>
                <a:spcPct val="100000"/>
              </a:lnSpc>
              <a:spcBef>
                <a:spcPts val="1200"/>
              </a:spcBef>
              <a:spcAft>
                <a:spcPts val="1200"/>
              </a:spcAft>
              <a:defRPr/>
            </a:lvl1pPr>
            <a:lvl2pPr>
              <a:lnSpc>
                <a:spcPct val="100000"/>
              </a:lnSpc>
              <a:spcBef>
                <a:spcPts val="1200"/>
              </a:spcBef>
              <a:spcAft>
                <a:spcPts val="1200"/>
              </a:spcAft>
              <a:defRPr/>
            </a:lvl2pPr>
            <a:lvl3pPr>
              <a:lnSpc>
                <a:spcPct val="100000"/>
              </a:lnSpc>
              <a:spcBef>
                <a:spcPts val="1200"/>
              </a:spcBef>
              <a:spcAft>
                <a:spcPts val="1200"/>
              </a:spcAft>
              <a:defRPr/>
            </a:lvl3pPr>
            <a:lvl4pPr>
              <a:lnSpc>
                <a:spcPct val="100000"/>
              </a:lnSpc>
              <a:spcBef>
                <a:spcPts val="1200"/>
              </a:spcBef>
              <a:spcAft>
                <a:spcPts val="1200"/>
              </a:spcAft>
              <a:defRPr/>
            </a:lvl4pPr>
            <a:lvl5pPr>
              <a:lnSpc>
                <a:spcPct val="100000"/>
              </a:lnSpc>
              <a:spcBef>
                <a:spcPts val="1200"/>
              </a:spcBef>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1693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98EC169-6716-4E5A-A2C8-F43E61AB56DE}"/>
              </a:ext>
            </a:extLst>
          </p:cNvPr>
          <p:cNvSpPr>
            <a:spLocks noGrp="1"/>
          </p:cNvSpPr>
          <p:nvPr>
            <p:ph type="pic" sz="quarter" idx="10"/>
          </p:nvPr>
        </p:nvSpPr>
        <p:spPr>
          <a:xfrm>
            <a:off x="6891570" y="1115180"/>
            <a:ext cx="4139293" cy="4859865"/>
          </a:xfrm>
          <a:custGeom>
            <a:avLst/>
            <a:gdLst>
              <a:gd name="connsiteX0" fmla="*/ 0 w 4139293"/>
              <a:gd name="connsiteY0" fmla="*/ 0 h 4859865"/>
              <a:gd name="connsiteX1" fmla="*/ 4139293 w 4139293"/>
              <a:gd name="connsiteY1" fmla="*/ 0 h 4859865"/>
              <a:gd name="connsiteX2" fmla="*/ 4139293 w 4139293"/>
              <a:gd name="connsiteY2" fmla="*/ 4859865 h 4859865"/>
              <a:gd name="connsiteX3" fmla="*/ 0 w 4139293"/>
              <a:gd name="connsiteY3" fmla="*/ 4859865 h 4859865"/>
            </a:gdLst>
            <a:ahLst/>
            <a:cxnLst>
              <a:cxn ang="0">
                <a:pos x="connsiteX0" y="connsiteY0"/>
              </a:cxn>
              <a:cxn ang="0">
                <a:pos x="connsiteX1" y="connsiteY1"/>
              </a:cxn>
              <a:cxn ang="0">
                <a:pos x="connsiteX2" y="connsiteY2"/>
              </a:cxn>
              <a:cxn ang="0">
                <a:pos x="connsiteX3" y="connsiteY3"/>
              </a:cxn>
            </a:cxnLst>
            <a:rect l="l" t="t" r="r" b="b"/>
            <a:pathLst>
              <a:path w="4139293" h="4859865">
                <a:moveTo>
                  <a:pt x="0" y="0"/>
                </a:moveTo>
                <a:lnTo>
                  <a:pt x="4139293" y="0"/>
                </a:lnTo>
                <a:lnTo>
                  <a:pt x="4139293" y="4859865"/>
                </a:lnTo>
                <a:lnTo>
                  <a:pt x="0" y="4859865"/>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id-ID"/>
          </a:p>
        </p:txBody>
      </p:sp>
    </p:spTree>
    <p:extLst>
      <p:ext uri="{BB962C8B-B14F-4D97-AF65-F5344CB8AC3E}">
        <p14:creationId xmlns:p14="http://schemas.microsoft.com/office/powerpoint/2010/main" val="39598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7D0974-7211-4A65-8FEE-133655B1F9F3}" type="datetime1">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88345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C81CD4-3068-4A70-B969-86D08D15C87F}"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209326062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C81CD4-3068-4A70-B969-86D08D15C87F}" type="datetime1">
              <a:rPr lang="en-US" smtClean="0"/>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72905629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2F7A44-9D6A-42F4-AEEB-71FE47902CE4}" type="datetime1">
              <a:rPr lang="en-US" smtClean="0"/>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2006159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129CC27-A64C-4B44-899D-991D59EBFD68}" type="datetime1">
              <a:rPr lang="en-US" smtClean="0"/>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63528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C81CD4-3068-4A70-B969-86D08D15C87F}"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219703984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F3BFF-36C0-4D98-A6E1-8F273C1936BD}" type="datetime1">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0283A-4265-48D1-A36E-176D158BEB48}" type="slidenum">
              <a:rPr lang="en-US" smtClean="0"/>
              <a:t>‹#›</a:t>
            </a:fld>
            <a:endParaRPr lang="en-US"/>
          </a:p>
        </p:txBody>
      </p:sp>
    </p:spTree>
    <p:extLst>
      <p:ext uri="{BB962C8B-B14F-4D97-AF65-F5344CB8AC3E}">
        <p14:creationId xmlns:p14="http://schemas.microsoft.com/office/powerpoint/2010/main" val="420684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64C15CCB-630E-4AF2-ABAE-9F969121E6E0}" type="datetime1">
              <a:rPr lang="en-US" smtClean="0"/>
              <a:t>10/24/2024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07001940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emf"/><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6B84-692A-49B9-8285-97FEBBD59AEC}"/>
              </a:ext>
            </a:extLst>
          </p:cNvPr>
          <p:cNvSpPr>
            <a:spLocks noGrp="1"/>
          </p:cNvSpPr>
          <p:nvPr>
            <p:ph type="ctrTitle"/>
          </p:nvPr>
        </p:nvSpPr>
        <p:spPr>
          <a:xfrm>
            <a:off x="2209799" y="2052885"/>
            <a:ext cx="9144000" cy="1641490"/>
          </a:xfrm>
        </p:spPr>
        <p:txBody>
          <a:bodyPr>
            <a:normAutofit fontScale="90000"/>
          </a:bodyPr>
          <a:lstStyle/>
          <a:p>
            <a:r>
              <a:rPr lang="en-US" sz="8000" dirty="0"/>
              <a:t>SWP Operations Overview</a:t>
            </a:r>
          </a:p>
        </p:txBody>
      </p:sp>
      <p:sp>
        <p:nvSpPr>
          <p:cNvPr id="3" name="Subtitle 2">
            <a:extLst>
              <a:ext uri="{FF2B5EF4-FFF2-40B4-BE49-F238E27FC236}">
                <a16:creationId xmlns:a16="http://schemas.microsoft.com/office/drawing/2014/main" id="{30681392-5283-918F-8416-E976A540E8F0}"/>
              </a:ext>
            </a:extLst>
          </p:cNvPr>
          <p:cNvSpPr>
            <a:spLocks noGrp="1"/>
          </p:cNvSpPr>
          <p:nvPr>
            <p:ph type="subTitle" idx="1"/>
          </p:nvPr>
        </p:nvSpPr>
        <p:spPr>
          <a:xfrm>
            <a:off x="2209799" y="3694375"/>
            <a:ext cx="9144000" cy="997546"/>
          </a:xfrm>
        </p:spPr>
        <p:txBody>
          <a:bodyPr>
            <a:normAutofit/>
          </a:bodyPr>
          <a:lstStyle/>
          <a:p>
            <a:r>
              <a:rPr lang="en-US" dirty="0"/>
              <a:t>Central Coast Water AUTHORITY</a:t>
            </a:r>
          </a:p>
          <a:p>
            <a:r>
              <a:rPr lang="en-US" dirty="0"/>
              <a:t>Oct 24, 2024</a:t>
            </a:r>
          </a:p>
        </p:txBody>
      </p:sp>
      <p:sp>
        <p:nvSpPr>
          <p:cNvPr id="5" name="Slide Number Placeholder 4">
            <a:extLst>
              <a:ext uri="{FF2B5EF4-FFF2-40B4-BE49-F238E27FC236}">
                <a16:creationId xmlns:a16="http://schemas.microsoft.com/office/drawing/2014/main" id="{C2F488F7-569B-16FB-B97F-F687C162413D}"/>
              </a:ext>
            </a:extLst>
          </p:cNvPr>
          <p:cNvSpPr>
            <a:spLocks noGrp="1"/>
          </p:cNvSpPr>
          <p:nvPr>
            <p:ph type="sldNum" sz="quarter" idx="12"/>
          </p:nvPr>
        </p:nvSpPr>
        <p:spPr/>
        <p:txBody>
          <a:bodyPr/>
          <a:lstStyle/>
          <a:p>
            <a:fld id="{3AA0283A-4265-48D1-A36E-176D158BEB48}" type="slidenum">
              <a:rPr lang="en-US" smtClean="0"/>
              <a:t>1</a:t>
            </a:fld>
            <a:endParaRPr lang="en-US"/>
          </a:p>
        </p:txBody>
      </p:sp>
      <p:pic>
        <p:nvPicPr>
          <p:cNvPr id="4" name="Picture 3">
            <a:extLst>
              <a:ext uri="{FF2B5EF4-FFF2-40B4-BE49-F238E27FC236}">
                <a16:creationId xmlns:a16="http://schemas.microsoft.com/office/drawing/2014/main" id="{DEB6712A-56E6-A105-CC1A-DD205AC73D24}"/>
              </a:ext>
            </a:extLst>
          </p:cNvPr>
          <p:cNvPicPr>
            <a:picLocks noChangeAspect="1"/>
          </p:cNvPicPr>
          <p:nvPr/>
        </p:nvPicPr>
        <p:blipFill>
          <a:blip r:embed="rId2"/>
          <a:stretch>
            <a:fillRect/>
          </a:stretch>
        </p:blipFill>
        <p:spPr>
          <a:xfrm>
            <a:off x="5992103" y="5098225"/>
            <a:ext cx="1579392" cy="475280"/>
          </a:xfrm>
          <a:prstGeom prst="rect">
            <a:avLst/>
          </a:prstGeom>
          <a:noFill/>
        </p:spPr>
      </p:pic>
    </p:spTree>
    <p:extLst>
      <p:ext uri="{BB962C8B-B14F-4D97-AF65-F5344CB8AC3E}">
        <p14:creationId xmlns:p14="http://schemas.microsoft.com/office/powerpoint/2010/main" val="2268550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C33CA-6F1F-4A66-D69D-8794FE0F6770}"/>
              </a:ext>
            </a:extLst>
          </p:cNvPr>
          <p:cNvPicPr>
            <a:picLocks noChangeAspect="1"/>
          </p:cNvPicPr>
          <p:nvPr/>
        </p:nvPicPr>
        <p:blipFill>
          <a:blip r:embed="rId2"/>
          <a:srcRect b="64030"/>
          <a:stretch/>
        </p:blipFill>
        <p:spPr>
          <a:xfrm>
            <a:off x="4509834" y="-1"/>
            <a:ext cx="4572000" cy="3555226"/>
          </a:xfrm>
          <a:prstGeom prst="rect">
            <a:avLst/>
          </a:prstGeom>
        </p:spPr>
      </p:pic>
      <p:sp>
        <p:nvSpPr>
          <p:cNvPr id="5" name="TextBox 4">
            <a:extLst>
              <a:ext uri="{FF2B5EF4-FFF2-40B4-BE49-F238E27FC236}">
                <a16:creationId xmlns:a16="http://schemas.microsoft.com/office/drawing/2014/main" id="{555CC489-0BFC-3C2D-040E-41E23069A278}"/>
              </a:ext>
            </a:extLst>
          </p:cNvPr>
          <p:cNvSpPr txBox="1"/>
          <p:nvPr/>
        </p:nvSpPr>
        <p:spPr>
          <a:xfrm>
            <a:off x="2049426" y="4541427"/>
            <a:ext cx="3913384" cy="1384995"/>
          </a:xfrm>
          <a:prstGeom prst="rect">
            <a:avLst/>
          </a:prstGeom>
          <a:noFill/>
        </p:spPr>
        <p:txBody>
          <a:bodyPr wrap="square">
            <a:spAutoFit/>
          </a:bodyPr>
          <a:lstStyle/>
          <a:p>
            <a:r>
              <a:rPr lang="en-US" sz="2800" i="0" u="none" strike="noStrike" baseline="0" dirty="0">
                <a:latin typeface="+mj-lt"/>
              </a:rPr>
              <a:t>Climate Change Creates Challenges to Future Reservoir Operations </a:t>
            </a:r>
            <a:endParaRPr lang="en-US" sz="2800" dirty="0">
              <a:latin typeface="+mj-lt"/>
            </a:endParaRPr>
          </a:p>
        </p:txBody>
      </p:sp>
      <p:pic>
        <p:nvPicPr>
          <p:cNvPr id="2" name="Picture 1">
            <a:extLst>
              <a:ext uri="{FF2B5EF4-FFF2-40B4-BE49-F238E27FC236}">
                <a16:creationId xmlns:a16="http://schemas.microsoft.com/office/drawing/2014/main" id="{1568ABC3-48ED-1718-DB54-DFE1B998E8B5}"/>
              </a:ext>
            </a:extLst>
          </p:cNvPr>
          <p:cNvPicPr>
            <a:picLocks noChangeAspect="1"/>
          </p:cNvPicPr>
          <p:nvPr/>
        </p:nvPicPr>
        <p:blipFill>
          <a:blip r:embed="rId2"/>
          <a:srcRect t="67137"/>
          <a:stretch/>
        </p:blipFill>
        <p:spPr>
          <a:xfrm>
            <a:off x="7497642" y="3609850"/>
            <a:ext cx="4572000" cy="3248150"/>
          </a:xfrm>
          <a:prstGeom prst="rect">
            <a:avLst/>
          </a:prstGeom>
        </p:spPr>
      </p:pic>
      <p:sp>
        <p:nvSpPr>
          <p:cNvPr id="4" name="Title 3">
            <a:extLst>
              <a:ext uri="{FF2B5EF4-FFF2-40B4-BE49-F238E27FC236}">
                <a16:creationId xmlns:a16="http://schemas.microsoft.com/office/drawing/2014/main" id="{335A5560-4FA7-9697-CE90-70BC80D88249}"/>
              </a:ext>
            </a:extLst>
          </p:cNvPr>
          <p:cNvSpPr>
            <a:spLocks noGrp="1"/>
          </p:cNvSpPr>
          <p:nvPr>
            <p:ph type="title"/>
          </p:nvPr>
        </p:nvSpPr>
        <p:spPr>
          <a:xfrm>
            <a:off x="91422" y="1202685"/>
            <a:ext cx="4310103" cy="1325563"/>
          </a:xfrm>
        </p:spPr>
        <p:txBody>
          <a:bodyPr>
            <a:noAutofit/>
          </a:bodyPr>
          <a:lstStyle/>
          <a:p>
            <a:r>
              <a:rPr lang="en-US" sz="4400" i="0" u="none" strike="noStrike" baseline="0" dirty="0"/>
              <a:t>Historic and Future Runoff Patterns</a:t>
            </a:r>
            <a:endParaRPr lang="en-US" sz="2400" dirty="0"/>
          </a:p>
        </p:txBody>
      </p:sp>
      <p:sp>
        <p:nvSpPr>
          <p:cNvPr id="8" name="Slide Number Placeholder 7">
            <a:extLst>
              <a:ext uri="{FF2B5EF4-FFF2-40B4-BE49-F238E27FC236}">
                <a16:creationId xmlns:a16="http://schemas.microsoft.com/office/drawing/2014/main" id="{D0472F4A-9042-D4C9-EF49-EFD86898AD98}"/>
              </a:ext>
            </a:extLst>
          </p:cNvPr>
          <p:cNvSpPr>
            <a:spLocks noGrp="1"/>
          </p:cNvSpPr>
          <p:nvPr>
            <p:ph type="sldNum" sz="quarter" idx="12"/>
          </p:nvPr>
        </p:nvSpPr>
        <p:spPr/>
        <p:txBody>
          <a:bodyPr/>
          <a:lstStyle/>
          <a:p>
            <a:fld id="{3AA0283A-4265-48D1-A36E-176D158BEB48}" type="slidenum">
              <a:rPr lang="en-US" smtClean="0"/>
              <a:t>10</a:t>
            </a:fld>
            <a:endParaRPr lang="en-US"/>
          </a:p>
        </p:txBody>
      </p:sp>
      <p:pic>
        <p:nvPicPr>
          <p:cNvPr id="6" name="Picture 5">
            <a:extLst>
              <a:ext uri="{FF2B5EF4-FFF2-40B4-BE49-F238E27FC236}">
                <a16:creationId xmlns:a16="http://schemas.microsoft.com/office/drawing/2014/main" id="{74CF6DFC-2968-6701-524C-93DA5090C992}"/>
              </a:ext>
            </a:extLst>
          </p:cNvPr>
          <p:cNvPicPr>
            <a:picLocks noChangeAspect="1"/>
          </p:cNvPicPr>
          <p:nvPr/>
        </p:nvPicPr>
        <p:blipFill>
          <a:blip r:embed="rId3"/>
          <a:stretch>
            <a:fillRect/>
          </a:stretch>
        </p:blipFill>
        <p:spPr>
          <a:xfrm>
            <a:off x="10393946" y="227085"/>
            <a:ext cx="1579392" cy="475280"/>
          </a:xfrm>
          <a:prstGeom prst="rect">
            <a:avLst/>
          </a:prstGeom>
          <a:noFill/>
        </p:spPr>
      </p:pic>
      <p:pic>
        <p:nvPicPr>
          <p:cNvPr id="7" name="Picture 6">
            <a:extLst>
              <a:ext uri="{FF2B5EF4-FFF2-40B4-BE49-F238E27FC236}">
                <a16:creationId xmlns:a16="http://schemas.microsoft.com/office/drawing/2014/main" id="{DD9FD0BE-74B1-B0E3-064D-5153C2CDD08D}"/>
              </a:ext>
            </a:extLst>
          </p:cNvPr>
          <p:cNvPicPr>
            <a:picLocks noChangeAspect="1"/>
          </p:cNvPicPr>
          <p:nvPr/>
        </p:nvPicPr>
        <p:blipFill>
          <a:blip r:embed="rId3"/>
          <a:stretch>
            <a:fillRect/>
          </a:stretch>
        </p:blipFill>
        <p:spPr>
          <a:xfrm>
            <a:off x="206237" y="6036757"/>
            <a:ext cx="1579392" cy="475280"/>
          </a:xfrm>
          <a:prstGeom prst="rect">
            <a:avLst/>
          </a:prstGeom>
          <a:noFill/>
        </p:spPr>
      </p:pic>
    </p:spTree>
    <p:extLst>
      <p:ext uri="{BB962C8B-B14F-4D97-AF65-F5344CB8AC3E}">
        <p14:creationId xmlns:p14="http://schemas.microsoft.com/office/powerpoint/2010/main" val="3776685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1BAED1-2BF3-E513-33F1-8035021C93E4}"/>
              </a:ext>
            </a:extLst>
          </p:cNvPr>
          <p:cNvSpPr txBox="1"/>
          <p:nvPr/>
        </p:nvSpPr>
        <p:spPr>
          <a:xfrm>
            <a:off x="7634187" y="1949554"/>
            <a:ext cx="4022875" cy="3600986"/>
          </a:xfrm>
          <a:prstGeom prst="rect">
            <a:avLst/>
          </a:prstGeom>
          <a:noFill/>
        </p:spPr>
        <p:txBody>
          <a:bodyPr wrap="square" lIns="91440" tIns="45720" rIns="91440" bIns="45720" rtlCol="0" anchor="t">
            <a:spAutoFit/>
          </a:bodyPr>
          <a:lstStyle/>
          <a:p>
            <a:r>
              <a:rPr lang="en-US" sz="3200" dirty="0">
                <a:latin typeface="Lato" panose="020F0502020204030203" pitchFamily="34" charset="0"/>
                <a:ea typeface="Lato" panose="020F0502020204030203" pitchFamily="34" charset="0"/>
                <a:cs typeface="Lato" panose="020F0502020204030203" pitchFamily="34" charset="0"/>
              </a:rPr>
              <a:t>Stairstep pattern in </a:t>
            </a:r>
            <a:br>
              <a:rPr lang="en-US" sz="3200" dirty="0">
                <a:latin typeface="Lato" panose="020F0502020204030203" pitchFamily="34" charset="0"/>
                <a:ea typeface="Lato" panose="020F0502020204030203" pitchFamily="34" charset="0"/>
                <a:cs typeface="Lato" panose="020F0502020204030203" pitchFamily="34" charset="0"/>
              </a:rPr>
            </a:br>
            <a:r>
              <a:rPr lang="en-US" sz="3200" dirty="0">
                <a:latin typeface="Lato" panose="020F0502020204030203" pitchFamily="34" charset="0"/>
                <a:ea typeface="Lato" panose="020F0502020204030203" pitchFamily="34" charset="0"/>
                <a:cs typeface="Lato" panose="020F0502020204030203" pitchFamily="34" charset="0"/>
              </a:rPr>
              <a:t>WY 2022 </a:t>
            </a:r>
            <a:br>
              <a:rPr lang="en-US" sz="3200" dirty="0">
                <a:latin typeface="Lato" panose="020F0502020204030203" pitchFamily="34" charset="0"/>
                <a:ea typeface="Lato" panose="020F0502020204030203" pitchFamily="34" charset="0"/>
                <a:cs typeface="Lato" panose="020F0502020204030203" pitchFamily="34" charset="0"/>
              </a:rPr>
            </a:br>
            <a:r>
              <a:rPr lang="en-US" sz="3200" dirty="0">
                <a:latin typeface="Lato" panose="020F0502020204030203" pitchFamily="34" charset="0"/>
                <a:ea typeface="Lato" panose="020F0502020204030203" pitchFamily="34" charset="0"/>
                <a:cs typeface="Lato" panose="020F0502020204030203" pitchFamily="34" charset="0"/>
              </a:rPr>
              <a:t>exemplifies new extremes and variability associated with climate change</a:t>
            </a:r>
          </a:p>
          <a:p>
            <a:endParaRPr lang="en-US" sz="3600" dirty="0">
              <a:cs typeface="Arial"/>
            </a:endParaRPr>
          </a:p>
        </p:txBody>
      </p:sp>
      <p:grpSp>
        <p:nvGrpSpPr>
          <p:cNvPr id="3" name="Group 2">
            <a:extLst>
              <a:ext uri="{FF2B5EF4-FFF2-40B4-BE49-F238E27FC236}">
                <a16:creationId xmlns:a16="http://schemas.microsoft.com/office/drawing/2014/main" id="{0C622824-AEEF-32AB-BBD8-8536E6956DBC}"/>
              </a:ext>
            </a:extLst>
          </p:cNvPr>
          <p:cNvGrpSpPr/>
          <p:nvPr/>
        </p:nvGrpSpPr>
        <p:grpSpPr>
          <a:xfrm>
            <a:off x="627580" y="702365"/>
            <a:ext cx="6498684" cy="5819290"/>
            <a:chOff x="884253" y="274638"/>
            <a:chExt cx="6498684" cy="5819290"/>
          </a:xfrm>
        </p:grpSpPr>
        <p:pic>
          <p:nvPicPr>
            <p:cNvPr id="2050" name="Picture 2" descr="Precipitation Index Plots">
              <a:extLst>
                <a:ext uri="{FF2B5EF4-FFF2-40B4-BE49-F238E27FC236}">
                  <a16:creationId xmlns:a16="http://schemas.microsoft.com/office/drawing/2014/main" id="{5E13BBEB-BEAD-BDFD-9BA1-D82D6959C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53" y="274638"/>
              <a:ext cx="6498684" cy="581929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1A36CC3C-735E-5501-7BFC-8F32BB2FF046}"/>
                </a:ext>
              </a:extLst>
            </p:cNvPr>
            <p:cNvCxnSpPr/>
            <p:nvPr/>
          </p:nvCxnSpPr>
          <p:spPr>
            <a:xfrm flipH="1">
              <a:off x="2080009" y="5124659"/>
              <a:ext cx="5526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AB8F6E07-5F41-633A-5E3F-27D93C593FBD}"/>
                </a:ext>
              </a:extLst>
            </p:cNvPr>
            <p:cNvCxnSpPr/>
            <p:nvPr/>
          </p:nvCxnSpPr>
          <p:spPr>
            <a:xfrm flipH="1">
              <a:off x="2811529" y="4311859"/>
              <a:ext cx="5526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BEB4FB6-A7F5-BB15-2EE2-BAF7FAFE9795}"/>
                </a:ext>
              </a:extLst>
            </p:cNvPr>
            <p:cNvCxnSpPr/>
            <p:nvPr/>
          </p:nvCxnSpPr>
          <p:spPr>
            <a:xfrm flipH="1">
              <a:off x="4406649" y="3722579"/>
              <a:ext cx="5526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9F93BBE-834E-62DC-6814-E8B07F3AE871}"/>
                </a:ext>
              </a:extLst>
            </p:cNvPr>
            <p:cNvCxnSpPr/>
            <p:nvPr/>
          </p:nvCxnSpPr>
          <p:spPr>
            <a:xfrm>
              <a:off x="2335236" y="4135120"/>
              <a:ext cx="0" cy="51201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A1B33FD-6AD3-6188-0D6E-B194E1520971}"/>
                </a:ext>
              </a:extLst>
            </p:cNvPr>
            <p:cNvCxnSpPr/>
            <p:nvPr/>
          </p:nvCxnSpPr>
          <p:spPr>
            <a:xfrm>
              <a:off x="3503636" y="3322320"/>
              <a:ext cx="0" cy="51201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D0E7030-FC55-D441-114C-CE20FA61E7EC}"/>
                </a:ext>
              </a:extLst>
            </p:cNvPr>
            <p:cNvCxnSpPr/>
            <p:nvPr/>
          </p:nvCxnSpPr>
          <p:spPr>
            <a:xfrm>
              <a:off x="5108916" y="2916981"/>
              <a:ext cx="0" cy="51201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F6A43A0-F04A-ACC2-B79D-7561D997DA09}"/>
                </a:ext>
              </a:extLst>
            </p:cNvPr>
            <p:cNvSpPr txBox="1"/>
            <p:nvPr/>
          </p:nvSpPr>
          <p:spPr>
            <a:xfrm>
              <a:off x="2632668" y="4939992"/>
              <a:ext cx="731520" cy="369332"/>
            </a:xfrm>
            <a:prstGeom prst="rect">
              <a:avLst/>
            </a:prstGeom>
            <a:noFill/>
          </p:spPr>
          <p:txBody>
            <a:bodyPr wrap="square" rtlCol="0">
              <a:spAutoFit/>
            </a:bodyPr>
            <a:lstStyle/>
            <a:p>
              <a:r>
                <a:rPr lang="en-US"/>
                <a:t>Wet</a:t>
              </a:r>
            </a:p>
          </p:txBody>
        </p:sp>
        <p:sp>
          <p:nvSpPr>
            <p:cNvPr id="14" name="TextBox 13">
              <a:extLst>
                <a:ext uri="{FF2B5EF4-FFF2-40B4-BE49-F238E27FC236}">
                  <a16:creationId xmlns:a16="http://schemas.microsoft.com/office/drawing/2014/main" id="{6BDE331C-800F-C516-CB33-D6124FC6BA3F}"/>
                </a:ext>
              </a:extLst>
            </p:cNvPr>
            <p:cNvSpPr txBox="1"/>
            <p:nvPr/>
          </p:nvSpPr>
          <p:spPr>
            <a:xfrm>
              <a:off x="1990578" y="3769806"/>
              <a:ext cx="731520" cy="369332"/>
            </a:xfrm>
            <a:prstGeom prst="rect">
              <a:avLst/>
            </a:prstGeom>
            <a:noFill/>
          </p:spPr>
          <p:txBody>
            <a:bodyPr wrap="square" rtlCol="0">
              <a:spAutoFit/>
            </a:bodyPr>
            <a:lstStyle/>
            <a:p>
              <a:r>
                <a:rPr lang="en-US"/>
                <a:t>Dry</a:t>
              </a:r>
            </a:p>
          </p:txBody>
        </p:sp>
        <p:sp>
          <p:nvSpPr>
            <p:cNvPr id="15" name="TextBox 14">
              <a:extLst>
                <a:ext uri="{FF2B5EF4-FFF2-40B4-BE49-F238E27FC236}">
                  <a16:creationId xmlns:a16="http://schemas.microsoft.com/office/drawing/2014/main" id="{928E7522-E2BD-36E7-C721-7C4AC1EA4476}"/>
                </a:ext>
              </a:extLst>
            </p:cNvPr>
            <p:cNvSpPr txBox="1"/>
            <p:nvPr/>
          </p:nvSpPr>
          <p:spPr>
            <a:xfrm>
              <a:off x="4919896" y="3559895"/>
              <a:ext cx="731520" cy="369332"/>
            </a:xfrm>
            <a:prstGeom prst="rect">
              <a:avLst/>
            </a:prstGeom>
            <a:noFill/>
          </p:spPr>
          <p:txBody>
            <a:bodyPr wrap="square" rtlCol="0">
              <a:spAutoFit/>
            </a:bodyPr>
            <a:lstStyle/>
            <a:p>
              <a:r>
                <a:rPr lang="en-US"/>
                <a:t>Wet</a:t>
              </a:r>
            </a:p>
          </p:txBody>
        </p:sp>
        <p:sp>
          <p:nvSpPr>
            <p:cNvPr id="16" name="TextBox 15">
              <a:extLst>
                <a:ext uri="{FF2B5EF4-FFF2-40B4-BE49-F238E27FC236}">
                  <a16:creationId xmlns:a16="http://schemas.microsoft.com/office/drawing/2014/main" id="{00FF0812-E98C-0F34-DD21-74C814660564}"/>
                </a:ext>
              </a:extLst>
            </p:cNvPr>
            <p:cNvSpPr txBox="1"/>
            <p:nvPr/>
          </p:nvSpPr>
          <p:spPr>
            <a:xfrm>
              <a:off x="3303228" y="4155388"/>
              <a:ext cx="731520" cy="369332"/>
            </a:xfrm>
            <a:prstGeom prst="rect">
              <a:avLst/>
            </a:prstGeom>
            <a:noFill/>
          </p:spPr>
          <p:txBody>
            <a:bodyPr wrap="square" rtlCol="0">
              <a:spAutoFit/>
            </a:bodyPr>
            <a:lstStyle/>
            <a:p>
              <a:r>
                <a:rPr lang="en-US"/>
                <a:t>Wet</a:t>
              </a:r>
            </a:p>
          </p:txBody>
        </p:sp>
        <p:sp>
          <p:nvSpPr>
            <p:cNvPr id="17" name="TextBox 16">
              <a:extLst>
                <a:ext uri="{FF2B5EF4-FFF2-40B4-BE49-F238E27FC236}">
                  <a16:creationId xmlns:a16="http://schemas.microsoft.com/office/drawing/2014/main" id="{8AB90C8D-86C2-A385-FB97-C337CC93FC71}"/>
                </a:ext>
              </a:extLst>
            </p:cNvPr>
            <p:cNvSpPr txBox="1"/>
            <p:nvPr/>
          </p:nvSpPr>
          <p:spPr>
            <a:xfrm>
              <a:off x="4835378" y="2601420"/>
              <a:ext cx="731520" cy="369332"/>
            </a:xfrm>
            <a:prstGeom prst="rect">
              <a:avLst/>
            </a:prstGeom>
            <a:noFill/>
          </p:spPr>
          <p:txBody>
            <a:bodyPr wrap="square" rtlCol="0">
              <a:spAutoFit/>
            </a:bodyPr>
            <a:lstStyle/>
            <a:p>
              <a:r>
                <a:rPr lang="en-US"/>
                <a:t>Dry</a:t>
              </a:r>
            </a:p>
          </p:txBody>
        </p:sp>
        <p:sp>
          <p:nvSpPr>
            <p:cNvPr id="18" name="TextBox 17">
              <a:extLst>
                <a:ext uri="{FF2B5EF4-FFF2-40B4-BE49-F238E27FC236}">
                  <a16:creationId xmlns:a16="http://schemas.microsoft.com/office/drawing/2014/main" id="{E5C83CCD-2BB5-56DF-62CF-317BADB5367A}"/>
                </a:ext>
              </a:extLst>
            </p:cNvPr>
            <p:cNvSpPr txBox="1"/>
            <p:nvPr/>
          </p:nvSpPr>
          <p:spPr>
            <a:xfrm>
              <a:off x="3208215" y="3046411"/>
              <a:ext cx="731520" cy="369332"/>
            </a:xfrm>
            <a:prstGeom prst="rect">
              <a:avLst/>
            </a:prstGeom>
            <a:noFill/>
          </p:spPr>
          <p:txBody>
            <a:bodyPr wrap="square" rtlCol="0">
              <a:spAutoFit/>
            </a:bodyPr>
            <a:lstStyle/>
            <a:p>
              <a:r>
                <a:rPr lang="en-US"/>
                <a:t>Dry</a:t>
              </a:r>
            </a:p>
          </p:txBody>
        </p:sp>
      </p:grpSp>
      <p:pic>
        <p:nvPicPr>
          <p:cNvPr id="5" name="Picture 4">
            <a:extLst>
              <a:ext uri="{FF2B5EF4-FFF2-40B4-BE49-F238E27FC236}">
                <a16:creationId xmlns:a16="http://schemas.microsoft.com/office/drawing/2014/main" id="{0B46F186-DB28-07D1-33F5-9727F63B8EFF}"/>
              </a:ext>
            </a:extLst>
          </p:cNvPr>
          <p:cNvPicPr>
            <a:picLocks noChangeAspect="1"/>
          </p:cNvPicPr>
          <p:nvPr/>
        </p:nvPicPr>
        <p:blipFill>
          <a:blip r:embed="rId3"/>
          <a:stretch>
            <a:fillRect/>
          </a:stretch>
        </p:blipFill>
        <p:spPr>
          <a:xfrm>
            <a:off x="10393946" y="227085"/>
            <a:ext cx="1579392" cy="475280"/>
          </a:xfrm>
          <a:prstGeom prst="rect">
            <a:avLst/>
          </a:prstGeom>
          <a:noFill/>
        </p:spPr>
      </p:pic>
      <p:sp>
        <p:nvSpPr>
          <p:cNvPr id="9" name="Slide Number Placeholder 8">
            <a:extLst>
              <a:ext uri="{FF2B5EF4-FFF2-40B4-BE49-F238E27FC236}">
                <a16:creationId xmlns:a16="http://schemas.microsoft.com/office/drawing/2014/main" id="{7F4A2674-FB83-36DF-7B68-926CD734D7F1}"/>
              </a:ext>
            </a:extLst>
          </p:cNvPr>
          <p:cNvSpPr>
            <a:spLocks noGrp="1"/>
          </p:cNvSpPr>
          <p:nvPr>
            <p:ph type="sldNum" sz="quarter" idx="12"/>
          </p:nvPr>
        </p:nvSpPr>
        <p:spPr/>
        <p:txBody>
          <a:bodyPr/>
          <a:lstStyle/>
          <a:p>
            <a:fld id="{3AA0283A-4265-48D1-A36E-176D158BEB48}" type="slidenum">
              <a:rPr lang="en-US" smtClean="0"/>
              <a:t>11</a:t>
            </a:fld>
            <a:endParaRPr lang="en-US"/>
          </a:p>
        </p:txBody>
      </p:sp>
    </p:spTree>
    <p:extLst>
      <p:ext uri="{BB962C8B-B14F-4D97-AF65-F5344CB8AC3E}">
        <p14:creationId xmlns:p14="http://schemas.microsoft.com/office/powerpoint/2010/main" val="3578054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1BAED1-2BF3-E513-33F1-8035021C93E4}"/>
              </a:ext>
            </a:extLst>
          </p:cNvPr>
          <p:cNvSpPr txBox="1"/>
          <p:nvPr/>
        </p:nvSpPr>
        <p:spPr>
          <a:xfrm>
            <a:off x="7691901" y="2087115"/>
            <a:ext cx="4022875" cy="3108543"/>
          </a:xfrm>
          <a:prstGeom prst="rect">
            <a:avLst/>
          </a:prstGeom>
          <a:noFill/>
        </p:spPr>
        <p:txBody>
          <a:bodyPr wrap="square" lIns="91440" tIns="45720" rIns="91440" bIns="45720" rtlCol="0" anchor="t">
            <a:spAutoFit/>
          </a:bodyPr>
          <a:lstStyle/>
          <a:p>
            <a:r>
              <a:rPr lang="en-US" sz="3200" dirty="0">
                <a:latin typeface="Lato" panose="020F0502020204030203" pitchFamily="34" charset="0"/>
                <a:ea typeface="Lato" panose="020F0502020204030203" pitchFamily="34" charset="0"/>
                <a:cs typeface="Lato" panose="020F0502020204030203" pitchFamily="34" charset="0"/>
              </a:rPr>
              <a:t>Stairstep pattern continued in </a:t>
            </a:r>
            <a:br>
              <a:rPr lang="en-US" sz="3200" dirty="0">
                <a:latin typeface="Lato" panose="020F0502020204030203" pitchFamily="34" charset="0"/>
                <a:ea typeface="Lato" panose="020F0502020204030203" pitchFamily="34" charset="0"/>
                <a:cs typeface="Lato" panose="020F0502020204030203" pitchFamily="34" charset="0"/>
              </a:rPr>
            </a:br>
            <a:r>
              <a:rPr lang="en-US" sz="3200" dirty="0">
                <a:latin typeface="Lato" panose="020F0502020204030203" pitchFamily="34" charset="0"/>
                <a:ea typeface="Lato" panose="020F0502020204030203" pitchFamily="34" charset="0"/>
                <a:cs typeface="Lato" panose="020F0502020204030203" pitchFamily="34" charset="0"/>
              </a:rPr>
              <a:t>WY 2023, even though completely different hydrology </a:t>
            </a:r>
          </a:p>
          <a:p>
            <a:endParaRPr lang="en-US" sz="3600" dirty="0">
              <a:cs typeface="Arial"/>
            </a:endParaRPr>
          </a:p>
        </p:txBody>
      </p:sp>
      <p:grpSp>
        <p:nvGrpSpPr>
          <p:cNvPr id="5" name="Group 4">
            <a:extLst>
              <a:ext uri="{FF2B5EF4-FFF2-40B4-BE49-F238E27FC236}">
                <a16:creationId xmlns:a16="http://schemas.microsoft.com/office/drawing/2014/main" id="{82DB8911-2CF9-220D-2F30-B01B2D01B743}"/>
              </a:ext>
            </a:extLst>
          </p:cNvPr>
          <p:cNvGrpSpPr/>
          <p:nvPr/>
        </p:nvGrpSpPr>
        <p:grpSpPr>
          <a:xfrm>
            <a:off x="698937" y="655843"/>
            <a:ext cx="6201104" cy="5769726"/>
            <a:chOff x="698937" y="289568"/>
            <a:chExt cx="6201104" cy="5769726"/>
          </a:xfrm>
        </p:grpSpPr>
        <p:cxnSp>
          <p:nvCxnSpPr>
            <p:cNvPr id="6" name="Straight Arrow Connector 5">
              <a:extLst>
                <a:ext uri="{FF2B5EF4-FFF2-40B4-BE49-F238E27FC236}">
                  <a16:creationId xmlns:a16="http://schemas.microsoft.com/office/drawing/2014/main" id="{1A36CC3C-735E-5501-7BFC-8F32BB2FF046}"/>
                </a:ext>
              </a:extLst>
            </p:cNvPr>
            <p:cNvCxnSpPr/>
            <p:nvPr/>
          </p:nvCxnSpPr>
          <p:spPr>
            <a:xfrm flipH="1">
              <a:off x="2080009" y="5124659"/>
              <a:ext cx="5526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AB8F6E07-5F41-633A-5E3F-27D93C593FBD}"/>
                </a:ext>
              </a:extLst>
            </p:cNvPr>
            <p:cNvCxnSpPr/>
            <p:nvPr/>
          </p:nvCxnSpPr>
          <p:spPr>
            <a:xfrm flipH="1">
              <a:off x="2811529" y="4311859"/>
              <a:ext cx="5526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BEB4FB6-A7F5-BB15-2EE2-BAF7FAFE9795}"/>
                </a:ext>
              </a:extLst>
            </p:cNvPr>
            <p:cNvCxnSpPr/>
            <p:nvPr/>
          </p:nvCxnSpPr>
          <p:spPr>
            <a:xfrm flipH="1">
              <a:off x="4406649" y="3722579"/>
              <a:ext cx="5526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9F93BBE-834E-62DC-6814-E8B07F3AE871}"/>
                </a:ext>
              </a:extLst>
            </p:cNvPr>
            <p:cNvCxnSpPr/>
            <p:nvPr/>
          </p:nvCxnSpPr>
          <p:spPr>
            <a:xfrm>
              <a:off x="2335236" y="4135120"/>
              <a:ext cx="0" cy="51201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A1B33FD-6AD3-6188-0D6E-B194E1520971}"/>
                </a:ext>
              </a:extLst>
            </p:cNvPr>
            <p:cNvCxnSpPr/>
            <p:nvPr/>
          </p:nvCxnSpPr>
          <p:spPr>
            <a:xfrm>
              <a:off x="3503636" y="3322320"/>
              <a:ext cx="0" cy="51201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D0E7030-FC55-D441-114C-CE20FA61E7EC}"/>
                </a:ext>
              </a:extLst>
            </p:cNvPr>
            <p:cNvCxnSpPr/>
            <p:nvPr/>
          </p:nvCxnSpPr>
          <p:spPr>
            <a:xfrm>
              <a:off x="5108916" y="2916981"/>
              <a:ext cx="0" cy="51201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F6A43A0-F04A-ACC2-B79D-7561D997DA09}"/>
                </a:ext>
              </a:extLst>
            </p:cNvPr>
            <p:cNvSpPr txBox="1"/>
            <p:nvPr/>
          </p:nvSpPr>
          <p:spPr>
            <a:xfrm>
              <a:off x="2632668" y="4939992"/>
              <a:ext cx="731520" cy="369332"/>
            </a:xfrm>
            <a:prstGeom prst="rect">
              <a:avLst/>
            </a:prstGeom>
            <a:noFill/>
          </p:spPr>
          <p:txBody>
            <a:bodyPr wrap="square" rtlCol="0">
              <a:spAutoFit/>
            </a:bodyPr>
            <a:lstStyle/>
            <a:p>
              <a:r>
                <a:rPr lang="en-US"/>
                <a:t>Wet</a:t>
              </a:r>
            </a:p>
          </p:txBody>
        </p:sp>
        <p:sp>
          <p:nvSpPr>
            <p:cNvPr id="14" name="TextBox 13">
              <a:extLst>
                <a:ext uri="{FF2B5EF4-FFF2-40B4-BE49-F238E27FC236}">
                  <a16:creationId xmlns:a16="http://schemas.microsoft.com/office/drawing/2014/main" id="{6BDE331C-800F-C516-CB33-D6124FC6BA3F}"/>
                </a:ext>
              </a:extLst>
            </p:cNvPr>
            <p:cNvSpPr txBox="1"/>
            <p:nvPr/>
          </p:nvSpPr>
          <p:spPr>
            <a:xfrm>
              <a:off x="1990578" y="3769806"/>
              <a:ext cx="731520" cy="369332"/>
            </a:xfrm>
            <a:prstGeom prst="rect">
              <a:avLst/>
            </a:prstGeom>
            <a:noFill/>
          </p:spPr>
          <p:txBody>
            <a:bodyPr wrap="square" rtlCol="0">
              <a:spAutoFit/>
            </a:bodyPr>
            <a:lstStyle/>
            <a:p>
              <a:r>
                <a:rPr lang="en-US"/>
                <a:t>Dry</a:t>
              </a:r>
            </a:p>
          </p:txBody>
        </p:sp>
        <p:sp>
          <p:nvSpPr>
            <p:cNvPr id="15" name="TextBox 14">
              <a:extLst>
                <a:ext uri="{FF2B5EF4-FFF2-40B4-BE49-F238E27FC236}">
                  <a16:creationId xmlns:a16="http://schemas.microsoft.com/office/drawing/2014/main" id="{928E7522-E2BD-36E7-C721-7C4AC1EA4476}"/>
                </a:ext>
              </a:extLst>
            </p:cNvPr>
            <p:cNvSpPr txBox="1"/>
            <p:nvPr/>
          </p:nvSpPr>
          <p:spPr>
            <a:xfrm>
              <a:off x="4919896" y="3559895"/>
              <a:ext cx="731520" cy="369332"/>
            </a:xfrm>
            <a:prstGeom prst="rect">
              <a:avLst/>
            </a:prstGeom>
            <a:noFill/>
          </p:spPr>
          <p:txBody>
            <a:bodyPr wrap="square" rtlCol="0">
              <a:spAutoFit/>
            </a:bodyPr>
            <a:lstStyle/>
            <a:p>
              <a:r>
                <a:rPr lang="en-US"/>
                <a:t>Wet</a:t>
              </a:r>
            </a:p>
          </p:txBody>
        </p:sp>
        <p:sp>
          <p:nvSpPr>
            <p:cNvPr id="16" name="TextBox 15">
              <a:extLst>
                <a:ext uri="{FF2B5EF4-FFF2-40B4-BE49-F238E27FC236}">
                  <a16:creationId xmlns:a16="http://schemas.microsoft.com/office/drawing/2014/main" id="{00FF0812-E98C-0F34-DD21-74C814660564}"/>
                </a:ext>
              </a:extLst>
            </p:cNvPr>
            <p:cNvSpPr txBox="1"/>
            <p:nvPr/>
          </p:nvSpPr>
          <p:spPr>
            <a:xfrm>
              <a:off x="3303228" y="4155388"/>
              <a:ext cx="731520" cy="369332"/>
            </a:xfrm>
            <a:prstGeom prst="rect">
              <a:avLst/>
            </a:prstGeom>
            <a:noFill/>
          </p:spPr>
          <p:txBody>
            <a:bodyPr wrap="square" rtlCol="0">
              <a:spAutoFit/>
            </a:bodyPr>
            <a:lstStyle/>
            <a:p>
              <a:r>
                <a:rPr lang="en-US"/>
                <a:t>Wet</a:t>
              </a:r>
            </a:p>
          </p:txBody>
        </p:sp>
        <p:sp>
          <p:nvSpPr>
            <p:cNvPr id="17" name="TextBox 16">
              <a:extLst>
                <a:ext uri="{FF2B5EF4-FFF2-40B4-BE49-F238E27FC236}">
                  <a16:creationId xmlns:a16="http://schemas.microsoft.com/office/drawing/2014/main" id="{8AB90C8D-86C2-A385-FB97-C337CC93FC71}"/>
                </a:ext>
              </a:extLst>
            </p:cNvPr>
            <p:cNvSpPr txBox="1"/>
            <p:nvPr/>
          </p:nvSpPr>
          <p:spPr>
            <a:xfrm>
              <a:off x="4835378" y="2601420"/>
              <a:ext cx="731520" cy="369332"/>
            </a:xfrm>
            <a:prstGeom prst="rect">
              <a:avLst/>
            </a:prstGeom>
            <a:noFill/>
          </p:spPr>
          <p:txBody>
            <a:bodyPr wrap="square" rtlCol="0">
              <a:spAutoFit/>
            </a:bodyPr>
            <a:lstStyle/>
            <a:p>
              <a:r>
                <a:rPr lang="en-US"/>
                <a:t>Dry</a:t>
              </a:r>
            </a:p>
          </p:txBody>
        </p:sp>
        <p:sp>
          <p:nvSpPr>
            <p:cNvPr id="18" name="TextBox 17">
              <a:extLst>
                <a:ext uri="{FF2B5EF4-FFF2-40B4-BE49-F238E27FC236}">
                  <a16:creationId xmlns:a16="http://schemas.microsoft.com/office/drawing/2014/main" id="{E5C83CCD-2BB5-56DF-62CF-317BADB5367A}"/>
                </a:ext>
              </a:extLst>
            </p:cNvPr>
            <p:cNvSpPr txBox="1"/>
            <p:nvPr/>
          </p:nvSpPr>
          <p:spPr>
            <a:xfrm>
              <a:off x="3208215" y="3046411"/>
              <a:ext cx="731520" cy="369332"/>
            </a:xfrm>
            <a:prstGeom prst="rect">
              <a:avLst/>
            </a:prstGeom>
            <a:noFill/>
          </p:spPr>
          <p:txBody>
            <a:bodyPr wrap="square" rtlCol="0">
              <a:spAutoFit/>
            </a:bodyPr>
            <a:lstStyle/>
            <a:p>
              <a:r>
                <a:rPr lang="en-US"/>
                <a:t>Dry</a:t>
              </a:r>
            </a:p>
          </p:txBody>
        </p:sp>
        <p:pic>
          <p:nvPicPr>
            <p:cNvPr id="3" name="Picture 2">
              <a:extLst>
                <a:ext uri="{FF2B5EF4-FFF2-40B4-BE49-F238E27FC236}">
                  <a16:creationId xmlns:a16="http://schemas.microsoft.com/office/drawing/2014/main" id="{7DAF9A92-F90C-0629-97AB-19C78EA6ECC5}"/>
                </a:ext>
              </a:extLst>
            </p:cNvPr>
            <p:cNvPicPr>
              <a:picLocks noChangeAspect="1"/>
            </p:cNvPicPr>
            <p:nvPr/>
          </p:nvPicPr>
          <p:blipFill rotWithShape="1">
            <a:blip r:embed="rId2"/>
            <a:srcRect l="16290" t="23064" r="41564" b="18116"/>
            <a:stretch/>
          </p:blipFill>
          <p:spPr>
            <a:xfrm>
              <a:off x="698937" y="289568"/>
              <a:ext cx="6201104" cy="5769726"/>
            </a:xfrm>
            <a:prstGeom prst="rect">
              <a:avLst/>
            </a:prstGeom>
          </p:spPr>
        </p:pic>
      </p:grpSp>
      <p:pic>
        <p:nvPicPr>
          <p:cNvPr id="9" name="Picture 8">
            <a:extLst>
              <a:ext uri="{FF2B5EF4-FFF2-40B4-BE49-F238E27FC236}">
                <a16:creationId xmlns:a16="http://schemas.microsoft.com/office/drawing/2014/main" id="{7C00FF0B-67B7-BE0B-24A6-AA133CDE968C}"/>
              </a:ext>
            </a:extLst>
          </p:cNvPr>
          <p:cNvPicPr>
            <a:picLocks noChangeAspect="1"/>
          </p:cNvPicPr>
          <p:nvPr/>
        </p:nvPicPr>
        <p:blipFill>
          <a:blip r:embed="rId3"/>
          <a:stretch>
            <a:fillRect/>
          </a:stretch>
        </p:blipFill>
        <p:spPr>
          <a:xfrm>
            <a:off x="10393946" y="227085"/>
            <a:ext cx="1579392" cy="475280"/>
          </a:xfrm>
          <a:prstGeom prst="rect">
            <a:avLst/>
          </a:prstGeom>
          <a:noFill/>
        </p:spPr>
      </p:pic>
      <p:sp>
        <p:nvSpPr>
          <p:cNvPr id="19" name="Slide Number Placeholder 18">
            <a:extLst>
              <a:ext uri="{FF2B5EF4-FFF2-40B4-BE49-F238E27FC236}">
                <a16:creationId xmlns:a16="http://schemas.microsoft.com/office/drawing/2014/main" id="{49C23366-613E-94C7-F623-38B979232EE7}"/>
              </a:ext>
            </a:extLst>
          </p:cNvPr>
          <p:cNvSpPr>
            <a:spLocks noGrp="1"/>
          </p:cNvSpPr>
          <p:nvPr>
            <p:ph type="sldNum" sz="quarter" idx="12"/>
          </p:nvPr>
        </p:nvSpPr>
        <p:spPr/>
        <p:txBody>
          <a:bodyPr/>
          <a:lstStyle/>
          <a:p>
            <a:fld id="{3AA0283A-4265-48D1-A36E-176D158BEB48}" type="slidenum">
              <a:rPr lang="en-US" smtClean="0"/>
              <a:t>12</a:t>
            </a:fld>
            <a:endParaRPr lang="en-US"/>
          </a:p>
        </p:txBody>
      </p:sp>
    </p:spTree>
    <p:extLst>
      <p:ext uri="{BB962C8B-B14F-4D97-AF65-F5344CB8AC3E}">
        <p14:creationId xmlns:p14="http://schemas.microsoft.com/office/powerpoint/2010/main" val="3148299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538E2-75E7-281B-8E5C-0594345DCF99}"/>
              </a:ext>
            </a:extLst>
          </p:cNvPr>
          <p:cNvSpPr>
            <a:spLocks noGrp="1"/>
          </p:cNvSpPr>
          <p:nvPr>
            <p:ph type="title"/>
          </p:nvPr>
        </p:nvSpPr>
        <p:spPr/>
        <p:txBody>
          <a:bodyPr/>
          <a:lstStyle/>
          <a:p>
            <a:r>
              <a:rPr lang="en-US" dirty="0"/>
              <a:t>SWP Facilities</a:t>
            </a:r>
          </a:p>
        </p:txBody>
      </p:sp>
      <p:sp>
        <p:nvSpPr>
          <p:cNvPr id="5" name="Subtitle 4">
            <a:extLst>
              <a:ext uri="{FF2B5EF4-FFF2-40B4-BE49-F238E27FC236}">
                <a16:creationId xmlns:a16="http://schemas.microsoft.com/office/drawing/2014/main" id="{B597093F-787C-0194-49D5-7671E7BC2198}"/>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AA39E784-F0C6-1698-0FBA-CF11924F0A8B}"/>
              </a:ext>
            </a:extLst>
          </p:cNvPr>
          <p:cNvSpPr>
            <a:spLocks noGrp="1"/>
          </p:cNvSpPr>
          <p:nvPr>
            <p:ph type="sldNum" sz="quarter" idx="12"/>
          </p:nvPr>
        </p:nvSpPr>
        <p:spPr/>
        <p:txBody>
          <a:bodyPr/>
          <a:lstStyle/>
          <a:p>
            <a:fld id="{3AA0283A-4265-48D1-A36E-176D158BEB48}" type="slidenum">
              <a:rPr lang="en-US" smtClean="0"/>
              <a:t>13</a:t>
            </a:fld>
            <a:endParaRPr lang="en-US"/>
          </a:p>
        </p:txBody>
      </p:sp>
      <p:pic>
        <p:nvPicPr>
          <p:cNvPr id="2" name="Picture 1">
            <a:extLst>
              <a:ext uri="{FF2B5EF4-FFF2-40B4-BE49-F238E27FC236}">
                <a16:creationId xmlns:a16="http://schemas.microsoft.com/office/drawing/2014/main" id="{68541B8D-DBAC-C7BC-0130-551D9316CBCE}"/>
              </a:ext>
            </a:extLst>
          </p:cNvPr>
          <p:cNvPicPr>
            <a:picLocks noChangeAspect="1"/>
          </p:cNvPicPr>
          <p:nvPr/>
        </p:nvPicPr>
        <p:blipFill>
          <a:blip r:embed="rId2"/>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1301224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B50E39-B216-4F6A-A2A7-D27D902D8D78}"/>
              </a:ext>
            </a:extLst>
          </p:cNvPr>
          <p:cNvSpPr/>
          <p:nvPr/>
        </p:nvSpPr>
        <p:spPr>
          <a:xfrm>
            <a:off x="0" y="0"/>
            <a:ext cx="5642426" cy="6858000"/>
          </a:xfrm>
          <a:prstGeom prst="rect">
            <a:avLst/>
          </a:prstGeom>
          <a:solidFill>
            <a:srgbClr val="2D7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C62CE761-9EFB-411C-AEEA-91C06799EDAF}"/>
              </a:ext>
            </a:extLst>
          </p:cNvPr>
          <p:cNvSpPr txBox="1"/>
          <p:nvPr/>
        </p:nvSpPr>
        <p:spPr>
          <a:xfrm>
            <a:off x="981650" y="1246932"/>
            <a:ext cx="36051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9050">
                  <a:noFill/>
                </a:ln>
                <a:solidFill>
                  <a:srgbClr val="FFCC00"/>
                </a:solidFill>
                <a:effectLst/>
                <a:uLnTx/>
                <a:uFillTx/>
                <a:latin typeface="Roboto"/>
                <a:ea typeface="+mn-ea"/>
                <a:cs typeface="+mn-cs"/>
              </a:rPr>
              <a:t>State Water Project </a:t>
            </a:r>
          </a:p>
        </p:txBody>
      </p:sp>
      <p:sp>
        <p:nvSpPr>
          <p:cNvPr id="13" name="TextBox 12">
            <a:extLst>
              <a:ext uri="{FF2B5EF4-FFF2-40B4-BE49-F238E27FC236}">
                <a16:creationId xmlns:a16="http://schemas.microsoft.com/office/drawing/2014/main" id="{61B58893-EE1F-490A-B377-186EA98D69D0}"/>
              </a:ext>
            </a:extLst>
          </p:cNvPr>
          <p:cNvSpPr txBox="1"/>
          <p:nvPr/>
        </p:nvSpPr>
        <p:spPr>
          <a:xfrm>
            <a:off x="981650" y="2781878"/>
            <a:ext cx="3605190" cy="32162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1" i="0" u="none" strike="noStrike" kern="1200" cap="none" spc="0" normalizeH="0" baseline="0" noProof="0">
                <a:ln w="19050">
                  <a:noFill/>
                </a:ln>
                <a:solidFill>
                  <a:srgbClr val="FFFFFF"/>
                </a:solidFill>
                <a:effectLst/>
                <a:uLnTx/>
                <a:uFillTx/>
                <a:latin typeface="Roboto"/>
                <a:ea typeface="+mn-ea"/>
                <a:cs typeface="+mn-cs"/>
              </a:rPr>
              <a:t>34 </a:t>
            </a:r>
            <a:r>
              <a:rPr kumimoji="0" lang="en-US" sz="1600" b="0" i="0" u="none" strike="noStrike" kern="1200" cap="none" spc="0" normalizeH="0" baseline="0" noProof="0">
                <a:ln w="19050">
                  <a:noFill/>
                </a:ln>
                <a:solidFill>
                  <a:srgbClr val="FFFFFF"/>
                </a:solidFill>
                <a:effectLst/>
                <a:uLnTx/>
                <a:uFillTx/>
                <a:latin typeface="Roboto Light" panose="02000000000000000000" pitchFamily="2" charset="0"/>
                <a:ea typeface="Roboto Light" panose="02000000000000000000" pitchFamily="2" charset="0"/>
                <a:cs typeface="+mn-cs"/>
              </a:rPr>
              <a:t>storage facilities, reservoirs and lakes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1" i="0" u="none" strike="noStrike" kern="1200" cap="none" spc="0" normalizeH="0" baseline="0" noProof="0">
                <a:ln w="19050">
                  <a:noFill/>
                </a:ln>
                <a:solidFill>
                  <a:srgbClr val="FFFFFF"/>
                </a:solidFill>
                <a:effectLst/>
                <a:uLnTx/>
                <a:uFillTx/>
                <a:latin typeface="Roboto"/>
                <a:ea typeface="+mn-ea"/>
                <a:cs typeface="+mn-cs"/>
              </a:rPr>
              <a:t>20 </a:t>
            </a:r>
            <a:r>
              <a:rPr kumimoji="0" lang="en-US" sz="1600" b="0" i="0" u="none" strike="noStrike" kern="1200" cap="none" spc="0" normalizeH="0" baseline="0" noProof="0">
                <a:ln w="19050">
                  <a:noFill/>
                </a:ln>
                <a:solidFill>
                  <a:srgbClr val="FFFFFF"/>
                </a:solidFill>
                <a:effectLst/>
                <a:uLnTx/>
                <a:uFillTx/>
                <a:latin typeface="Roboto Light" panose="02000000000000000000" pitchFamily="2" charset="0"/>
                <a:ea typeface="Roboto Light" panose="02000000000000000000" pitchFamily="2" charset="0"/>
                <a:cs typeface="+mn-cs"/>
              </a:rPr>
              <a:t>pumping plants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1" i="0" u="none" strike="noStrike" kern="1200" cap="none" spc="0" normalizeH="0" baseline="0" noProof="0">
                <a:ln w="19050">
                  <a:noFill/>
                </a:ln>
                <a:solidFill>
                  <a:srgbClr val="FFFFFF"/>
                </a:solidFill>
                <a:effectLst/>
                <a:uLnTx/>
                <a:uFillTx/>
                <a:latin typeface="Roboto"/>
                <a:ea typeface="+mn-ea"/>
                <a:cs typeface="+mn-cs"/>
              </a:rPr>
              <a:t>4 </a:t>
            </a:r>
            <a:r>
              <a:rPr kumimoji="0" lang="en-US" sz="1600" b="0" i="0" u="none" strike="noStrike" kern="1200" cap="none" spc="0" normalizeH="0" baseline="0" noProof="0">
                <a:ln w="19050">
                  <a:noFill/>
                </a:ln>
                <a:solidFill>
                  <a:srgbClr val="FFFFFF"/>
                </a:solidFill>
                <a:effectLst/>
                <a:uLnTx/>
                <a:uFillTx/>
                <a:latin typeface="Roboto Light" panose="02000000000000000000" pitchFamily="2" charset="0"/>
                <a:ea typeface="Roboto Light" panose="02000000000000000000" pitchFamily="2" charset="0"/>
                <a:cs typeface="+mn-cs"/>
              </a:rPr>
              <a:t>pumping-generating plants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1" i="0" u="none" strike="noStrike" kern="1200" cap="none" spc="0" normalizeH="0" baseline="0" noProof="0">
                <a:ln w="19050">
                  <a:noFill/>
                </a:ln>
                <a:solidFill>
                  <a:srgbClr val="FFFFFF"/>
                </a:solidFill>
                <a:effectLst/>
                <a:uLnTx/>
                <a:uFillTx/>
                <a:latin typeface="Roboto"/>
                <a:ea typeface="+mn-ea"/>
                <a:cs typeface="+mn-cs"/>
              </a:rPr>
              <a:t>5 </a:t>
            </a:r>
            <a:r>
              <a:rPr kumimoji="0" lang="en-US" sz="1600" b="0" i="0" u="none" strike="noStrike" kern="1200" cap="none" spc="0" normalizeH="0" baseline="0" noProof="0">
                <a:ln w="19050">
                  <a:noFill/>
                </a:ln>
                <a:solidFill>
                  <a:srgbClr val="FFFFFF"/>
                </a:solidFill>
                <a:effectLst/>
                <a:uLnTx/>
                <a:uFillTx/>
                <a:latin typeface="Roboto Light" panose="02000000000000000000" pitchFamily="2" charset="0"/>
                <a:ea typeface="Roboto Light" panose="02000000000000000000" pitchFamily="2" charset="0"/>
                <a:cs typeface="+mn-cs"/>
              </a:rPr>
              <a:t>hydroelectric power plants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1" i="0" u="none" strike="noStrike" kern="1200" cap="none" spc="0" normalizeH="0" baseline="0" noProof="0">
                <a:ln w="19050">
                  <a:noFill/>
                </a:ln>
                <a:solidFill>
                  <a:srgbClr val="FFFFFF"/>
                </a:solidFill>
                <a:effectLst/>
                <a:uLnTx/>
                <a:uFillTx/>
                <a:latin typeface="Roboto"/>
                <a:ea typeface="+mn-ea"/>
                <a:cs typeface="+mn-cs"/>
              </a:rPr>
              <a:t>701 </a:t>
            </a:r>
            <a:r>
              <a:rPr kumimoji="0" lang="en-US" sz="1600" b="0" i="0" u="none" strike="noStrike" kern="1200" cap="none" spc="0" normalizeH="0" baseline="0" noProof="0">
                <a:ln w="19050">
                  <a:noFill/>
                </a:ln>
                <a:solidFill>
                  <a:srgbClr val="FFFFFF"/>
                </a:solidFill>
                <a:effectLst/>
                <a:uLnTx/>
                <a:uFillTx/>
                <a:latin typeface="Roboto Light" panose="02000000000000000000" pitchFamily="2" charset="0"/>
                <a:ea typeface="Roboto Light" panose="02000000000000000000" pitchFamily="2" charset="0"/>
                <a:cs typeface="+mn-cs"/>
              </a:rPr>
              <a:t>miles of open canals and pipelines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w="19050">
                  <a:noFill/>
                </a:ln>
                <a:solidFill>
                  <a:srgbClr val="FFFFFF"/>
                </a:solidFill>
                <a:effectLst/>
                <a:uLnTx/>
                <a:uFillTx/>
                <a:latin typeface="Roboto Light" panose="02000000000000000000" pitchFamily="2" charset="0"/>
                <a:ea typeface="Roboto Light" panose="02000000000000000000" pitchFamily="2" charset="0"/>
                <a:cs typeface="+mn-cs"/>
              </a:rPr>
              <a:t>Construction began in the 1960s</a:t>
            </a:r>
          </a:p>
        </p:txBody>
      </p:sp>
      <p:cxnSp>
        <p:nvCxnSpPr>
          <p:cNvPr id="14" name="Straight Connector 13">
            <a:extLst>
              <a:ext uri="{FF2B5EF4-FFF2-40B4-BE49-F238E27FC236}">
                <a16:creationId xmlns:a16="http://schemas.microsoft.com/office/drawing/2014/main" id="{495B3C36-AB3E-4242-B88D-84266EB1D3DB}"/>
              </a:ext>
            </a:extLst>
          </p:cNvPr>
          <p:cNvCxnSpPr>
            <a:cxnSpLocks/>
          </p:cNvCxnSpPr>
          <p:nvPr/>
        </p:nvCxnSpPr>
        <p:spPr>
          <a:xfrm>
            <a:off x="1052442" y="2217518"/>
            <a:ext cx="34687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map&#10;&#10;Description automatically generated">
            <a:extLst>
              <a:ext uri="{FF2B5EF4-FFF2-40B4-BE49-F238E27FC236}">
                <a16:creationId xmlns:a16="http://schemas.microsoft.com/office/drawing/2014/main" id="{AB9C3420-84A1-5841-B9CF-DA5D27EB4C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4868" y="672151"/>
            <a:ext cx="4807283" cy="5513697"/>
          </a:xfrm>
          <a:prstGeom prst="rect">
            <a:avLst/>
          </a:prstGeom>
        </p:spPr>
      </p:pic>
    </p:spTree>
    <p:extLst>
      <p:ext uri="{BB962C8B-B14F-4D97-AF65-F5344CB8AC3E}">
        <p14:creationId xmlns:p14="http://schemas.microsoft.com/office/powerpoint/2010/main" val="2544449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FAB088-DF22-4CA5-7C43-B5B4F6F3AF0C}"/>
              </a:ext>
            </a:extLst>
          </p:cNvPr>
          <p:cNvPicPr>
            <a:picLocks noChangeAspect="1"/>
          </p:cNvPicPr>
          <p:nvPr/>
        </p:nvPicPr>
        <p:blipFill>
          <a:blip r:embed="rId2"/>
          <a:stretch/>
        </p:blipFill>
        <p:spPr>
          <a:xfrm>
            <a:off x="5694878" y="0"/>
            <a:ext cx="5435125" cy="6858000"/>
          </a:xfrm>
          <a:prstGeom prst="rect">
            <a:avLst/>
          </a:prstGeom>
        </p:spPr>
      </p:pic>
      <p:sp>
        <p:nvSpPr>
          <p:cNvPr id="9" name="Oval 8">
            <a:extLst>
              <a:ext uri="{FF2B5EF4-FFF2-40B4-BE49-F238E27FC236}">
                <a16:creationId xmlns:a16="http://schemas.microsoft.com/office/drawing/2014/main" id="{88FB85AD-707A-9E17-A278-9EBCCCCB6A33}"/>
              </a:ext>
            </a:extLst>
          </p:cNvPr>
          <p:cNvSpPr/>
          <p:nvPr/>
        </p:nvSpPr>
        <p:spPr>
          <a:xfrm>
            <a:off x="7055069" y="1399922"/>
            <a:ext cx="646386" cy="562885"/>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66F536D-4430-7897-1C95-CCF15DA6EED9}"/>
              </a:ext>
            </a:extLst>
          </p:cNvPr>
          <p:cNvSpPr/>
          <p:nvPr/>
        </p:nvSpPr>
        <p:spPr>
          <a:xfrm>
            <a:off x="7118131" y="3362729"/>
            <a:ext cx="520680" cy="562885"/>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D1E33C-DD0C-10B4-EC60-8A1648808EA5}"/>
              </a:ext>
            </a:extLst>
          </p:cNvPr>
          <p:cNvSpPr/>
          <p:nvPr/>
        </p:nvSpPr>
        <p:spPr>
          <a:xfrm rot="19235760">
            <a:off x="8059558" y="2465786"/>
            <a:ext cx="917247" cy="4332272"/>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DAFA51E-A307-065C-5957-590EE15E2695}"/>
              </a:ext>
            </a:extLst>
          </p:cNvPr>
          <p:cNvSpPr txBox="1"/>
          <p:nvPr/>
        </p:nvSpPr>
        <p:spPr>
          <a:xfrm>
            <a:off x="327517" y="2151727"/>
            <a:ext cx="4897626" cy="2554545"/>
          </a:xfrm>
          <a:prstGeom prst="rect">
            <a:avLst/>
          </a:prstGeom>
          <a:noFill/>
        </p:spPr>
        <p:txBody>
          <a:bodyPr wrap="square" rtlCol="0">
            <a:spAutoFit/>
          </a:bodyPr>
          <a:lstStyle/>
          <a:p>
            <a:r>
              <a:rPr lang="en-US" sz="4000" dirty="0"/>
              <a:t>Key SWP Facilities Built to Capture Water Under Historic Runoff Patterns</a:t>
            </a:r>
          </a:p>
        </p:txBody>
      </p:sp>
      <p:sp>
        <p:nvSpPr>
          <p:cNvPr id="13" name="Oval 12">
            <a:extLst>
              <a:ext uri="{FF2B5EF4-FFF2-40B4-BE49-F238E27FC236}">
                <a16:creationId xmlns:a16="http://schemas.microsoft.com/office/drawing/2014/main" id="{B421C2E3-4C4B-E774-14DB-D56E7AF82A60}"/>
              </a:ext>
            </a:extLst>
          </p:cNvPr>
          <p:cNvSpPr/>
          <p:nvPr/>
        </p:nvSpPr>
        <p:spPr>
          <a:xfrm>
            <a:off x="6923690" y="2538644"/>
            <a:ext cx="520680" cy="562885"/>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04B5269-1FAF-6BC4-003C-63F38B403574}"/>
              </a:ext>
            </a:extLst>
          </p:cNvPr>
          <p:cNvPicPr>
            <a:picLocks noChangeAspect="1"/>
          </p:cNvPicPr>
          <p:nvPr/>
        </p:nvPicPr>
        <p:blipFill>
          <a:blip r:embed="rId3"/>
          <a:stretch>
            <a:fillRect/>
          </a:stretch>
        </p:blipFill>
        <p:spPr>
          <a:xfrm>
            <a:off x="206237" y="6036757"/>
            <a:ext cx="1579392" cy="475280"/>
          </a:xfrm>
          <a:prstGeom prst="rect">
            <a:avLst/>
          </a:prstGeom>
          <a:noFill/>
        </p:spPr>
      </p:pic>
      <p:sp>
        <p:nvSpPr>
          <p:cNvPr id="3" name="Slide Number Placeholder 2">
            <a:extLst>
              <a:ext uri="{FF2B5EF4-FFF2-40B4-BE49-F238E27FC236}">
                <a16:creationId xmlns:a16="http://schemas.microsoft.com/office/drawing/2014/main" id="{7D516388-70D7-AD07-15E6-9F60E3B8EF28}"/>
              </a:ext>
            </a:extLst>
          </p:cNvPr>
          <p:cNvSpPr>
            <a:spLocks noGrp="1"/>
          </p:cNvSpPr>
          <p:nvPr>
            <p:ph type="sldNum" sz="quarter" idx="12"/>
          </p:nvPr>
        </p:nvSpPr>
        <p:spPr/>
        <p:txBody>
          <a:bodyPr/>
          <a:lstStyle/>
          <a:p>
            <a:fld id="{3AA0283A-4265-48D1-A36E-176D158BEB48}" type="slidenum">
              <a:rPr lang="en-US" smtClean="0"/>
              <a:t>15</a:t>
            </a:fld>
            <a:endParaRPr lang="en-US"/>
          </a:p>
        </p:txBody>
      </p:sp>
    </p:spTree>
    <p:extLst>
      <p:ext uri="{BB962C8B-B14F-4D97-AF65-F5344CB8AC3E}">
        <p14:creationId xmlns:p14="http://schemas.microsoft.com/office/powerpoint/2010/main" val="315568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FAB088-DF22-4CA5-7C43-B5B4F6F3AF0C}"/>
              </a:ext>
            </a:extLst>
          </p:cNvPr>
          <p:cNvPicPr>
            <a:picLocks noChangeAspect="1"/>
          </p:cNvPicPr>
          <p:nvPr/>
        </p:nvPicPr>
        <p:blipFill>
          <a:blip r:embed="rId2"/>
          <a:stretch/>
        </p:blipFill>
        <p:spPr>
          <a:xfrm>
            <a:off x="287306" y="0"/>
            <a:ext cx="5435125" cy="6858000"/>
          </a:xfrm>
          <a:prstGeom prst="rect">
            <a:avLst/>
          </a:prstGeom>
        </p:spPr>
      </p:pic>
      <p:pic>
        <p:nvPicPr>
          <p:cNvPr id="339" name="Picture 338">
            <a:extLst>
              <a:ext uri="{FF2B5EF4-FFF2-40B4-BE49-F238E27FC236}">
                <a16:creationId xmlns:a16="http://schemas.microsoft.com/office/drawing/2014/main" id="{C2470178-D6A6-42B6-EEAC-A9570EE9D29D}"/>
              </a:ext>
            </a:extLst>
          </p:cNvPr>
          <p:cNvPicPr>
            <a:picLocks noChangeAspect="1"/>
          </p:cNvPicPr>
          <p:nvPr/>
        </p:nvPicPr>
        <p:blipFill>
          <a:blip r:embed="rId3"/>
          <a:stretch>
            <a:fillRect/>
          </a:stretch>
        </p:blipFill>
        <p:spPr>
          <a:xfrm>
            <a:off x="6469570" y="37655"/>
            <a:ext cx="5291576" cy="6858000"/>
          </a:xfrm>
          <a:prstGeom prst="rect">
            <a:avLst/>
          </a:prstGeom>
        </p:spPr>
      </p:pic>
      <p:cxnSp>
        <p:nvCxnSpPr>
          <p:cNvPr id="6" name="Straight Connector 5">
            <a:extLst>
              <a:ext uri="{FF2B5EF4-FFF2-40B4-BE49-F238E27FC236}">
                <a16:creationId xmlns:a16="http://schemas.microsoft.com/office/drawing/2014/main" id="{D41034AE-EC30-6E01-AB29-442A14090028}"/>
              </a:ext>
            </a:extLst>
          </p:cNvPr>
          <p:cNvCxnSpPr>
            <a:cxnSpLocks/>
            <a:stCxn id="10" idx="0"/>
          </p:cNvCxnSpPr>
          <p:nvPr/>
        </p:nvCxnSpPr>
        <p:spPr>
          <a:xfrm flipV="1">
            <a:off x="1746241" y="121381"/>
            <a:ext cx="4723329" cy="2429354"/>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C20C6899-14BC-52C4-A31D-1908B657BAC3}"/>
              </a:ext>
            </a:extLst>
          </p:cNvPr>
          <p:cNvCxnSpPr>
            <a:cxnSpLocks/>
            <a:stCxn id="10" idx="4"/>
          </p:cNvCxnSpPr>
          <p:nvPr/>
        </p:nvCxnSpPr>
        <p:spPr>
          <a:xfrm>
            <a:off x="1746241" y="3113620"/>
            <a:ext cx="4723329" cy="3315572"/>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566F536D-4430-7897-1C95-CCF15DA6EED9}"/>
              </a:ext>
            </a:extLst>
          </p:cNvPr>
          <p:cNvSpPr/>
          <p:nvPr/>
        </p:nvSpPr>
        <p:spPr>
          <a:xfrm>
            <a:off x="1485901" y="2550735"/>
            <a:ext cx="520680" cy="562885"/>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F711B33-F5AE-501A-3FC6-DFDEF9C3A380}"/>
              </a:ext>
            </a:extLst>
          </p:cNvPr>
          <p:cNvSpPr/>
          <p:nvPr/>
        </p:nvSpPr>
        <p:spPr>
          <a:xfrm rot="2182958">
            <a:off x="8952947" y="5186722"/>
            <a:ext cx="324823" cy="768709"/>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69AE54-DAB0-0058-5202-BB6AADF92F45}"/>
              </a:ext>
            </a:extLst>
          </p:cNvPr>
          <p:cNvSpPr/>
          <p:nvPr/>
        </p:nvSpPr>
        <p:spPr>
          <a:xfrm>
            <a:off x="8124837" y="2966037"/>
            <a:ext cx="324823" cy="291993"/>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D25A35-D349-B8AE-E884-EB8477D2F882}"/>
              </a:ext>
            </a:extLst>
          </p:cNvPr>
          <p:cNvSpPr/>
          <p:nvPr/>
        </p:nvSpPr>
        <p:spPr>
          <a:xfrm>
            <a:off x="7603682" y="3872753"/>
            <a:ext cx="324823" cy="291993"/>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70C505E-0B32-FA71-E0CC-532AE354329B}"/>
              </a:ext>
            </a:extLst>
          </p:cNvPr>
          <p:cNvPicPr>
            <a:picLocks noChangeAspect="1"/>
          </p:cNvPicPr>
          <p:nvPr/>
        </p:nvPicPr>
        <p:blipFill>
          <a:blip r:embed="rId4"/>
          <a:stretch>
            <a:fillRect/>
          </a:stretch>
        </p:blipFill>
        <p:spPr>
          <a:xfrm>
            <a:off x="206237" y="6036757"/>
            <a:ext cx="1579392" cy="475280"/>
          </a:xfrm>
          <a:prstGeom prst="rect">
            <a:avLst/>
          </a:prstGeom>
          <a:noFill/>
        </p:spPr>
      </p:pic>
      <p:sp>
        <p:nvSpPr>
          <p:cNvPr id="3" name="Slide Number Placeholder 2">
            <a:extLst>
              <a:ext uri="{FF2B5EF4-FFF2-40B4-BE49-F238E27FC236}">
                <a16:creationId xmlns:a16="http://schemas.microsoft.com/office/drawing/2014/main" id="{64246D43-F5F7-CBEE-235D-6C543F260BD1}"/>
              </a:ext>
            </a:extLst>
          </p:cNvPr>
          <p:cNvSpPr>
            <a:spLocks noGrp="1"/>
          </p:cNvSpPr>
          <p:nvPr>
            <p:ph type="sldNum" sz="quarter" idx="12"/>
          </p:nvPr>
        </p:nvSpPr>
        <p:spPr/>
        <p:txBody>
          <a:bodyPr/>
          <a:lstStyle/>
          <a:p>
            <a:fld id="{3AA0283A-4265-48D1-A36E-176D158BEB48}" type="slidenum">
              <a:rPr lang="en-US" smtClean="0"/>
              <a:t>16</a:t>
            </a:fld>
            <a:endParaRPr lang="en-US"/>
          </a:p>
        </p:txBody>
      </p:sp>
    </p:spTree>
    <p:extLst>
      <p:ext uri="{BB962C8B-B14F-4D97-AF65-F5344CB8AC3E}">
        <p14:creationId xmlns:p14="http://schemas.microsoft.com/office/powerpoint/2010/main" val="270539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C6FD6-E977-7E0A-1283-67B300CD2A27}"/>
              </a:ext>
            </a:extLst>
          </p:cNvPr>
          <p:cNvPicPr>
            <a:picLocks noChangeAspect="1"/>
          </p:cNvPicPr>
          <p:nvPr/>
        </p:nvPicPr>
        <p:blipFill>
          <a:blip r:embed="rId2"/>
          <a:stretch>
            <a:fillRect/>
          </a:stretch>
        </p:blipFill>
        <p:spPr>
          <a:xfrm>
            <a:off x="6662875" y="0"/>
            <a:ext cx="5249119" cy="6858000"/>
          </a:xfrm>
          <a:prstGeom prst="rect">
            <a:avLst/>
          </a:prstGeom>
        </p:spPr>
      </p:pic>
      <p:sp>
        <p:nvSpPr>
          <p:cNvPr id="4" name="TextBox 3">
            <a:extLst>
              <a:ext uri="{FF2B5EF4-FFF2-40B4-BE49-F238E27FC236}">
                <a16:creationId xmlns:a16="http://schemas.microsoft.com/office/drawing/2014/main" id="{C2368B58-F2ED-C594-B7EF-AFE6066AE8CF}"/>
              </a:ext>
            </a:extLst>
          </p:cNvPr>
          <p:cNvSpPr txBox="1"/>
          <p:nvPr/>
        </p:nvSpPr>
        <p:spPr>
          <a:xfrm>
            <a:off x="674557" y="2353598"/>
            <a:ext cx="4083777" cy="1323439"/>
          </a:xfrm>
          <a:prstGeom prst="rect">
            <a:avLst/>
          </a:prstGeom>
          <a:noFill/>
        </p:spPr>
        <p:txBody>
          <a:bodyPr wrap="square" rtlCol="0">
            <a:spAutoFit/>
          </a:bodyPr>
          <a:lstStyle/>
          <a:p>
            <a:r>
              <a:rPr lang="en-US" sz="4000" dirty="0"/>
              <a:t>SWP Service Areas</a:t>
            </a:r>
          </a:p>
        </p:txBody>
      </p:sp>
      <p:pic>
        <p:nvPicPr>
          <p:cNvPr id="6" name="Picture 5">
            <a:extLst>
              <a:ext uri="{FF2B5EF4-FFF2-40B4-BE49-F238E27FC236}">
                <a16:creationId xmlns:a16="http://schemas.microsoft.com/office/drawing/2014/main" id="{82DEC189-C327-9AC5-0078-EA2436B9B030}"/>
              </a:ext>
            </a:extLst>
          </p:cNvPr>
          <p:cNvPicPr>
            <a:picLocks noChangeAspect="1"/>
          </p:cNvPicPr>
          <p:nvPr/>
        </p:nvPicPr>
        <p:blipFill>
          <a:blip r:embed="rId3"/>
          <a:stretch>
            <a:fillRect/>
          </a:stretch>
        </p:blipFill>
        <p:spPr>
          <a:xfrm>
            <a:off x="206237" y="6036757"/>
            <a:ext cx="1579392" cy="475280"/>
          </a:xfrm>
          <a:prstGeom prst="rect">
            <a:avLst/>
          </a:prstGeom>
          <a:noFill/>
        </p:spPr>
      </p:pic>
      <p:sp>
        <p:nvSpPr>
          <p:cNvPr id="7" name="Slide Number Placeholder 6">
            <a:extLst>
              <a:ext uri="{FF2B5EF4-FFF2-40B4-BE49-F238E27FC236}">
                <a16:creationId xmlns:a16="http://schemas.microsoft.com/office/drawing/2014/main" id="{D23C1012-5ED9-0AE5-94B5-7B52AE55F191}"/>
              </a:ext>
            </a:extLst>
          </p:cNvPr>
          <p:cNvSpPr>
            <a:spLocks noGrp="1"/>
          </p:cNvSpPr>
          <p:nvPr>
            <p:ph type="sldNum" sz="quarter" idx="12"/>
          </p:nvPr>
        </p:nvSpPr>
        <p:spPr/>
        <p:txBody>
          <a:bodyPr/>
          <a:lstStyle/>
          <a:p>
            <a:fld id="{3AA0283A-4265-48D1-A36E-176D158BEB48}" type="slidenum">
              <a:rPr lang="en-US" smtClean="0"/>
              <a:t>17</a:t>
            </a:fld>
            <a:endParaRPr lang="en-US"/>
          </a:p>
        </p:txBody>
      </p:sp>
    </p:spTree>
    <p:extLst>
      <p:ext uri="{BB962C8B-B14F-4D97-AF65-F5344CB8AC3E}">
        <p14:creationId xmlns:p14="http://schemas.microsoft.com/office/powerpoint/2010/main" val="535845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538E2-75E7-281B-8E5C-0594345DCF99}"/>
              </a:ext>
            </a:extLst>
          </p:cNvPr>
          <p:cNvSpPr>
            <a:spLocks noGrp="1"/>
          </p:cNvSpPr>
          <p:nvPr>
            <p:ph type="title"/>
          </p:nvPr>
        </p:nvSpPr>
        <p:spPr/>
        <p:txBody>
          <a:bodyPr/>
          <a:lstStyle/>
          <a:p>
            <a:r>
              <a:rPr lang="en-US" dirty="0"/>
              <a:t>SWP Regulations</a:t>
            </a:r>
          </a:p>
        </p:txBody>
      </p:sp>
      <p:sp>
        <p:nvSpPr>
          <p:cNvPr id="5" name="Subtitle 4">
            <a:extLst>
              <a:ext uri="{FF2B5EF4-FFF2-40B4-BE49-F238E27FC236}">
                <a16:creationId xmlns:a16="http://schemas.microsoft.com/office/drawing/2014/main" id="{B597093F-787C-0194-49D5-7671E7BC2198}"/>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205779A1-BEC0-D1A5-BF1D-32F1BD5820DA}"/>
              </a:ext>
            </a:extLst>
          </p:cNvPr>
          <p:cNvSpPr>
            <a:spLocks noGrp="1"/>
          </p:cNvSpPr>
          <p:nvPr>
            <p:ph type="sldNum" sz="quarter" idx="12"/>
          </p:nvPr>
        </p:nvSpPr>
        <p:spPr/>
        <p:txBody>
          <a:bodyPr/>
          <a:lstStyle/>
          <a:p>
            <a:fld id="{3AA0283A-4265-48D1-A36E-176D158BEB48}" type="slidenum">
              <a:rPr lang="en-US" smtClean="0"/>
              <a:t>18</a:t>
            </a:fld>
            <a:endParaRPr lang="en-US"/>
          </a:p>
        </p:txBody>
      </p:sp>
      <p:pic>
        <p:nvPicPr>
          <p:cNvPr id="2" name="Picture 1">
            <a:extLst>
              <a:ext uri="{FF2B5EF4-FFF2-40B4-BE49-F238E27FC236}">
                <a16:creationId xmlns:a16="http://schemas.microsoft.com/office/drawing/2014/main" id="{585903EF-CE4C-D6D9-7C6D-CEDBF41D6938}"/>
              </a:ext>
            </a:extLst>
          </p:cNvPr>
          <p:cNvPicPr>
            <a:picLocks noChangeAspect="1"/>
          </p:cNvPicPr>
          <p:nvPr/>
        </p:nvPicPr>
        <p:blipFill>
          <a:blip r:embed="rId2"/>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3008664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6F186-DB28-07D1-33F5-9727F63B8EFF}"/>
              </a:ext>
            </a:extLst>
          </p:cNvPr>
          <p:cNvPicPr>
            <a:picLocks noChangeAspect="1"/>
          </p:cNvPicPr>
          <p:nvPr/>
        </p:nvPicPr>
        <p:blipFill>
          <a:blip r:embed="rId2"/>
          <a:stretch>
            <a:fillRect/>
          </a:stretch>
        </p:blipFill>
        <p:spPr>
          <a:xfrm>
            <a:off x="10393946" y="227085"/>
            <a:ext cx="1579392" cy="475280"/>
          </a:xfrm>
          <a:prstGeom prst="rect">
            <a:avLst/>
          </a:prstGeom>
          <a:noFill/>
        </p:spPr>
      </p:pic>
      <p:sp>
        <p:nvSpPr>
          <p:cNvPr id="9" name="Slide Number Placeholder 8">
            <a:extLst>
              <a:ext uri="{FF2B5EF4-FFF2-40B4-BE49-F238E27FC236}">
                <a16:creationId xmlns:a16="http://schemas.microsoft.com/office/drawing/2014/main" id="{7F4A2674-FB83-36DF-7B68-926CD734D7F1}"/>
              </a:ext>
            </a:extLst>
          </p:cNvPr>
          <p:cNvSpPr>
            <a:spLocks noGrp="1"/>
          </p:cNvSpPr>
          <p:nvPr>
            <p:ph type="sldNum" sz="quarter" idx="12"/>
          </p:nvPr>
        </p:nvSpPr>
        <p:spPr/>
        <p:txBody>
          <a:bodyPr/>
          <a:lstStyle/>
          <a:p>
            <a:fld id="{3AA0283A-4265-48D1-A36E-176D158BEB48}" type="slidenum">
              <a:rPr lang="en-US" smtClean="0"/>
              <a:t>19</a:t>
            </a:fld>
            <a:endParaRPr lang="en-US"/>
          </a:p>
        </p:txBody>
      </p:sp>
      <p:sp>
        <p:nvSpPr>
          <p:cNvPr id="19" name="Title 1">
            <a:extLst>
              <a:ext uri="{FF2B5EF4-FFF2-40B4-BE49-F238E27FC236}">
                <a16:creationId xmlns:a16="http://schemas.microsoft.com/office/drawing/2014/main" id="{FEF6A6AE-08FC-4C7B-4FE2-37509AC5C832}"/>
              </a:ext>
            </a:extLst>
          </p:cNvPr>
          <p:cNvSpPr>
            <a:spLocks noGrp="1"/>
          </p:cNvSpPr>
          <p:nvPr>
            <p:ph type="title"/>
          </p:nvPr>
        </p:nvSpPr>
        <p:spPr>
          <a:xfrm>
            <a:off x="838200" y="1"/>
            <a:ext cx="10515600" cy="806450"/>
          </a:xfrm>
        </p:spPr>
        <p:txBody>
          <a:bodyPr>
            <a:normAutofit/>
          </a:bodyPr>
          <a:lstStyle/>
          <a:p>
            <a:r>
              <a:rPr lang="en-US" dirty="0"/>
              <a:t>Regulatory Limits for SWP and CVP</a:t>
            </a:r>
          </a:p>
        </p:txBody>
      </p:sp>
      <p:graphicFrame>
        <p:nvGraphicFramePr>
          <p:cNvPr id="20" name="Content Placeholder 3">
            <a:extLst>
              <a:ext uri="{FF2B5EF4-FFF2-40B4-BE49-F238E27FC236}">
                <a16:creationId xmlns:a16="http://schemas.microsoft.com/office/drawing/2014/main" id="{C6AD6B9A-FB2C-8795-D718-2F40FCB3FA8F}"/>
              </a:ext>
            </a:extLst>
          </p:cNvPr>
          <p:cNvGraphicFramePr>
            <a:graphicFrameLocks/>
          </p:cNvGraphicFramePr>
          <p:nvPr>
            <p:extLst>
              <p:ext uri="{D42A27DB-BD31-4B8C-83A1-F6EECF244321}">
                <p14:modId xmlns:p14="http://schemas.microsoft.com/office/powerpoint/2010/main" val="4134200232"/>
              </p:ext>
            </p:extLst>
          </p:nvPr>
        </p:nvGraphicFramePr>
        <p:xfrm>
          <a:off x="-2212975" y="787977"/>
          <a:ext cx="10509250" cy="6051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Content Placeholder 3">
            <a:extLst>
              <a:ext uri="{FF2B5EF4-FFF2-40B4-BE49-F238E27FC236}">
                <a16:creationId xmlns:a16="http://schemas.microsoft.com/office/drawing/2014/main" id="{2114934C-02EF-453D-6621-ED2D24D4BC17}"/>
              </a:ext>
            </a:extLst>
          </p:cNvPr>
          <p:cNvGraphicFramePr>
            <a:graphicFrameLocks/>
          </p:cNvGraphicFramePr>
          <p:nvPr>
            <p:extLst>
              <p:ext uri="{D42A27DB-BD31-4B8C-83A1-F6EECF244321}">
                <p14:modId xmlns:p14="http://schemas.microsoft.com/office/powerpoint/2010/main" val="4241846328"/>
              </p:ext>
            </p:extLst>
          </p:nvPr>
        </p:nvGraphicFramePr>
        <p:xfrm>
          <a:off x="3886201" y="733423"/>
          <a:ext cx="10509249" cy="60515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57823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724E5-BE80-EA94-7725-40751287FBBB}"/>
              </a:ext>
            </a:extLst>
          </p:cNvPr>
          <p:cNvSpPr>
            <a:spLocks noGrp="1"/>
          </p:cNvSpPr>
          <p:nvPr>
            <p:ph type="title"/>
          </p:nvPr>
        </p:nvSpPr>
        <p:spPr/>
        <p:txBody>
          <a:bodyPr>
            <a:normAutofit/>
          </a:bodyPr>
          <a:lstStyle/>
          <a:p>
            <a:r>
              <a:rPr lang="en-US">
                <a:solidFill>
                  <a:schemeClr val="tx1"/>
                </a:solidFill>
              </a:rPr>
              <a:t>Outline</a:t>
            </a:r>
          </a:p>
        </p:txBody>
      </p:sp>
      <p:graphicFrame>
        <p:nvGraphicFramePr>
          <p:cNvPr id="5" name="Content Placeholder 2">
            <a:extLst>
              <a:ext uri="{FF2B5EF4-FFF2-40B4-BE49-F238E27FC236}">
                <a16:creationId xmlns:a16="http://schemas.microsoft.com/office/drawing/2014/main" id="{797B732E-F2F7-E9FE-F2E6-9016E05D108E}"/>
              </a:ext>
            </a:extLst>
          </p:cNvPr>
          <p:cNvGraphicFramePr>
            <a:graphicFrameLocks noGrp="1"/>
          </p:cNvGraphicFramePr>
          <p:nvPr>
            <p:ph idx="1"/>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0C2EEC0E-B1A6-1D77-00CE-B94DC84BCE79}"/>
              </a:ext>
            </a:extLst>
          </p:cNvPr>
          <p:cNvSpPr>
            <a:spLocks noGrp="1"/>
          </p:cNvSpPr>
          <p:nvPr>
            <p:ph type="sldNum" sz="quarter" idx="12"/>
          </p:nvPr>
        </p:nvSpPr>
        <p:spPr/>
        <p:txBody>
          <a:bodyPr/>
          <a:lstStyle/>
          <a:p>
            <a:fld id="{3AA0283A-4265-48D1-A36E-176D158BEB48}" type="slidenum">
              <a:rPr lang="en-US" smtClean="0"/>
              <a:t>2</a:t>
            </a:fld>
            <a:endParaRPr lang="en-US"/>
          </a:p>
        </p:txBody>
      </p:sp>
      <p:pic>
        <p:nvPicPr>
          <p:cNvPr id="4" name="Picture 3">
            <a:extLst>
              <a:ext uri="{FF2B5EF4-FFF2-40B4-BE49-F238E27FC236}">
                <a16:creationId xmlns:a16="http://schemas.microsoft.com/office/drawing/2014/main" id="{E217161E-3C88-6CC5-6B69-4B13C1CDFF65}"/>
              </a:ext>
            </a:extLst>
          </p:cNvPr>
          <p:cNvPicPr>
            <a:picLocks noChangeAspect="1"/>
          </p:cNvPicPr>
          <p:nvPr/>
        </p:nvPicPr>
        <p:blipFill>
          <a:blip r:embed="rId7"/>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1455961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2A67B4-8B5E-9074-D85F-4876EE22178F}"/>
              </a:ext>
            </a:extLst>
          </p:cNvPr>
          <p:cNvSpPr>
            <a:spLocks noGrp="1"/>
          </p:cNvSpPr>
          <p:nvPr>
            <p:ph type="title"/>
          </p:nvPr>
        </p:nvSpPr>
        <p:spPr>
          <a:xfrm>
            <a:off x="769012" y="227085"/>
            <a:ext cx="9624934" cy="1325563"/>
          </a:xfrm>
        </p:spPr>
        <p:txBody>
          <a:bodyPr>
            <a:normAutofit/>
          </a:bodyPr>
          <a:lstStyle/>
          <a:p>
            <a:r>
              <a:rPr lang="en-US" dirty="0"/>
              <a:t>State Water Board’s Bay-Delta Water Quality Control Plan (WQCP)</a:t>
            </a:r>
          </a:p>
        </p:txBody>
      </p:sp>
      <p:sp>
        <p:nvSpPr>
          <p:cNvPr id="6" name="Slide Number Placeholder 5">
            <a:extLst>
              <a:ext uri="{FF2B5EF4-FFF2-40B4-BE49-F238E27FC236}">
                <a16:creationId xmlns:a16="http://schemas.microsoft.com/office/drawing/2014/main" id="{E5D6D144-5851-EAAA-F114-566C83272CF8}"/>
              </a:ext>
            </a:extLst>
          </p:cNvPr>
          <p:cNvSpPr>
            <a:spLocks noGrp="1"/>
          </p:cNvSpPr>
          <p:nvPr>
            <p:ph type="sldNum" sz="quarter" idx="12"/>
          </p:nvPr>
        </p:nvSpPr>
        <p:spPr/>
        <p:txBody>
          <a:bodyPr/>
          <a:lstStyle/>
          <a:p>
            <a:fld id="{3AA0283A-4265-48D1-A36E-176D158BEB48}" type="slidenum">
              <a:rPr lang="en-US" smtClean="0"/>
              <a:t>20</a:t>
            </a:fld>
            <a:endParaRPr lang="en-US"/>
          </a:p>
        </p:txBody>
      </p:sp>
      <p:pic>
        <p:nvPicPr>
          <p:cNvPr id="3" name="Picture 2">
            <a:extLst>
              <a:ext uri="{FF2B5EF4-FFF2-40B4-BE49-F238E27FC236}">
                <a16:creationId xmlns:a16="http://schemas.microsoft.com/office/drawing/2014/main" id="{9A0A5743-FB92-823D-FEBD-F122BC0AB6FD}"/>
              </a:ext>
            </a:extLst>
          </p:cNvPr>
          <p:cNvPicPr>
            <a:picLocks noChangeAspect="1"/>
          </p:cNvPicPr>
          <p:nvPr/>
        </p:nvPicPr>
        <p:blipFill>
          <a:blip r:embed="rId2"/>
          <a:stretch>
            <a:fillRect/>
          </a:stretch>
        </p:blipFill>
        <p:spPr>
          <a:xfrm>
            <a:off x="2103618" y="1690688"/>
            <a:ext cx="7475147" cy="5120640"/>
          </a:xfrm>
          <a:prstGeom prst="rect">
            <a:avLst/>
          </a:prstGeom>
        </p:spPr>
      </p:pic>
      <p:pic>
        <p:nvPicPr>
          <p:cNvPr id="5" name="Picture 4">
            <a:extLst>
              <a:ext uri="{FF2B5EF4-FFF2-40B4-BE49-F238E27FC236}">
                <a16:creationId xmlns:a16="http://schemas.microsoft.com/office/drawing/2014/main" id="{5D9C12B5-9A85-8442-5018-D8BA80BC3B07}"/>
              </a:ext>
            </a:extLst>
          </p:cNvPr>
          <p:cNvPicPr>
            <a:picLocks noChangeAspect="1"/>
          </p:cNvPicPr>
          <p:nvPr/>
        </p:nvPicPr>
        <p:blipFill>
          <a:blip r:embed="rId3"/>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1266623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E8D0FC-8B8F-FCF8-DFC2-FF5F97B32D1D}"/>
              </a:ext>
            </a:extLst>
          </p:cNvPr>
          <p:cNvSpPr>
            <a:spLocks noGrp="1"/>
          </p:cNvSpPr>
          <p:nvPr>
            <p:ph type="title"/>
          </p:nvPr>
        </p:nvSpPr>
        <p:spPr>
          <a:xfrm>
            <a:off x="284309" y="80815"/>
            <a:ext cx="10456143" cy="1137289"/>
          </a:xfrm>
        </p:spPr>
        <p:txBody>
          <a:bodyPr>
            <a:normAutofit/>
          </a:bodyPr>
          <a:lstStyle/>
          <a:p>
            <a:r>
              <a:rPr lang="en-US" dirty="0"/>
              <a:t>Status of Fish Species Resulted in Additional Regulatory Restrictions</a:t>
            </a:r>
          </a:p>
        </p:txBody>
      </p:sp>
      <p:sp>
        <p:nvSpPr>
          <p:cNvPr id="7" name="Slide Number Placeholder 6">
            <a:extLst>
              <a:ext uri="{FF2B5EF4-FFF2-40B4-BE49-F238E27FC236}">
                <a16:creationId xmlns:a16="http://schemas.microsoft.com/office/drawing/2014/main" id="{2D22BB50-F67E-4FA0-19C1-52281CC6A9C0}"/>
              </a:ext>
            </a:extLst>
          </p:cNvPr>
          <p:cNvSpPr>
            <a:spLocks noGrp="1"/>
          </p:cNvSpPr>
          <p:nvPr>
            <p:ph type="sldNum" sz="quarter" idx="12"/>
          </p:nvPr>
        </p:nvSpPr>
        <p:spPr/>
        <p:txBody>
          <a:bodyPr/>
          <a:lstStyle/>
          <a:p>
            <a:fld id="{3AA0283A-4265-48D1-A36E-176D158BEB48}" type="slidenum">
              <a:rPr lang="en-US" smtClean="0"/>
              <a:t>21</a:t>
            </a:fld>
            <a:endParaRPr lang="en-US"/>
          </a:p>
        </p:txBody>
      </p:sp>
      <p:pic>
        <p:nvPicPr>
          <p:cNvPr id="4" name="Picture 3">
            <a:extLst>
              <a:ext uri="{FF2B5EF4-FFF2-40B4-BE49-F238E27FC236}">
                <a16:creationId xmlns:a16="http://schemas.microsoft.com/office/drawing/2014/main" id="{7FC1DFB2-141B-7A96-F548-8447822B0A03}"/>
              </a:ext>
            </a:extLst>
          </p:cNvPr>
          <p:cNvPicPr>
            <a:picLocks noChangeAspect="1"/>
          </p:cNvPicPr>
          <p:nvPr/>
        </p:nvPicPr>
        <p:blipFill>
          <a:blip r:embed="rId2"/>
          <a:stretch>
            <a:fillRect/>
          </a:stretch>
        </p:blipFill>
        <p:spPr>
          <a:xfrm>
            <a:off x="377156" y="4001565"/>
            <a:ext cx="5580749" cy="2818015"/>
          </a:xfrm>
          <a:prstGeom prst="rect">
            <a:avLst/>
          </a:prstGeom>
          <a:ln>
            <a:solidFill>
              <a:schemeClr val="tx1"/>
            </a:solidFill>
          </a:ln>
        </p:spPr>
      </p:pic>
      <p:pic>
        <p:nvPicPr>
          <p:cNvPr id="1026" name="Picture 2" descr="FMWT Delta smelt index graphic – MAVEN'S NOTEBOOK | California Water News Central">
            <a:extLst>
              <a:ext uri="{FF2B5EF4-FFF2-40B4-BE49-F238E27FC236}">
                <a16:creationId xmlns:a16="http://schemas.microsoft.com/office/drawing/2014/main" id="{89F51714-B28D-B44A-0ABD-D541D6BCA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483" y="1364374"/>
            <a:ext cx="8382000" cy="27527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2B2619-C1B7-CB35-048E-34F3AC611EA3}"/>
              </a:ext>
            </a:extLst>
          </p:cNvPr>
          <p:cNvPicPr>
            <a:picLocks noChangeAspect="1"/>
          </p:cNvPicPr>
          <p:nvPr/>
        </p:nvPicPr>
        <p:blipFill>
          <a:blip r:embed="rId4"/>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1072271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rrow: Notched Right 25">
            <a:extLst>
              <a:ext uri="{FF2B5EF4-FFF2-40B4-BE49-F238E27FC236}">
                <a16:creationId xmlns:a16="http://schemas.microsoft.com/office/drawing/2014/main" id="{5C73B922-0E69-0B37-D727-F611FCA098B6}"/>
              </a:ext>
            </a:extLst>
          </p:cNvPr>
          <p:cNvSpPr/>
          <p:nvPr/>
        </p:nvSpPr>
        <p:spPr>
          <a:xfrm>
            <a:off x="0" y="1870886"/>
            <a:ext cx="12071207" cy="1419225"/>
          </a:xfrm>
          <a:prstGeom prst="notch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C8A2E547-4DA1-76B6-DF07-A4613DB69698}"/>
              </a:ext>
            </a:extLst>
          </p:cNvPr>
          <p:cNvSpPr>
            <a:spLocks noGrp="1"/>
          </p:cNvSpPr>
          <p:nvPr>
            <p:ph type="title"/>
          </p:nvPr>
        </p:nvSpPr>
        <p:spPr>
          <a:xfrm>
            <a:off x="838200" y="365125"/>
            <a:ext cx="9617439" cy="1325563"/>
          </a:xfrm>
        </p:spPr>
        <p:txBody>
          <a:bodyPr>
            <a:normAutofit/>
          </a:bodyPr>
          <a:lstStyle/>
          <a:p>
            <a:r>
              <a:rPr lang="en-US" dirty="0"/>
              <a:t>CVP and SWP Permits Updated Periodically</a:t>
            </a:r>
          </a:p>
        </p:txBody>
      </p:sp>
      <p:sp>
        <p:nvSpPr>
          <p:cNvPr id="9" name="TextBox 8">
            <a:extLst>
              <a:ext uri="{FF2B5EF4-FFF2-40B4-BE49-F238E27FC236}">
                <a16:creationId xmlns:a16="http://schemas.microsoft.com/office/drawing/2014/main" id="{5A510FE7-A25F-66F2-EAD9-851C6474735E}"/>
              </a:ext>
            </a:extLst>
          </p:cNvPr>
          <p:cNvSpPr txBox="1"/>
          <p:nvPr/>
        </p:nvSpPr>
        <p:spPr>
          <a:xfrm>
            <a:off x="1552575" y="3388757"/>
            <a:ext cx="127635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97FD5">
                    <a:lumMod val="60000"/>
                    <a:lumOff val="40000"/>
                  </a:srgbClr>
                </a:solidFill>
                <a:effectLst/>
                <a:uLnTx/>
                <a:uFillTx/>
                <a:latin typeface="Corbel" panose="020B0503020204020204"/>
                <a:ea typeface="+mn-ea"/>
                <a:cs typeface="+mn-cs"/>
              </a:rPr>
              <a:t>BiOps</a:t>
            </a:r>
            <a:endParaRPr kumimoji="0" lang="en-US" sz="24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6E350BDE-715B-8C36-BCB7-1EFCD695458D}"/>
              </a:ext>
            </a:extLst>
          </p:cNvPr>
          <p:cNvSpPr txBox="1"/>
          <p:nvPr/>
        </p:nvSpPr>
        <p:spPr>
          <a:xfrm>
            <a:off x="171450" y="3172624"/>
            <a:ext cx="12763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WQCP (D1641)</a:t>
            </a:r>
          </a:p>
        </p:txBody>
      </p:sp>
      <p:sp>
        <p:nvSpPr>
          <p:cNvPr id="11" name="TextBox 10">
            <a:extLst>
              <a:ext uri="{FF2B5EF4-FFF2-40B4-BE49-F238E27FC236}">
                <a16:creationId xmlns:a16="http://schemas.microsoft.com/office/drawing/2014/main" id="{418CC194-F215-77A2-53F8-A29953870DB6}"/>
              </a:ext>
            </a:extLst>
          </p:cNvPr>
          <p:cNvSpPr txBox="1"/>
          <p:nvPr/>
        </p:nvSpPr>
        <p:spPr>
          <a:xfrm>
            <a:off x="3276600" y="3388757"/>
            <a:ext cx="127635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297FD5">
                    <a:lumMod val="60000"/>
                    <a:lumOff val="40000"/>
                  </a:srgbClr>
                </a:solidFill>
                <a:effectLst/>
                <a:uLnTx/>
                <a:uFillTx/>
                <a:latin typeface="Corbel" panose="020B0503020204020204"/>
                <a:ea typeface="+mn-ea"/>
                <a:cs typeface="+mn-cs"/>
              </a:rPr>
              <a:t>BiOps</a:t>
            </a:r>
            <a:r>
              <a:rPr kumimoji="0" lang="en-US" sz="20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 and CESA permits</a:t>
            </a:r>
          </a:p>
        </p:txBody>
      </p:sp>
      <p:sp>
        <p:nvSpPr>
          <p:cNvPr id="12" name="TextBox 11">
            <a:extLst>
              <a:ext uri="{FF2B5EF4-FFF2-40B4-BE49-F238E27FC236}">
                <a16:creationId xmlns:a16="http://schemas.microsoft.com/office/drawing/2014/main" id="{DDC349F7-7735-2435-B1EB-A6A7D9C7E4E7}"/>
              </a:ext>
            </a:extLst>
          </p:cNvPr>
          <p:cNvSpPr txBox="1"/>
          <p:nvPr/>
        </p:nvSpPr>
        <p:spPr>
          <a:xfrm>
            <a:off x="4552950" y="3354169"/>
            <a:ext cx="15430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297FD5">
                    <a:lumMod val="60000"/>
                    <a:lumOff val="40000"/>
                  </a:srgbClr>
                </a:solidFill>
                <a:effectLst/>
                <a:uLnTx/>
                <a:uFillTx/>
                <a:latin typeface="Corbel" panose="020B0503020204020204"/>
                <a:ea typeface="+mn-ea"/>
                <a:cs typeface="+mn-cs"/>
              </a:rPr>
              <a:t>BiOps</a:t>
            </a:r>
            <a:r>
              <a:rPr kumimoji="0" lang="en-US" sz="20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 and CESA ITP</a:t>
            </a:r>
          </a:p>
        </p:txBody>
      </p:sp>
      <p:sp>
        <p:nvSpPr>
          <p:cNvPr id="13" name="TextBox 12">
            <a:extLst>
              <a:ext uri="{FF2B5EF4-FFF2-40B4-BE49-F238E27FC236}">
                <a16:creationId xmlns:a16="http://schemas.microsoft.com/office/drawing/2014/main" id="{C6C03172-ACD5-F8FC-E8EC-54DF4483C3C1}"/>
              </a:ext>
            </a:extLst>
          </p:cNvPr>
          <p:cNvSpPr txBox="1"/>
          <p:nvPr/>
        </p:nvSpPr>
        <p:spPr>
          <a:xfrm>
            <a:off x="6305550" y="3354168"/>
            <a:ext cx="154305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Interim Operations Plan (IOP)</a:t>
            </a:r>
          </a:p>
        </p:txBody>
      </p:sp>
      <p:sp>
        <p:nvSpPr>
          <p:cNvPr id="15" name="TextBox 14">
            <a:extLst>
              <a:ext uri="{FF2B5EF4-FFF2-40B4-BE49-F238E27FC236}">
                <a16:creationId xmlns:a16="http://schemas.microsoft.com/office/drawing/2014/main" id="{FE3AFB98-54EA-829C-2B9B-64799883F690}"/>
              </a:ext>
            </a:extLst>
          </p:cNvPr>
          <p:cNvSpPr txBox="1"/>
          <p:nvPr/>
        </p:nvSpPr>
        <p:spPr>
          <a:xfrm>
            <a:off x="9784898" y="3364430"/>
            <a:ext cx="2021077" cy="707886"/>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New </a:t>
            </a:r>
            <a:r>
              <a:rPr kumimoji="0" lang="en-US" sz="2000" b="1" i="0" u="none" strike="noStrike" kern="1200" cap="none" spc="0" normalizeH="0" baseline="0" noProof="0" dirty="0" err="1">
                <a:ln>
                  <a:noFill/>
                </a:ln>
                <a:solidFill>
                  <a:srgbClr val="297FD5">
                    <a:lumMod val="60000"/>
                    <a:lumOff val="40000"/>
                  </a:srgbClr>
                </a:solidFill>
                <a:effectLst/>
                <a:uLnTx/>
                <a:uFillTx/>
                <a:latin typeface="Corbel" panose="020B0503020204020204"/>
                <a:ea typeface="+mn-ea"/>
                <a:cs typeface="+mn-cs"/>
              </a:rPr>
              <a:t>BiOps</a:t>
            </a:r>
            <a:r>
              <a:rPr kumimoji="0" lang="en-US" sz="20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 &amp; ITP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297FD5">
                    <a:lumMod val="60000"/>
                    <a:lumOff val="40000"/>
                  </a:srgbClr>
                </a:solidFill>
                <a:latin typeface="Corbel" panose="020B0503020204020204"/>
              </a:rPr>
              <a:t>New WQCP (</a:t>
            </a:r>
            <a:r>
              <a:rPr kumimoji="0" lang="en-US" sz="20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VAs)</a:t>
            </a:r>
          </a:p>
        </p:txBody>
      </p:sp>
      <p:sp>
        <p:nvSpPr>
          <p:cNvPr id="18" name="Oval 17">
            <a:extLst>
              <a:ext uri="{FF2B5EF4-FFF2-40B4-BE49-F238E27FC236}">
                <a16:creationId xmlns:a16="http://schemas.microsoft.com/office/drawing/2014/main" id="{9A297DCB-AB12-B774-8404-7EC669E84E58}"/>
              </a:ext>
            </a:extLst>
          </p:cNvPr>
          <p:cNvSpPr/>
          <p:nvPr/>
        </p:nvSpPr>
        <p:spPr>
          <a:xfrm>
            <a:off x="585528" y="2280203"/>
            <a:ext cx="314843" cy="31484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Oval 18">
            <a:extLst>
              <a:ext uri="{FF2B5EF4-FFF2-40B4-BE49-F238E27FC236}">
                <a16:creationId xmlns:a16="http://schemas.microsoft.com/office/drawing/2014/main" id="{E588C96D-7AEB-15D6-1CBB-E25C26930D8D}"/>
              </a:ext>
            </a:extLst>
          </p:cNvPr>
          <p:cNvSpPr/>
          <p:nvPr/>
        </p:nvSpPr>
        <p:spPr>
          <a:xfrm>
            <a:off x="1957128" y="2260419"/>
            <a:ext cx="314843" cy="31484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0" name="Oval 19">
            <a:extLst>
              <a:ext uri="{FF2B5EF4-FFF2-40B4-BE49-F238E27FC236}">
                <a16:creationId xmlns:a16="http://schemas.microsoft.com/office/drawing/2014/main" id="{F1F41624-D03E-63F9-0BED-367AFEBFCB98}"/>
              </a:ext>
            </a:extLst>
          </p:cNvPr>
          <p:cNvSpPr/>
          <p:nvPr/>
        </p:nvSpPr>
        <p:spPr>
          <a:xfrm>
            <a:off x="3757353" y="2280203"/>
            <a:ext cx="314843" cy="31484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1" name="Oval 20">
            <a:extLst>
              <a:ext uri="{FF2B5EF4-FFF2-40B4-BE49-F238E27FC236}">
                <a16:creationId xmlns:a16="http://schemas.microsoft.com/office/drawing/2014/main" id="{D6077EC3-EC3B-E400-5264-D417498A0FE9}"/>
              </a:ext>
            </a:extLst>
          </p:cNvPr>
          <p:cNvSpPr/>
          <p:nvPr/>
        </p:nvSpPr>
        <p:spPr>
          <a:xfrm>
            <a:off x="6917142" y="2260419"/>
            <a:ext cx="314843" cy="31484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2" name="Oval 21">
            <a:extLst>
              <a:ext uri="{FF2B5EF4-FFF2-40B4-BE49-F238E27FC236}">
                <a16:creationId xmlns:a16="http://schemas.microsoft.com/office/drawing/2014/main" id="{825C6CE2-33C1-5031-9B6F-23C5B44CEFCB}"/>
              </a:ext>
            </a:extLst>
          </p:cNvPr>
          <p:cNvSpPr/>
          <p:nvPr/>
        </p:nvSpPr>
        <p:spPr>
          <a:xfrm>
            <a:off x="5167052" y="2260419"/>
            <a:ext cx="314843" cy="31484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3" name="Oval 22">
            <a:extLst>
              <a:ext uri="{FF2B5EF4-FFF2-40B4-BE49-F238E27FC236}">
                <a16:creationId xmlns:a16="http://schemas.microsoft.com/office/drawing/2014/main" id="{52738060-22B0-35AA-7330-2F25F3C9BBC6}"/>
              </a:ext>
            </a:extLst>
          </p:cNvPr>
          <p:cNvSpPr/>
          <p:nvPr/>
        </p:nvSpPr>
        <p:spPr>
          <a:xfrm>
            <a:off x="8793567" y="2259051"/>
            <a:ext cx="314843" cy="31484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4" name="TextBox 23">
            <a:extLst>
              <a:ext uri="{FF2B5EF4-FFF2-40B4-BE49-F238E27FC236}">
                <a16:creationId xmlns:a16="http://schemas.microsoft.com/office/drawing/2014/main" id="{6606E2D4-B94B-06D6-F5CB-B4E17DDCA760}"/>
              </a:ext>
            </a:extLst>
          </p:cNvPr>
          <p:cNvSpPr txBox="1"/>
          <p:nvPr/>
        </p:nvSpPr>
        <p:spPr>
          <a:xfrm>
            <a:off x="8179463" y="3337620"/>
            <a:ext cx="154305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Interim Operations Plan (IOP)</a:t>
            </a:r>
          </a:p>
        </p:txBody>
      </p:sp>
      <p:sp>
        <p:nvSpPr>
          <p:cNvPr id="25" name="Oval 24">
            <a:extLst>
              <a:ext uri="{FF2B5EF4-FFF2-40B4-BE49-F238E27FC236}">
                <a16:creationId xmlns:a16="http://schemas.microsoft.com/office/drawing/2014/main" id="{B0375722-2F23-B8E6-602E-C6254EA3945C}"/>
              </a:ext>
            </a:extLst>
          </p:cNvPr>
          <p:cNvSpPr/>
          <p:nvPr/>
        </p:nvSpPr>
        <p:spPr>
          <a:xfrm>
            <a:off x="10514344" y="2259051"/>
            <a:ext cx="314843" cy="31484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TextBox 26">
            <a:extLst>
              <a:ext uri="{FF2B5EF4-FFF2-40B4-BE49-F238E27FC236}">
                <a16:creationId xmlns:a16="http://schemas.microsoft.com/office/drawing/2014/main" id="{F6BE60EE-30FF-3449-E1C9-FBC10C07EAFC}"/>
              </a:ext>
            </a:extLst>
          </p:cNvPr>
          <p:cNvSpPr txBox="1"/>
          <p:nvPr/>
        </p:nvSpPr>
        <p:spPr>
          <a:xfrm>
            <a:off x="1552314" y="5125762"/>
            <a:ext cx="10182225"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orbel" panose="020B0503020204020204"/>
                <a:ea typeface="+mn-ea"/>
                <a:cs typeface="+mn-cs"/>
              </a:rPr>
              <a:t>Protect ESA listed species: Winter-run, Spring-run, Steelhead, Green Sturgeon, Delta Smelt and </a:t>
            </a:r>
            <a:r>
              <a:rPr kumimoji="0" lang="en-US" sz="2000" b="0" i="0" u="sng" strike="noStrike" kern="1200" cap="none" spc="0" normalizeH="0" baseline="0" noProof="0" dirty="0">
                <a:ln>
                  <a:noFill/>
                </a:ln>
                <a:effectLst/>
                <a:uLnTx/>
                <a:uFillTx/>
                <a:latin typeface="Corbel" panose="020B0503020204020204"/>
                <a:ea typeface="+mn-ea"/>
                <a:cs typeface="+mn-cs"/>
              </a:rPr>
              <a:t>Longfin smelt*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orbel" panose="020B0503020204020204"/>
                <a:ea typeface="+mn-ea"/>
                <a:cs typeface="+mn-cs"/>
              </a:rPr>
              <a:t>Protect CESA listed species: Winter-run, Spring-run, Delta Smelt, Longfin smelt and </a:t>
            </a:r>
            <a:r>
              <a:rPr kumimoji="0" lang="en-US" sz="2000" b="0" i="0" u="sng" strike="noStrike" kern="1200" cap="none" spc="0" normalizeH="0" baseline="0" noProof="0" dirty="0">
                <a:ln>
                  <a:noFill/>
                </a:ln>
                <a:effectLst/>
                <a:uLnTx/>
                <a:uFillTx/>
                <a:latin typeface="Corbel" panose="020B0503020204020204"/>
                <a:ea typeface="+mn-ea"/>
                <a:cs typeface="+mn-cs"/>
              </a:rPr>
              <a:t>White Sturgeon*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orbel" panose="020B0503020204020204"/>
                <a:ea typeface="+mn-ea"/>
                <a:cs typeface="+mn-cs"/>
              </a:rPr>
              <a:t>(Flows and Export limits)</a:t>
            </a:r>
          </a:p>
        </p:txBody>
      </p:sp>
      <p:sp>
        <p:nvSpPr>
          <p:cNvPr id="28" name="TextBox 27">
            <a:extLst>
              <a:ext uri="{FF2B5EF4-FFF2-40B4-BE49-F238E27FC236}">
                <a16:creationId xmlns:a16="http://schemas.microsoft.com/office/drawing/2014/main" id="{7F3EC4F3-3965-F71E-CC79-1B09CE347F17}"/>
              </a:ext>
            </a:extLst>
          </p:cNvPr>
          <p:cNvSpPr txBox="1"/>
          <p:nvPr/>
        </p:nvSpPr>
        <p:spPr>
          <a:xfrm>
            <a:off x="104775" y="4356321"/>
            <a:ext cx="1276350"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orbel" panose="020B0503020204020204"/>
                <a:ea typeface="+mn-ea"/>
                <a:cs typeface="+mn-cs"/>
              </a:rPr>
              <a:t>Protects beneficial uses in the Delta (flows, salinity, export limits)</a:t>
            </a:r>
          </a:p>
        </p:txBody>
      </p:sp>
      <p:sp>
        <p:nvSpPr>
          <p:cNvPr id="35" name="TextBox 34">
            <a:extLst>
              <a:ext uri="{FF2B5EF4-FFF2-40B4-BE49-F238E27FC236}">
                <a16:creationId xmlns:a16="http://schemas.microsoft.com/office/drawing/2014/main" id="{8AA902B8-469C-2564-776E-8835EBE5D275}"/>
              </a:ext>
            </a:extLst>
          </p:cNvPr>
          <p:cNvSpPr txBox="1"/>
          <p:nvPr/>
        </p:nvSpPr>
        <p:spPr>
          <a:xfrm>
            <a:off x="300037" y="2487654"/>
            <a:ext cx="87630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1995</a:t>
            </a:r>
          </a:p>
        </p:txBody>
      </p:sp>
      <p:sp>
        <p:nvSpPr>
          <p:cNvPr id="36" name="TextBox 35">
            <a:extLst>
              <a:ext uri="{FF2B5EF4-FFF2-40B4-BE49-F238E27FC236}">
                <a16:creationId xmlns:a16="http://schemas.microsoft.com/office/drawing/2014/main" id="{AF09AF2A-BA7C-053C-40B2-E100DEAAE331}"/>
              </a:ext>
            </a:extLst>
          </p:cNvPr>
          <p:cNvSpPr txBox="1"/>
          <p:nvPr/>
        </p:nvSpPr>
        <p:spPr>
          <a:xfrm>
            <a:off x="1701946" y="2494383"/>
            <a:ext cx="87630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2004</a:t>
            </a:r>
          </a:p>
        </p:txBody>
      </p:sp>
      <p:sp>
        <p:nvSpPr>
          <p:cNvPr id="37" name="TextBox 36">
            <a:extLst>
              <a:ext uri="{FF2B5EF4-FFF2-40B4-BE49-F238E27FC236}">
                <a16:creationId xmlns:a16="http://schemas.microsoft.com/office/drawing/2014/main" id="{9389DE3D-CD16-8B46-DB48-F30601D62F72}"/>
              </a:ext>
            </a:extLst>
          </p:cNvPr>
          <p:cNvSpPr txBox="1"/>
          <p:nvPr/>
        </p:nvSpPr>
        <p:spPr>
          <a:xfrm>
            <a:off x="3154766" y="2520543"/>
            <a:ext cx="139818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2008-09</a:t>
            </a:r>
          </a:p>
        </p:txBody>
      </p:sp>
      <p:sp>
        <p:nvSpPr>
          <p:cNvPr id="38" name="TextBox 37">
            <a:extLst>
              <a:ext uri="{FF2B5EF4-FFF2-40B4-BE49-F238E27FC236}">
                <a16:creationId xmlns:a16="http://schemas.microsoft.com/office/drawing/2014/main" id="{895521F9-EDB0-5849-50D2-2483A270DAF5}"/>
              </a:ext>
            </a:extLst>
          </p:cNvPr>
          <p:cNvSpPr txBox="1"/>
          <p:nvPr/>
        </p:nvSpPr>
        <p:spPr>
          <a:xfrm>
            <a:off x="4699809" y="2467437"/>
            <a:ext cx="123677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2019-20</a:t>
            </a:r>
          </a:p>
        </p:txBody>
      </p:sp>
      <p:sp>
        <p:nvSpPr>
          <p:cNvPr id="39" name="TextBox 38">
            <a:extLst>
              <a:ext uri="{FF2B5EF4-FFF2-40B4-BE49-F238E27FC236}">
                <a16:creationId xmlns:a16="http://schemas.microsoft.com/office/drawing/2014/main" id="{FB261B0E-F426-CEB4-DC52-D5BA5D140373}"/>
              </a:ext>
            </a:extLst>
          </p:cNvPr>
          <p:cNvSpPr txBox="1"/>
          <p:nvPr/>
        </p:nvSpPr>
        <p:spPr>
          <a:xfrm>
            <a:off x="6643427" y="2496524"/>
            <a:ext cx="87630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2022</a:t>
            </a:r>
          </a:p>
        </p:txBody>
      </p:sp>
      <p:sp>
        <p:nvSpPr>
          <p:cNvPr id="40" name="TextBox 39">
            <a:extLst>
              <a:ext uri="{FF2B5EF4-FFF2-40B4-BE49-F238E27FC236}">
                <a16:creationId xmlns:a16="http://schemas.microsoft.com/office/drawing/2014/main" id="{769B03C3-4065-59E8-C579-D2361C260918}"/>
              </a:ext>
            </a:extLst>
          </p:cNvPr>
          <p:cNvSpPr txBox="1"/>
          <p:nvPr/>
        </p:nvSpPr>
        <p:spPr>
          <a:xfrm>
            <a:off x="8049361" y="2487654"/>
            <a:ext cx="167315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2023-24</a:t>
            </a:r>
          </a:p>
        </p:txBody>
      </p:sp>
      <p:sp>
        <p:nvSpPr>
          <p:cNvPr id="41" name="TextBox 40">
            <a:extLst>
              <a:ext uri="{FF2B5EF4-FFF2-40B4-BE49-F238E27FC236}">
                <a16:creationId xmlns:a16="http://schemas.microsoft.com/office/drawing/2014/main" id="{9D7962F5-4DD4-DDFE-34B9-090AFE4FFFDB}"/>
              </a:ext>
            </a:extLst>
          </p:cNvPr>
          <p:cNvSpPr txBox="1"/>
          <p:nvPr/>
        </p:nvSpPr>
        <p:spPr>
          <a:xfrm>
            <a:off x="10082296" y="2518570"/>
            <a:ext cx="120768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7FD5">
                    <a:lumMod val="60000"/>
                    <a:lumOff val="40000"/>
                  </a:srgbClr>
                </a:solidFill>
                <a:effectLst/>
                <a:uLnTx/>
                <a:uFillTx/>
                <a:latin typeface="Corbel" panose="020B0503020204020204"/>
                <a:ea typeface="+mn-ea"/>
                <a:cs typeface="+mn-cs"/>
              </a:rPr>
              <a:t>2024-25</a:t>
            </a:r>
          </a:p>
        </p:txBody>
      </p:sp>
      <p:sp>
        <p:nvSpPr>
          <p:cNvPr id="44" name="Right Brace 43">
            <a:extLst>
              <a:ext uri="{FF2B5EF4-FFF2-40B4-BE49-F238E27FC236}">
                <a16:creationId xmlns:a16="http://schemas.microsoft.com/office/drawing/2014/main" id="{68133363-CD30-71CB-F933-71D330A364B2}"/>
              </a:ext>
            </a:extLst>
          </p:cNvPr>
          <p:cNvSpPr/>
          <p:nvPr/>
        </p:nvSpPr>
        <p:spPr>
          <a:xfrm rot="5400000">
            <a:off x="6296024" y="-685800"/>
            <a:ext cx="788063" cy="101822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5" name="Right Brace 44">
            <a:extLst>
              <a:ext uri="{FF2B5EF4-FFF2-40B4-BE49-F238E27FC236}">
                <a16:creationId xmlns:a16="http://schemas.microsoft.com/office/drawing/2014/main" id="{DA375289-07DB-70E2-03D4-1653CA41AAC1}"/>
              </a:ext>
            </a:extLst>
          </p:cNvPr>
          <p:cNvSpPr/>
          <p:nvPr/>
        </p:nvSpPr>
        <p:spPr>
          <a:xfrm rot="5400000">
            <a:off x="395286" y="3418581"/>
            <a:ext cx="788065" cy="118361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8E74D62B-59DF-237D-A75B-265FBBB74E7E}"/>
              </a:ext>
            </a:extLst>
          </p:cNvPr>
          <p:cNvPicPr>
            <a:picLocks noChangeAspect="1"/>
          </p:cNvPicPr>
          <p:nvPr/>
        </p:nvPicPr>
        <p:blipFill>
          <a:blip r:embed="rId2"/>
          <a:stretch>
            <a:fillRect/>
          </a:stretch>
        </p:blipFill>
        <p:spPr>
          <a:xfrm>
            <a:off x="10393946" y="227085"/>
            <a:ext cx="1579392" cy="475280"/>
          </a:xfrm>
          <a:prstGeom prst="rect">
            <a:avLst/>
          </a:prstGeom>
          <a:noFill/>
        </p:spPr>
      </p:pic>
      <p:sp>
        <p:nvSpPr>
          <p:cNvPr id="4" name="Slide Number Placeholder 3">
            <a:extLst>
              <a:ext uri="{FF2B5EF4-FFF2-40B4-BE49-F238E27FC236}">
                <a16:creationId xmlns:a16="http://schemas.microsoft.com/office/drawing/2014/main" id="{7E616D99-53A1-5AB4-93F7-93C5156746C4}"/>
              </a:ext>
            </a:extLst>
          </p:cNvPr>
          <p:cNvSpPr>
            <a:spLocks noGrp="1"/>
          </p:cNvSpPr>
          <p:nvPr>
            <p:ph type="sldNum" sz="quarter" idx="12"/>
          </p:nvPr>
        </p:nvSpPr>
        <p:spPr/>
        <p:txBody>
          <a:bodyPr/>
          <a:lstStyle/>
          <a:p>
            <a:fld id="{73B850FF-6169-4056-8077-06FFA93A5366}" type="slidenum">
              <a:rPr lang="en-US" smtClean="0"/>
              <a:t>22</a:t>
            </a:fld>
            <a:endParaRPr lang="en-US"/>
          </a:p>
        </p:txBody>
      </p:sp>
    </p:spTree>
    <p:extLst>
      <p:ext uri="{BB962C8B-B14F-4D97-AF65-F5344CB8AC3E}">
        <p14:creationId xmlns:p14="http://schemas.microsoft.com/office/powerpoint/2010/main" val="4231932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F87DA73-5E37-F543-63E3-A474AC79F7DF}"/>
              </a:ext>
            </a:extLst>
          </p:cNvPr>
          <p:cNvGrpSpPr/>
          <p:nvPr/>
        </p:nvGrpSpPr>
        <p:grpSpPr>
          <a:xfrm>
            <a:off x="5904161" y="734233"/>
            <a:ext cx="4991657" cy="5594557"/>
            <a:chOff x="3393999" y="1193422"/>
            <a:chExt cx="4991657" cy="5594557"/>
          </a:xfrm>
        </p:grpSpPr>
        <p:grpSp>
          <p:nvGrpSpPr>
            <p:cNvPr id="5" name="Group 4">
              <a:extLst>
                <a:ext uri="{FF2B5EF4-FFF2-40B4-BE49-F238E27FC236}">
                  <a16:creationId xmlns:a16="http://schemas.microsoft.com/office/drawing/2014/main" id="{A63491A9-1CC1-E4B3-1A03-73F703857F2C}"/>
                </a:ext>
              </a:extLst>
            </p:cNvPr>
            <p:cNvGrpSpPr>
              <a:grpSpLocks noChangeAspect="1"/>
            </p:cNvGrpSpPr>
            <p:nvPr/>
          </p:nvGrpSpPr>
          <p:grpSpPr>
            <a:xfrm>
              <a:off x="3393999" y="1193422"/>
              <a:ext cx="4942646" cy="5594557"/>
              <a:chOff x="187953" y="2016508"/>
              <a:chExt cx="3716104" cy="4123945"/>
            </a:xfrm>
          </p:grpSpPr>
          <p:cxnSp>
            <p:nvCxnSpPr>
              <p:cNvPr id="24" name="Straight Connector 23">
                <a:extLst>
                  <a:ext uri="{FF2B5EF4-FFF2-40B4-BE49-F238E27FC236}">
                    <a16:creationId xmlns:a16="http://schemas.microsoft.com/office/drawing/2014/main" id="{BF59F187-548A-C573-36AF-B8CF2454F71F}"/>
                  </a:ext>
                </a:extLst>
              </p:cNvPr>
              <p:cNvCxnSpPr/>
              <p:nvPr/>
            </p:nvCxnSpPr>
            <p:spPr>
              <a:xfrm flipH="1">
                <a:off x="1506094" y="4148275"/>
                <a:ext cx="16695" cy="47020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8F92929-FDA1-6AA3-911E-715C59234D95}"/>
                  </a:ext>
                </a:extLst>
              </p:cNvPr>
              <p:cNvGrpSpPr/>
              <p:nvPr/>
            </p:nvGrpSpPr>
            <p:grpSpPr>
              <a:xfrm>
                <a:off x="187953" y="2016508"/>
                <a:ext cx="3716104" cy="4123945"/>
                <a:chOff x="151358" y="1966282"/>
                <a:chExt cx="3716104" cy="4123945"/>
              </a:xfrm>
            </p:grpSpPr>
            <p:grpSp>
              <p:nvGrpSpPr>
                <p:cNvPr id="26" name="Group 25">
                  <a:extLst>
                    <a:ext uri="{FF2B5EF4-FFF2-40B4-BE49-F238E27FC236}">
                      <a16:creationId xmlns:a16="http://schemas.microsoft.com/office/drawing/2014/main" id="{9F13878F-01F8-D8AC-4A98-FF138B42B1B1}"/>
                    </a:ext>
                  </a:extLst>
                </p:cNvPr>
                <p:cNvGrpSpPr/>
                <p:nvPr/>
              </p:nvGrpSpPr>
              <p:grpSpPr>
                <a:xfrm>
                  <a:off x="151358" y="1966282"/>
                  <a:ext cx="3716104" cy="4123945"/>
                  <a:chOff x="151358" y="1966282"/>
                  <a:chExt cx="3716104" cy="4123945"/>
                </a:xfrm>
              </p:grpSpPr>
              <p:grpSp>
                <p:nvGrpSpPr>
                  <p:cNvPr id="30" name="Group 29">
                    <a:extLst>
                      <a:ext uri="{FF2B5EF4-FFF2-40B4-BE49-F238E27FC236}">
                        <a16:creationId xmlns:a16="http://schemas.microsoft.com/office/drawing/2014/main" id="{E17AF943-047A-A388-4AC1-D022102632C9}"/>
                      </a:ext>
                    </a:extLst>
                  </p:cNvPr>
                  <p:cNvGrpSpPr/>
                  <p:nvPr/>
                </p:nvGrpSpPr>
                <p:grpSpPr>
                  <a:xfrm>
                    <a:off x="151358" y="1966282"/>
                    <a:ext cx="3716104" cy="4123945"/>
                    <a:chOff x="151358" y="1966282"/>
                    <a:chExt cx="3716104" cy="4123945"/>
                  </a:xfrm>
                </p:grpSpPr>
                <p:grpSp>
                  <p:nvGrpSpPr>
                    <p:cNvPr id="32" name="Group 31">
                      <a:extLst>
                        <a:ext uri="{FF2B5EF4-FFF2-40B4-BE49-F238E27FC236}">
                          <a16:creationId xmlns:a16="http://schemas.microsoft.com/office/drawing/2014/main" id="{EC9D7DD4-404C-43A1-5E34-24F56C9ECDD1}"/>
                        </a:ext>
                      </a:extLst>
                    </p:cNvPr>
                    <p:cNvGrpSpPr/>
                    <p:nvPr/>
                  </p:nvGrpSpPr>
                  <p:grpSpPr>
                    <a:xfrm>
                      <a:off x="151358" y="1966282"/>
                      <a:ext cx="3716104" cy="4123945"/>
                      <a:chOff x="151358" y="1966282"/>
                      <a:chExt cx="3716104" cy="4123945"/>
                    </a:xfrm>
                  </p:grpSpPr>
                  <p:grpSp>
                    <p:nvGrpSpPr>
                      <p:cNvPr id="36" name="Group 35">
                        <a:extLst>
                          <a:ext uri="{FF2B5EF4-FFF2-40B4-BE49-F238E27FC236}">
                            <a16:creationId xmlns:a16="http://schemas.microsoft.com/office/drawing/2014/main" id="{9E3AC729-F676-EEC3-DC4B-92CFA6CCA81E}"/>
                          </a:ext>
                        </a:extLst>
                      </p:cNvPr>
                      <p:cNvGrpSpPr/>
                      <p:nvPr/>
                    </p:nvGrpSpPr>
                    <p:grpSpPr>
                      <a:xfrm>
                        <a:off x="151358" y="1966282"/>
                        <a:ext cx="3716104" cy="4123945"/>
                        <a:chOff x="151358" y="1966282"/>
                        <a:chExt cx="3716104" cy="4123945"/>
                      </a:xfrm>
                    </p:grpSpPr>
                    <p:grpSp>
                      <p:nvGrpSpPr>
                        <p:cNvPr id="39" name="Group 38">
                          <a:extLst>
                            <a:ext uri="{FF2B5EF4-FFF2-40B4-BE49-F238E27FC236}">
                              <a16:creationId xmlns:a16="http://schemas.microsoft.com/office/drawing/2014/main" id="{2A2CD6CA-CC01-3912-682E-079613ECD43A}"/>
                            </a:ext>
                          </a:extLst>
                        </p:cNvPr>
                        <p:cNvGrpSpPr/>
                        <p:nvPr/>
                      </p:nvGrpSpPr>
                      <p:grpSpPr>
                        <a:xfrm>
                          <a:off x="154998" y="1966282"/>
                          <a:ext cx="3712464" cy="4123945"/>
                          <a:chOff x="3470563" y="5538355"/>
                          <a:chExt cx="3221948" cy="3375558"/>
                        </a:xfrm>
                      </p:grpSpPr>
                      <p:sp>
                        <p:nvSpPr>
                          <p:cNvPr id="59" name="Rectangle 58">
                            <a:extLst>
                              <a:ext uri="{FF2B5EF4-FFF2-40B4-BE49-F238E27FC236}">
                                <a16:creationId xmlns:a16="http://schemas.microsoft.com/office/drawing/2014/main" id="{CF0607C5-B42A-3269-74BC-845FF2B17603}"/>
                              </a:ext>
                            </a:extLst>
                          </p:cNvPr>
                          <p:cNvSpPr/>
                          <p:nvPr/>
                        </p:nvSpPr>
                        <p:spPr>
                          <a:xfrm>
                            <a:off x="3470563" y="5538355"/>
                            <a:ext cx="3221948" cy="3375558"/>
                          </a:xfrm>
                          <a:prstGeom prst="rect">
                            <a:avLst/>
                          </a:prstGeom>
                          <a:solidFill>
                            <a:schemeClr val="bg1">
                              <a:lumMod val="50000"/>
                              <a:lumOff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D9B68072-CCFF-C03B-24BC-5E6EE56B7021}"/>
                              </a:ext>
                            </a:extLst>
                          </p:cNvPr>
                          <p:cNvGrpSpPr/>
                          <p:nvPr/>
                        </p:nvGrpSpPr>
                        <p:grpSpPr>
                          <a:xfrm>
                            <a:off x="3546765" y="5590309"/>
                            <a:ext cx="3072244" cy="3126255"/>
                            <a:chOff x="1905001" y="105170"/>
                            <a:chExt cx="6151874" cy="6772203"/>
                          </a:xfrm>
                        </p:grpSpPr>
                        <p:sp>
                          <p:nvSpPr>
                            <p:cNvPr id="61" name="Freeform 8">
                              <a:extLst>
                                <a:ext uri="{FF2B5EF4-FFF2-40B4-BE49-F238E27FC236}">
                                  <a16:creationId xmlns:a16="http://schemas.microsoft.com/office/drawing/2014/main" id="{B0C8906E-4696-BCE3-C192-A6A030F4D142}"/>
                                </a:ext>
                              </a:extLst>
                            </p:cNvPr>
                            <p:cNvSpPr>
                              <a:spLocks/>
                            </p:cNvSpPr>
                            <p:nvPr/>
                          </p:nvSpPr>
                          <p:spPr bwMode="auto">
                            <a:xfrm>
                              <a:off x="5510891" y="5659062"/>
                              <a:ext cx="172236" cy="280269"/>
                            </a:xfrm>
                            <a:custGeom>
                              <a:avLst/>
                              <a:gdLst/>
                              <a:ahLst/>
                              <a:cxnLst>
                                <a:cxn ang="0">
                                  <a:pos x="0" y="144"/>
                                </a:cxn>
                                <a:cxn ang="0">
                                  <a:pos x="45" y="92"/>
                                </a:cxn>
                                <a:cxn ang="0">
                                  <a:pos x="73" y="44"/>
                                </a:cxn>
                                <a:cxn ang="0">
                                  <a:pos x="74" y="42"/>
                                </a:cxn>
                                <a:cxn ang="0">
                                  <a:pos x="74" y="0"/>
                                </a:cxn>
                                <a:cxn ang="0">
                                  <a:pos x="77" y="0"/>
                                </a:cxn>
                                <a:cxn ang="0">
                                  <a:pos x="77" y="44"/>
                                </a:cxn>
                                <a:cxn ang="0">
                                  <a:pos x="47" y="95"/>
                                </a:cxn>
                                <a:cxn ang="0">
                                  <a:pos x="2" y="146"/>
                                </a:cxn>
                                <a:cxn ang="0">
                                  <a:pos x="0" y="144"/>
                                </a:cxn>
                              </a:cxnLst>
                              <a:rect l="0" t="0" r="r" b="b"/>
                              <a:pathLst>
                                <a:path w="78" h="147">
                                  <a:moveTo>
                                    <a:pt x="0" y="144"/>
                                  </a:moveTo>
                                  <a:lnTo>
                                    <a:pt x="45" y="92"/>
                                  </a:lnTo>
                                  <a:lnTo>
                                    <a:pt x="73" y="44"/>
                                  </a:lnTo>
                                  <a:lnTo>
                                    <a:pt x="74" y="42"/>
                                  </a:lnTo>
                                  <a:lnTo>
                                    <a:pt x="74" y="0"/>
                                  </a:lnTo>
                                  <a:lnTo>
                                    <a:pt x="77" y="0"/>
                                  </a:lnTo>
                                  <a:lnTo>
                                    <a:pt x="77" y="44"/>
                                  </a:lnTo>
                                  <a:lnTo>
                                    <a:pt x="47" y="95"/>
                                  </a:lnTo>
                                  <a:lnTo>
                                    <a:pt x="2" y="146"/>
                                  </a:lnTo>
                                  <a:lnTo>
                                    <a:pt x="0" y="144"/>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62" name="Freeform 9">
                              <a:extLst>
                                <a:ext uri="{FF2B5EF4-FFF2-40B4-BE49-F238E27FC236}">
                                  <a16:creationId xmlns:a16="http://schemas.microsoft.com/office/drawing/2014/main" id="{70FD43A8-CB2F-70B3-055F-9EEDD4007DE9}"/>
                                </a:ext>
                              </a:extLst>
                            </p:cNvPr>
                            <p:cNvSpPr>
                              <a:spLocks/>
                            </p:cNvSpPr>
                            <p:nvPr/>
                          </p:nvSpPr>
                          <p:spPr bwMode="auto">
                            <a:xfrm>
                              <a:off x="5736121" y="5811590"/>
                              <a:ext cx="203149" cy="142994"/>
                            </a:xfrm>
                            <a:custGeom>
                              <a:avLst/>
                              <a:gdLst/>
                              <a:ahLst/>
                              <a:cxnLst>
                                <a:cxn ang="0">
                                  <a:pos x="77" y="0"/>
                                </a:cxn>
                                <a:cxn ang="0">
                                  <a:pos x="34" y="0"/>
                                </a:cxn>
                                <a:cxn ang="0">
                                  <a:pos x="17" y="13"/>
                                </a:cxn>
                                <a:cxn ang="0">
                                  <a:pos x="0" y="74"/>
                                </a:cxn>
                                <a:cxn ang="0">
                                  <a:pos x="2" y="74"/>
                                </a:cxn>
                                <a:cxn ang="0">
                                  <a:pos x="22" y="15"/>
                                </a:cxn>
                                <a:cxn ang="0">
                                  <a:pos x="35" y="4"/>
                                </a:cxn>
                                <a:cxn ang="0">
                                  <a:pos x="76" y="4"/>
                                </a:cxn>
                                <a:cxn ang="0">
                                  <a:pos x="80" y="10"/>
                                </a:cxn>
                                <a:cxn ang="0">
                                  <a:pos x="80" y="25"/>
                                </a:cxn>
                                <a:cxn ang="0">
                                  <a:pos x="86" y="25"/>
                                </a:cxn>
                                <a:cxn ang="0">
                                  <a:pos x="86" y="11"/>
                                </a:cxn>
                                <a:cxn ang="0">
                                  <a:pos x="88" y="7"/>
                                </a:cxn>
                                <a:cxn ang="0">
                                  <a:pos x="91" y="4"/>
                                </a:cxn>
                                <a:cxn ang="0">
                                  <a:pos x="86" y="0"/>
                                </a:cxn>
                                <a:cxn ang="0">
                                  <a:pos x="85" y="3"/>
                                </a:cxn>
                                <a:cxn ang="0">
                                  <a:pos x="81" y="3"/>
                                </a:cxn>
                                <a:cxn ang="0">
                                  <a:pos x="77" y="0"/>
                                </a:cxn>
                              </a:cxnLst>
                              <a:rect l="0" t="0" r="r" b="b"/>
                              <a:pathLst>
                                <a:path w="92" h="75">
                                  <a:moveTo>
                                    <a:pt x="77" y="0"/>
                                  </a:moveTo>
                                  <a:lnTo>
                                    <a:pt x="34" y="0"/>
                                  </a:lnTo>
                                  <a:lnTo>
                                    <a:pt x="17" y="13"/>
                                  </a:lnTo>
                                  <a:lnTo>
                                    <a:pt x="0" y="74"/>
                                  </a:lnTo>
                                  <a:lnTo>
                                    <a:pt x="2" y="74"/>
                                  </a:lnTo>
                                  <a:lnTo>
                                    <a:pt x="22" y="15"/>
                                  </a:lnTo>
                                  <a:lnTo>
                                    <a:pt x="35" y="4"/>
                                  </a:lnTo>
                                  <a:lnTo>
                                    <a:pt x="76" y="4"/>
                                  </a:lnTo>
                                  <a:lnTo>
                                    <a:pt x="80" y="10"/>
                                  </a:lnTo>
                                  <a:lnTo>
                                    <a:pt x="80" y="25"/>
                                  </a:lnTo>
                                  <a:lnTo>
                                    <a:pt x="86" y="25"/>
                                  </a:lnTo>
                                  <a:lnTo>
                                    <a:pt x="86" y="11"/>
                                  </a:lnTo>
                                  <a:lnTo>
                                    <a:pt x="88" y="7"/>
                                  </a:lnTo>
                                  <a:lnTo>
                                    <a:pt x="91" y="4"/>
                                  </a:lnTo>
                                  <a:lnTo>
                                    <a:pt x="86" y="0"/>
                                  </a:lnTo>
                                  <a:lnTo>
                                    <a:pt x="85" y="3"/>
                                  </a:lnTo>
                                  <a:lnTo>
                                    <a:pt x="81" y="3"/>
                                  </a:lnTo>
                                  <a:lnTo>
                                    <a:pt x="77"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63" name="Freeform 10">
                              <a:extLst>
                                <a:ext uri="{FF2B5EF4-FFF2-40B4-BE49-F238E27FC236}">
                                  <a16:creationId xmlns:a16="http://schemas.microsoft.com/office/drawing/2014/main" id="{41249EF0-23C1-7697-5E13-D3F16C7DAAE6}"/>
                                </a:ext>
                              </a:extLst>
                            </p:cNvPr>
                            <p:cNvSpPr>
                              <a:spLocks/>
                            </p:cNvSpPr>
                            <p:nvPr/>
                          </p:nvSpPr>
                          <p:spPr bwMode="auto">
                            <a:xfrm>
                              <a:off x="5678709" y="5537041"/>
                              <a:ext cx="300307" cy="285988"/>
                            </a:xfrm>
                            <a:custGeom>
                              <a:avLst/>
                              <a:gdLst/>
                              <a:ahLst/>
                              <a:cxnLst>
                                <a:cxn ang="0">
                                  <a:pos x="113" y="144"/>
                                </a:cxn>
                                <a:cxn ang="0">
                                  <a:pos x="123" y="127"/>
                                </a:cxn>
                                <a:cxn ang="0">
                                  <a:pos x="125" y="119"/>
                                </a:cxn>
                                <a:cxn ang="0">
                                  <a:pos x="124" y="107"/>
                                </a:cxn>
                                <a:cxn ang="0">
                                  <a:pos x="121" y="102"/>
                                </a:cxn>
                                <a:cxn ang="0">
                                  <a:pos x="96" y="110"/>
                                </a:cxn>
                                <a:cxn ang="0">
                                  <a:pos x="60" y="112"/>
                                </a:cxn>
                                <a:cxn ang="0">
                                  <a:pos x="54" y="114"/>
                                </a:cxn>
                                <a:cxn ang="0">
                                  <a:pos x="41" y="127"/>
                                </a:cxn>
                                <a:cxn ang="0">
                                  <a:pos x="32" y="132"/>
                                </a:cxn>
                                <a:cxn ang="0">
                                  <a:pos x="29" y="133"/>
                                </a:cxn>
                                <a:cxn ang="0">
                                  <a:pos x="5" y="112"/>
                                </a:cxn>
                                <a:cxn ang="0">
                                  <a:pos x="5" y="95"/>
                                </a:cxn>
                                <a:cxn ang="0">
                                  <a:pos x="0" y="95"/>
                                </a:cxn>
                                <a:cxn ang="0">
                                  <a:pos x="0" y="87"/>
                                </a:cxn>
                                <a:cxn ang="0">
                                  <a:pos x="5" y="87"/>
                                </a:cxn>
                                <a:cxn ang="0">
                                  <a:pos x="5" y="71"/>
                                </a:cxn>
                                <a:cxn ang="0">
                                  <a:pos x="12" y="64"/>
                                </a:cxn>
                                <a:cxn ang="0">
                                  <a:pos x="12" y="53"/>
                                </a:cxn>
                                <a:cxn ang="0">
                                  <a:pos x="16" y="46"/>
                                </a:cxn>
                                <a:cxn ang="0">
                                  <a:pos x="15" y="38"/>
                                </a:cxn>
                                <a:cxn ang="0">
                                  <a:pos x="18" y="34"/>
                                </a:cxn>
                                <a:cxn ang="0">
                                  <a:pos x="31" y="34"/>
                                </a:cxn>
                                <a:cxn ang="0">
                                  <a:pos x="36" y="29"/>
                                </a:cxn>
                                <a:cxn ang="0">
                                  <a:pos x="37" y="24"/>
                                </a:cxn>
                                <a:cxn ang="0">
                                  <a:pos x="33" y="17"/>
                                </a:cxn>
                                <a:cxn ang="0">
                                  <a:pos x="32" y="14"/>
                                </a:cxn>
                                <a:cxn ang="0">
                                  <a:pos x="39" y="0"/>
                                </a:cxn>
                                <a:cxn ang="0">
                                  <a:pos x="55" y="1"/>
                                </a:cxn>
                                <a:cxn ang="0">
                                  <a:pos x="75" y="2"/>
                                </a:cxn>
                                <a:cxn ang="0">
                                  <a:pos x="78" y="4"/>
                                </a:cxn>
                                <a:cxn ang="0">
                                  <a:pos x="84" y="16"/>
                                </a:cxn>
                                <a:cxn ang="0">
                                  <a:pos x="86" y="21"/>
                                </a:cxn>
                                <a:cxn ang="0">
                                  <a:pos x="91" y="23"/>
                                </a:cxn>
                                <a:cxn ang="0">
                                  <a:pos x="104" y="59"/>
                                </a:cxn>
                                <a:cxn ang="0">
                                  <a:pos x="116" y="96"/>
                                </a:cxn>
                                <a:cxn ang="0">
                                  <a:pos x="118" y="98"/>
                                </a:cxn>
                                <a:cxn ang="0">
                                  <a:pos x="122" y="96"/>
                                </a:cxn>
                                <a:cxn ang="0">
                                  <a:pos x="132" y="99"/>
                                </a:cxn>
                                <a:cxn ang="0">
                                  <a:pos x="132" y="102"/>
                                </a:cxn>
                                <a:cxn ang="0">
                                  <a:pos x="135" y="107"/>
                                </a:cxn>
                                <a:cxn ang="0">
                                  <a:pos x="135" y="114"/>
                                </a:cxn>
                                <a:cxn ang="0">
                                  <a:pos x="132" y="119"/>
                                </a:cxn>
                                <a:cxn ang="0">
                                  <a:pos x="133" y="129"/>
                                </a:cxn>
                                <a:cxn ang="0">
                                  <a:pos x="129" y="137"/>
                                </a:cxn>
                                <a:cxn ang="0">
                                  <a:pos x="123" y="142"/>
                                </a:cxn>
                                <a:cxn ang="0">
                                  <a:pos x="123" y="145"/>
                                </a:cxn>
                                <a:cxn ang="0">
                                  <a:pos x="120" y="149"/>
                                </a:cxn>
                                <a:cxn ang="0">
                                  <a:pos x="113" y="144"/>
                                </a:cxn>
                              </a:cxnLst>
                              <a:rect l="0" t="0" r="r" b="b"/>
                              <a:pathLst>
                                <a:path w="136" h="150">
                                  <a:moveTo>
                                    <a:pt x="113" y="144"/>
                                  </a:moveTo>
                                  <a:lnTo>
                                    <a:pt x="123" y="127"/>
                                  </a:lnTo>
                                  <a:lnTo>
                                    <a:pt x="125" y="119"/>
                                  </a:lnTo>
                                  <a:lnTo>
                                    <a:pt x="124" y="107"/>
                                  </a:lnTo>
                                  <a:lnTo>
                                    <a:pt x="121" y="102"/>
                                  </a:lnTo>
                                  <a:lnTo>
                                    <a:pt x="96" y="110"/>
                                  </a:lnTo>
                                  <a:lnTo>
                                    <a:pt x="60" y="112"/>
                                  </a:lnTo>
                                  <a:lnTo>
                                    <a:pt x="54" y="114"/>
                                  </a:lnTo>
                                  <a:lnTo>
                                    <a:pt x="41" y="127"/>
                                  </a:lnTo>
                                  <a:lnTo>
                                    <a:pt x="32" y="132"/>
                                  </a:lnTo>
                                  <a:lnTo>
                                    <a:pt x="29" y="133"/>
                                  </a:lnTo>
                                  <a:lnTo>
                                    <a:pt x="5" y="112"/>
                                  </a:lnTo>
                                  <a:lnTo>
                                    <a:pt x="5" y="95"/>
                                  </a:lnTo>
                                  <a:lnTo>
                                    <a:pt x="0" y="95"/>
                                  </a:lnTo>
                                  <a:lnTo>
                                    <a:pt x="0" y="87"/>
                                  </a:lnTo>
                                  <a:lnTo>
                                    <a:pt x="5" y="87"/>
                                  </a:lnTo>
                                  <a:lnTo>
                                    <a:pt x="5" y="71"/>
                                  </a:lnTo>
                                  <a:lnTo>
                                    <a:pt x="12" y="64"/>
                                  </a:lnTo>
                                  <a:lnTo>
                                    <a:pt x="12" y="53"/>
                                  </a:lnTo>
                                  <a:lnTo>
                                    <a:pt x="16" y="46"/>
                                  </a:lnTo>
                                  <a:lnTo>
                                    <a:pt x="15" y="38"/>
                                  </a:lnTo>
                                  <a:lnTo>
                                    <a:pt x="18" y="34"/>
                                  </a:lnTo>
                                  <a:lnTo>
                                    <a:pt x="31" y="34"/>
                                  </a:lnTo>
                                  <a:lnTo>
                                    <a:pt x="36" y="29"/>
                                  </a:lnTo>
                                  <a:lnTo>
                                    <a:pt x="37" y="24"/>
                                  </a:lnTo>
                                  <a:lnTo>
                                    <a:pt x="33" y="17"/>
                                  </a:lnTo>
                                  <a:lnTo>
                                    <a:pt x="32" y="14"/>
                                  </a:lnTo>
                                  <a:lnTo>
                                    <a:pt x="39" y="0"/>
                                  </a:lnTo>
                                  <a:lnTo>
                                    <a:pt x="55" y="1"/>
                                  </a:lnTo>
                                  <a:lnTo>
                                    <a:pt x="75" y="2"/>
                                  </a:lnTo>
                                  <a:lnTo>
                                    <a:pt x="78" y="4"/>
                                  </a:lnTo>
                                  <a:lnTo>
                                    <a:pt x="84" y="16"/>
                                  </a:lnTo>
                                  <a:lnTo>
                                    <a:pt x="86" y="21"/>
                                  </a:lnTo>
                                  <a:lnTo>
                                    <a:pt x="91" y="23"/>
                                  </a:lnTo>
                                  <a:lnTo>
                                    <a:pt x="104" y="59"/>
                                  </a:lnTo>
                                  <a:lnTo>
                                    <a:pt x="116" y="96"/>
                                  </a:lnTo>
                                  <a:lnTo>
                                    <a:pt x="118" y="98"/>
                                  </a:lnTo>
                                  <a:lnTo>
                                    <a:pt x="122" y="96"/>
                                  </a:lnTo>
                                  <a:lnTo>
                                    <a:pt x="132" y="99"/>
                                  </a:lnTo>
                                  <a:lnTo>
                                    <a:pt x="132" y="102"/>
                                  </a:lnTo>
                                  <a:lnTo>
                                    <a:pt x="135" y="107"/>
                                  </a:lnTo>
                                  <a:lnTo>
                                    <a:pt x="135" y="114"/>
                                  </a:lnTo>
                                  <a:lnTo>
                                    <a:pt x="132" y="119"/>
                                  </a:lnTo>
                                  <a:lnTo>
                                    <a:pt x="133" y="129"/>
                                  </a:lnTo>
                                  <a:lnTo>
                                    <a:pt x="129" y="137"/>
                                  </a:lnTo>
                                  <a:lnTo>
                                    <a:pt x="123" y="142"/>
                                  </a:lnTo>
                                  <a:lnTo>
                                    <a:pt x="123" y="145"/>
                                  </a:lnTo>
                                  <a:lnTo>
                                    <a:pt x="120" y="149"/>
                                  </a:lnTo>
                                  <a:lnTo>
                                    <a:pt x="113" y="144"/>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64" name="Freeform 11">
                              <a:extLst>
                                <a:ext uri="{FF2B5EF4-FFF2-40B4-BE49-F238E27FC236}">
                                  <a16:creationId xmlns:a16="http://schemas.microsoft.com/office/drawing/2014/main" id="{82D791A9-FC05-6C29-C375-B25144CA9427}"/>
                                </a:ext>
                              </a:extLst>
                            </p:cNvPr>
                            <p:cNvSpPr>
                              <a:spLocks/>
                            </p:cNvSpPr>
                            <p:nvPr/>
                          </p:nvSpPr>
                          <p:spPr bwMode="auto">
                            <a:xfrm>
                              <a:off x="5921604" y="5805870"/>
                              <a:ext cx="715437" cy="274549"/>
                            </a:xfrm>
                            <a:custGeom>
                              <a:avLst/>
                              <a:gdLst/>
                              <a:ahLst/>
                              <a:cxnLst>
                                <a:cxn ang="0">
                                  <a:pos x="14" y="12"/>
                                </a:cxn>
                                <a:cxn ang="0">
                                  <a:pos x="32" y="28"/>
                                </a:cxn>
                                <a:cxn ang="0">
                                  <a:pos x="60" y="50"/>
                                </a:cxn>
                                <a:cxn ang="0">
                                  <a:pos x="90" y="78"/>
                                </a:cxn>
                                <a:cxn ang="0">
                                  <a:pos x="104" y="83"/>
                                </a:cxn>
                                <a:cxn ang="0">
                                  <a:pos x="120" y="103"/>
                                </a:cxn>
                                <a:cxn ang="0">
                                  <a:pos x="134" y="113"/>
                                </a:cxn>
                                <a:cxn ang="0">
                                  <a:pos x="149" y="116"/>
                                </a:cxn>
                                <a:cxn ang="0">
                                  <a:pos x="158" y="128"/>
                                </a:cxn>
                                <a:cxn ang="0">
                                  <a:pos x="171" y="130"/>
                                </a:cxn>
                                <a:cxn ang="0">
                                  <a:pos x="184" y="140"/>
                                </a:cxn>
                                <a:cxn ang="0">
                                  <a:pos x="197" y="139"/>
                                </a:cxn>
                                <a:cxn ang="0">
                                  <a:pos x="205" y="143"/>
                                </a:cxn>
                                <a:cxn ang="0">
                                  <a:pos x="221" y="138"/>
                                </a:cxn>
                                <a:cxn ang="0">
                                  <a:pos x="238" y="120"/>
                                </a:cxn>
                                <a:cxn ang="0">
                                  <a:pos x="245" y="111"/>
                                </a:cxn>
                                <a:cxn ang="0">
                                  <a:pos x="264" y="96"/>
                                </a:cxn>
                                <a:cxn ang="0">
                                  <a:pos x="272" y="78"/>
                                </a:cxn>
                                <a:cxn ang="0">
                                  <a:pos x="297" y="69"/>
                                </a:cxn>
                                <a:cxn ang="0">
                                  <a:pos x="305" y="67"/>
                                </a:cxn>
                                <a:cxn ang="0">
                                  <a:pos x="315" y="70"/>
                                </a:cxn>
                                <a:cxn ang="0">
                                  <a:pos x="323" y="59"/>
                                </a:cxn>
                                <a:cxn ang="0">
                                  <a:pos x="311" y="66"/>
                                </a:cxn>
                                <a:cxn ang="0">
                                  <a:pos x="299" y="62"/>
                                </a:cxn>
                                <a:cxn ang="0">
                                  <a:pos x="275" y="65"/>
                                </a:cxn>
                                <a:cxn ang="0">
                                  <a:pos x="267" y="73"/>
                                </a:cxn>
                                <a:cxn ang="0">
                                  <a:pos x="263" y="90"/>
                                </a:cxn>
                                <a:cxn ang="0">
                                  <a:pos x="247" y="102"/>
                                </a:cxn>
                                <a:cxn ang="0">
                                  <a:pos x="238" y="114"/>
                                </a:cxn>
                                <a:cxn ang="0">
                                  <a:pos x="221" y="131"/>
                                </a:cxn>
                                <a:cxn ang="0">
                                  <a:pos x="207" y="137"/>
                                </a:cxn>
                                <a:cxn ang="0">
                                  <a:pos x="200" y="133"/>
                                </a:cxn>
                                <a:cxn ang="0">
                                  <a:pos x="187" y="135"/>
                                </a:cxn>
                                <a:cxn ang="0">
                                  <a:pos x="173" y="125"/>
                                </a:cxn>
                                <a:cxn ang="0">
                                  <a:pos x="156" y="111"/>
                                </a:cxn>
                                <a:cxn ang="0">
                                  <a:pos x="136" y="108"/>
                                </a:cxn>
                                <a:cxn ang="0">
                                  <a:pos x="121" y="95"/>
                                </a:cxn>
                                <a:cxn ang="0">
                                  <a:pos x="106" y="79"/>
                                </a:cxn>
                                <a:cxn ang="0">
                                  <a:pos x="83" y="61"/>
                                </a:cxn>
                                <a:cxn ang="0">
                                  <a:pos x="63" y="46"/>
                                </a:cxn>
                                <a:cxn ang="0">
                                  <a:pos x="44" y="33"/>
                                </a:cxn>
                                <a:cxn ang="0">
                                  <a:pos x="26" y="21"/>
                                </a:cxn>
                                <a:cxn ang="0">
                                  <a:pos x="6" y="0"/>
                                </a:cxn>
                              </a:cxnLst>
                              <a:rect l="0" t="0" r="r" b="b"/>
                              <a:pathLst>
                                <a:path w="324" h="144">
                                  <a:moveTo>
                                    <a:pt x="0" y="5"/>
                                  </a:moveTo>
                                  <a:lnTo>
                                    <a:pt x="14" y="12"/>
                                  </a:lnTo>
                                  <a:lnTo>
                                    <a:pt x="24" y="22"/>
                                  </a:lnTo>
                                  <a:lnTo>
                                    <a:pt x="32" y="28"/>
                                  </a:lnTo>
                                  <a:lnTo>
                                    <a:pt x="50" y="38"/>
                                  </a:lnTo>
                                  <a:lnTo>
                                    <a:pt x="60" y="50"/>
                                  </a:lnTo>
                                  <a:lnTo>
                                    <a:pt x="76" y="56"/>
                                  </a:lnTo>
                                  <a:lnTo>
                                    <a:pt x="90" y="78"/>
                                  </a:lnTo>
                                  <a:lnTo>
                                    <a:pt x="94" y="80"/>
                                  </a:lnTo>
                                  <a:lnTo>
                                    <a:pt x="104" y="83"/>
                                  </a:lnTo>
                                  <a:lnTo>
                                    <a:pt x="112" y="92"/>
                                  </a:lnTo>
                                  <a:lnTo>
                                    <a:pt x="120" y="103"/>
                                  </a:lnTo>
                                  <a:lnTo>
                                    <a:pt x="127" y="111"/>
                                  </a:lnTo>
                                  <a:lnTo>
                                    <a:pt x="134" y="113"/>
                                  </a:lnTo>
                                  <a:lnTo>
                                    <a:pt x="147" y="114"/>
                                  </a:lnTo>
                                  <a:lnTo>
                                    <a:pt x="149" y="116"/>
                                  </a:lnTo>
                                  <a:lnTo>
                                    <a:pt x="153" y="124"/>
                                  </a:lnTo>
                                  <a:lnTo>
                                    <a:pt x="158" y="128"/>
                                  </a:lnTo>
                                  <a:lnTo>
                                    <a:pt x="162" y="128"/>
                                  </a:lnTo>
                                  <a:lnTo>
                                    <a:pt x="171" y="130"/>
                                  </a:lnTo>
                                  <a:lnTo>
                                    <a:pt x="177" y="135"/>
                                  </a:lnTo>
                                  <a:lnTo>
                                    <a:pt x="184" y="140"/>
                                  </a:lnTo>
                                  <a:lnTo>
                                    <a:pt x="192" y="141"/>
                                  </a:lnTo>
                                  <a:lnTo>
                                    <a:pt x="197" y="139"/>
                                  </a:lnTo>
                                  <a:lnTo>
                                    <a:pt x="201" y="139"/>
                                  </a:lnTo>
                                  <a:lnTo>
                                    <a:pt x="205" y="143"/>
                                  </a:lnTo>
                                  <a:lnTo>
                                    <a:pt x="214" y="143"/>
                                  </a:lnTo>
                                  <a:lnTo>
                                    <a:pt x="221" y="138"/>
                                  </a:lnTo>
                                  <a:lnTo>
                                    <a:pt x="227" y="133"/>
                                  </a:lnTo>
                                  <a:lnTo>
                                    <a:pt x="238" y="120"/>
                                  </a:lnTo>
                                  <a:lnTo>
                                    <a:pt x="242" y="116"/>
                                  </a:lnTo>
                                  <a:lnTo>
                                    <a:pt x="245" y="111"/>
                                  </a:lnTo>
                                  <a:lnTo>
                                    <a:pt x="257" y="101"/>
                                  </a:lnTo>
                                  <a:lnTo>
                                    <a:pt x="264" y="96"/>
                                  </a:lnTo>
                                  <a:lnTo>
                                    <a:pt x="268" y="90"/>
                                  </a:lnTo>
                                  <a:lnTo>
                                    <a:pt x="272" y="78"/>
                                  </a:lnTo>
                                  <a:lnTo>
                                    <a:pt x="278" y="69"/>
                                  </a:lnTo>
                                  <a:lnTo>
                                    <a:pt x="297" y="69"/>
                                  </a:lnTo>
                                  <a:lnTo>
                                    <a:pt x="299" y="67"/>
                                  </a:lnTo>
                                  <a:lnTo>
                                    <a:pt x="305" y="67"/>
                                  </a:lnTo>
                                  <a:lnTo>
                                    <a:pt x="310" y="72"/>
                                  </a:lnTo>
                                  <a:lnTo>
                                    <a:pt x="315" y="70"/>
                                  </a:lnTo>
                                  <a:lnTo>
                                    <a:pt x="323" y="64"/>
                                  </a:lnTo>
                                  <a:lnTo>
                                    <a:pt x="323" y="59"/>
                                  </a:lnTo>
                                  <a:lnTo>
                                    <a:pt x="317" y="64"/>
                                  </a:lnTo>
                                  <a:lnTo>
                                    <a:pt x="311" y="66"/>
                                  </a:lnTo>
                                  <a:lnTo>
                                    <a:pt x="304" y="63"/>
                                  </a:lnTo>
                                  <a:lnTo>
                                    <a:pt x="299" y="62"/>
                                  </a:lnTo>
                                  <a:lnTo>
                                    <a:pt x="294" y="64"/>
                                  </a:lnTo>
                                  <a:lnTo>
                                    <a:pt x="275" y="65"/>
                                  </a:lnTo>
                                  <a:lnTo>
                                    <a:pt x="270" y="67"/>
                                  </a:lnTo>
                                  <a:lnTo>
                                    <a:pt x="267" y="73"/>
                                  </a:lnTo>
                                  <a:lnTo>
                                    <a:pt x="266" y="83"/>
                                  </a:lnTo>
                                  <a:lnTo>
                                    <a:pt x="263" y="90"/>
                                  </a:lnTo>
                                  <a:lnTo>
                                    <a:pt x="256" y="95"/>
                                  </a:lnTo>
                                  <a:lnTo>
                                    <a:pt x="247" y="102"/>
                                  </a:lnTo>
                                  <a:lnTo>
                                    <a:pt x="240" y="111"/>
                                  </a:lnTo>
                                  <a:lnTo>
                                    <a:pt x="238" y="114"/>
                                  </a:lnTo>
                                  <a:lnTo>
                                    <a:pt x="226" y="125"/>
                                  </a:lnTo>
                                  <a:lnTo>
                                    <a:pt x="221" y="131"/>
                                  </a:lnTo>
                                  <a:lnTo>
                                    <a:pt x="216" y="135"/>
                                  </a:lnTo>
                                  <a:lnTo>
                                    <a:pt x="207" y="137"/>
                                  </a:lnTo>
                                  <a:lnTo>
                                    <a:pt x="204" y="134"/>
                                  </a:lnTo>
                                  <a:lnTo>
                                    <a:pt x="200" y="133"/>
                                  </a:lnTo>
                                  <a:lnTo>
                                    <a:pt x="194" y="133"/>
                                  </a:lnTo>
                                  <a:lnTo>
                                    <a:pt x="187" y="135"/>
                                  </a:lnTo>
                                  <a:lnTo>
                                    <a:pt x="180" y="132"/>
                                  </a:lnTo>
                                  <a:lnTo>
                                    <a:pt x="173" y="125"/>
                                  </a:lnTo>
                                  <a:lnTo>
                                    <a:pt x="166" y="118"/>
                                  </a:lnTo>
                                  <a:lnTo>
                                    <a:pt x="156" y="111"/>
                                  </a:lnTo>
                                  <a:lnTo>
                                    <a:pt x="150" y="108"/>
                                  </a:lnTo>
                                  <a:lnTo>
                                    <a:pt x="136" y="108"/>
                                  </a:lnTo>
                                  <a:lnTo>
                                    <a:pt x="127" y="105"/>
                                  </a:lnTo>
                                  <a:lnTo>
                                    <a:pt x="121" y="95"/>
                                  </a:lnTo>
                                  <a:lnTo>
                                    <a:pt x="113" y="86"/>
                                  </a:lnTo>
                                  <a:lnTo>
                                    <a:pt x="106" y="79"/>
                                  </a:lnTo>
                                  <a:lnTo>
                                    <a:pt x="95" y="74"/>
                                  </a:lnTo>
                                  <a:lnTo>
                                    <a:pt x="83" y="61"/>
                                  </a:lnTo>
                                  <a:lnTo>
                                    <a:pt x="76" y="53"/>
                                  </a:lnTo>
                                  <a:lnTo>
                                    <a:pt x="63" y="46"/>
                                  </a:lnTo>
                                  <a:lnTo>
                                    <a:pt x="55" y="38"/>
                                  </a:lnTo>
                                  <a:lnTo>
                                    <a:pt x="44" y="33"/>
                                  </a:lnTo>
                                  <a:lnTo>
                                    <a:pt x="35" y="27"/>
                                  </a:lnTo>
                                  <a:lnTo>
                                    <a:pt x="26" y="21"/>
                                  </a:lnTo>
                                  <a:lnTo>
                                    <a:pt x="23" y="15"/>
                                  </a:lnTo>
                                  <a:lnTo>
                                    <a:pt x="6" y="0"/>
                                  </a:lnTo>
                                  <a:lnTo>
                                    <a:pt x="0" y="5"/>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65" name="Freeform 12">
                              <a:extLst>
                                <a:ext uri="{FF2B5EF4-FFF2-40B4-BE49-F238E27FC236}">
                                  <a16:creationId xmlns:a16="http://schemas.microsoft.com/office/drawing/2014/main" id="{20F2DE82-8E22-835D-AC06-871457AE4F13}"/>
                                </a:ext>
                              </a:extLst>
                            </p:cNvPr>
                            <p:cNvSpPr>
                              <a:spLocks/>
                            </p:cNvSpPr>
                            <p:nvPr/>
                          </p:nvSpPr>
                          <p:spPr bwMode="auto">
                            <a:xfrm>
                              <a:off x="5961351" y="5779177"/>
                              <a:ext cx="964958" cy="40038"/>
                            </a:xfrm>
                            <a:custGeom>
                              <a:avLst/>
                              <a:gdLst/>
                              <a:ahLst/>
                              <a:cxnLst>
                                <a:cxn ang="0">
                                  <a:pos x="4" y="0"/>
                                </a:cxn>
                                <a:cxn ang="0">
                                  <a:pos x="15" y="9"/>
                                </a:cxn>
                                <a:cxn ang="0">
                                  <a:pos x="290" y="9"/>
                                </a:cxn>
                                <a:cxn ang="0">
                                  <a:pos x="302" y="12"/>
                                </a:cxn>
                                <a:cxn ang="0">
                                  <a:pos x="436" y="12"/>
                                </a:cxn>
                                <a:cxn ang="0">
                                  <a:pos x="436" y="16"/>
                                </a:cxn>
                                <a:cxn ang="0">
                                  <a:pos x="351" y="16"/>
                                </a:cxn>
                                <a:cxn ang="0">
                                  <a:pos x="347" y="20"/>
                                </a:cxn>
                                <a:cxn ang="0">
                                  <a:pos x="20" y="20"/>
                                </a:cxn>
                                <a:cxn ang="0">
                                  <a:pos x="13" y="18"/>
                                </a:cxn>
                                <a:cxn ang="0">
                                  <a:pos x="8" y="16"/>
                                </a:cxn>
                                <a:cxn ang="0">
                                  <a:pos x="0" y="10"/>
                                </a:cxn>
                                <a:cxn ang="0">
                                  <a:pos x="4" y="0"/>
                                </a:cxn>
                              </a:cxnLst>
                              <a:rect l="0" t="0" r="r" b="b"/>
                              <a:pathLst>
                                <a:path w="437" h="21">
                                  <a:moveTo>
                                    <a:pt x="4" y="0"/>
                                  </a:moveTo>
                                  <a:lnTo>
                                    <a:pt x="15" y="9"/>
                                  </a:lnTo>
                                  <a:lnTo>
                                    <a:pt x="290" y="9"/>
                                  </a:lnTo>
                                  <a:lnTo>
                                    <a:pt x="302" y="12"/>
                                  </a:lnTo>
                                  <a:lnTo>
                                    <a:pt x="436" y="12"/>
                                  </a:lnTo>
                                  <a:lnTo>
                                    <a:pt x="436" y="16"/>
                                  </a:lnTo>
                                  <a:lnTo>
                                    <a:pt x="351" y="16"/>
                                  </a:lnTo>
                                  <a:lnTo>
                                    <a:pt x="347" y="20"/>
                                  </a:lnTo>
                                  <a:lnTo>
                                    <a:pt x="20" y="20"/>
                                  </a:lnTo>
                                  <a:lnTo>
                                    <a:pt x="13" y="18"/>
                                  </a:lnTo>
                                  <a:lnTo>
                                    <a:pt x="8" y="16"/>
                                  </a:lnTo>
                                  <a:lnTo>
                                    <a:pt x="0" y="10"/>
                                  </a:lnTo>
                                  <a:lnTo>
                                    <a:pt x="4"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66" name="Freeform 13">
                              <a:extLst>
                                <a:ext uri="{FF2B5EF4-FFF2-40B4-BE49-F238E27FC236}">
                                  <a16:creationId xmlns:a16="http://schemas.microsoft.com/office/drawing/2014/main" id="{028A421C-B3E6-768F-2390-E64AD0B054F1}"/>
                                </a:ext>
                              </a:extLst>
                            </p:cNvPr>
                            <p:cNvSpPr>
                              <a:spLocks/>
                            </p:cNvSpPr>
                            <p:nvPr/>
                          </p:nvSpPr>
                          <p:spPr bwMode="auto">
                            <a:xfrm>
                              <a:off x="5877441" y="5514162"/>
                              <a:ext cx="207565" cy="213538"/>
                            </a:xfrm>
                            <a:custGeom>
                              <a:avLst/>
                              <a:gdLst/>
                              <a:ahLst/>
                              <a:cxnLst>
                                <a:cxn ang="0">
                                  <a:pos x="43" y="111"/>
                                </a:cxn>
                                <a:cxn ang="0">
                                  <a:pos x="46" y="108"/>
                                </a:cxn>
                                <a:cxn ang="0">
                                  <a:pos x="57" y="105"/>
                                </a:cxn>
                                <a:cxn ang="0">
                                  <a:pos x="67" y="97"/>
                                </a:cxn>
                                <a:cxn ang="0">
                                  <a:pos x="79" y="85"/>
                                </a:cxn>
                                <a:cxn ang="0">
                                  <a:pos x="82" y="79"/>
                                </a:cxn>
                                <a:cxn ang="0">
                                  <a:pos x="84" y="65"/>
                                </a:cxn>
                                <a:cxn ang="0">
                                  <a:pos x="87" y="50"/>
                                </a:cxn>
                                <a:cxn ang="0">
                                  <a:pos x="92" y="40"/>
                                </a:cxn>
                                <a:cxn ang="0">
                                  <a:pos x="93" y="34"/>
                                </a:cxn>
                                <a:cxn ang="0">
                                  <a:pos x="92" y="30"/>
                                </a:cxn>
                                <a:cxn ang="0">
                                  <a:pos x="89" y="27"/>
                                </a:cxn>
                                <a:cxn ang="0">
                                  <a:pos x="82" y="27"/>
                                </a:cxn>
                                <a:cxn ang="0">
                                  <a:pos x="78" y="29"/>
                                </a:cxn>
                                <a:cxn ang="0">
                                  <a:pos x="79" y="33"/>
                                </a:cxn>
                                <a:cxn ang="0">
                                  <a:pos x="78" y="40"/>
                                </a:cxn>
                                <a:cxn ang="0">
                                  <a:pos x="81" y="37"/>
                                </a:cxn>
                                <a:cxn ang="0">
                                  <a:pos x="83" y="33"/>
                                </a:cxn>
                                <a:cxn ang="0">
                                  <a:pos x="86" y="33"/>
                                </a:cxn>
                                <a:cxn ang="0">
                                  <a:pos x="88" y="36"/>
                                </a:cxn>
                                <a:cxn ang="0">
                                  <a:pos x="87" y="39"/>
                                </a:cxn>
                                <a:cxn ang="0">
                                  <a:pos x="84" y="43"/>
                                </a:cxn>
                                <a:cxn ang="0">
                                  <a:pos x="81" y="46"/>
                                </a:cxn>
                                <a:cxn ang="0">
                                  <a:pos x="77" y="50"/>
                                </a:cxn>
                                <a:cxn ang="0">
                                  <a:pos x="78" y="55"/>
                                </a:cxn>
                                <a:cxn ang="0">
                                  <a:pos x="76" y="60"/>
                                </a:cxn>
                                <a:cxn ang="0">
                                  <a:pos x="74" y="64"/>
                                </a:cxn>
                                <a:cxn ang="0">
                                  <a:pos x="72" y="67"/>
                                </a:cxn>
                                <a:cxn ang="0">
                                  <a:pos x="72" y="71"/>
                                </a:cxn>
                                <a:cxn ang="0">
                                  <a:pos x="74" y="73"/>
                                </a:cxn>
                                <a:cxn ang="0">
                                  <a:pos x="74" y="78"/>
                                </a:cxn>
                                <a:cxn ang="0">
                                  <a:pos x="73" y="80"/>
                                </a:cxn>
                                <a:cxn ang="0">
                                  <a:pos x="69" y="84"/>
                                </a:cxn>
                                <a:cxn ang="0">
                                  <a:pos x="66" y="87"/>
                                </a:cxn>
                                <a:cxn ang="0">
                                  <a:pos x="63" y="93"/>
                                </a:cxn>
                                <a:cxn ang="0">
                                  <a:pos x="60" y="95"/>
                                </a:cxn>
                                <a:cxn ang="0">
                                  <a:pos x="53" y="96"/>
                                </a:cxn>
                                <a:cxn ang="0">
                                  <a:pos x="48" y="95"/>
                                </a:cxn>
                                <a:cxn ang="0">
                                  <a:pos x="44" y="97"/>
                                </a:cxn>
                                <a:cxn ang="0">
                                  <a:pos x="42" y="101"/>
                                </a:cxn>
                                <a:cxn ang="0">
                                  <a:pos x="38" y="102"/>
                                </a:cxn>
                                <a:cxn ang="0">
                                  <a:pos x="36" y="102"/>
                                </a:cxn>
                                <a:cxn ang="0">
                                  <a:pos x="15" y="29"/>
                                </a:cxn>
                                <a:cxn ang="0">
                                  <a:pos x="16" y="10"/>
                                </a:cxn>
                                <a:cxn ang="0">
                                  <a:pos x="13" y="0"/>
                                </a:cxn>
                                <a:cxn ang="0">
                                  <a:pos x="7" y="2"/>
                                </a:cxn>
                                <a:cxn ang="0">
                                  <a:pos x="1" y="2"/>
                                </a:cxn>
                                <a:cxn ang="0">
                                  <a:pos x="0" y="11"/>
                                </a:cxn>
                                <a:cxn ang="0">
                                  <a:pos x="5" y="24"/>
                                </a:cxn>
                                <a:cxn ang="0">
                                  <a:pos x="18" y="58"/>
                                </a:cxn>
                                <a:cxn ang="0">
                                  <a:pos x="30" y="98"/>
                                </a:cxn>
                                <a:cxn ang="0">
                                  <a:pos x="33" y="109"/>
                                </a:cxn>
                                <a:cxn ang="0">
                                  <a:pos x="43" y="111"/>
                                </a:cxn>
                              </a:cxnLst>
                              <a:rect l="0" t="0" r="r" b="b"/>
                              <a:pathLst>
                                <a:path w="94" h="112">
                                  <a:moveTo>
                                    <a:pt x="43" y="111"/>
                                  </a:moveTo>
                                  <a:lnTo>
                                    <a:pt x="46" y="108"/>
                                  </a:lnTo>
                                  <a:lnTo>
                                    <a:pt x="57" y="105"/>
                                  </a:lnTo>
                                  <a:lnTo>
                                    <a:pt x="67" y="97"/>
                                  </a:lnTo>
                                  <a:lnTo>
                                    <a:pt x="79" y="85"/>
                                  </a:lnTo>
                                  <a:lnTo>
                                    <a:pt x="82" y="79"/>
                                  </a:lnTo>
                                  <a:lnTo>
                                    <a:pt x="84" y="65"/>
                                  </a:lnTo>
                                  <a:lnTo>
                                    <a:pt x="87" y="50"/>
                                  </a:lnTo>
                                  <a:lnTo>
                                    <a:pt x="92" y="40"/>
                                  </a:lnTo>
                                  <a:lnTo>
                                    <a:pt x="93" y="34"/>
                                  </a:lnTo>
                                  <a:lnTo>
                                    <a:pt x="92" y="30"/>
                                  </a:lnTo>
                                  <a:lnTo>
                                    <a:pt x="89" y="27"/>
                                  </a:lnTo>
                                  <a:lnTo>
                                    <a:pt x="82" y="27"/>
                                  </a:lnTo>
                                  <a:lnTo>
                                    <a:pt x="78" y="29"/>
                                  </a:lnTo>
                                  <a:lnTo>
                                    <a:pt x="79" y="33"/>
                                  </a:lnTo>
                                  <a:lnTo>
                                    <a:pt x="78" y="40"/>
                                  </a:lnTo>
                                  <a:lnTo>
                                    <a:pt x="81" y="37"/>
                                  </a:lnTo>
                                  <a:lnTo>
                                    <a:pt x="83" y="33"/>
                                  </a:lnTo>
                                  <a:lnTo>
                                    <a:pt x="86" y="33"/>
                                  </a:lnTo>
                                  <a:lnTo>
                                    <a:pt x="88" y="36"/>
                                  </a:lnTo>
                                  <a:lnTo>
                                    <a:pt x="87" y="39"/>
                                  </a:lnTo>
                                  <a:lnTo>
                                    <a:pt x="84" y="43"/>
                                  </a:lnTo>
                                  <a:lnTo>
                                    <a:pt x="81" y="46"/>
                                  </a:lnTo>
                                  <a:lnTo>
                                    <a:pt x="77" y="50"/>
                                  </a:lnTo>
                                  <a:lnTo>
                                    <a:pt x="78" y="55"/>
                                  </a:lnTo>
                                  <a:lnTo>
                                    <a:pt x="76" y="60"/>
                                  </a:lnTo>
                                  <a:lnTo>
                                    <a:pt x="74" y="64"/>
                                  </a:lnTo>
                                  <a:lnTo>
                                    <a:pt x="72" y="67"/>
                                  </a:lnTo>
                                  <a:lnTo>
                                    <a:pt x="72" y="71"/>
                                  </a:lnTo>
                                  <a:lnTo>
                                    <a:pt x="74" y="73"/>
                                  </a:lnTo>
                                  <a:lnTo>
                                    <a:pt x="74" y="78"/>
                                  </a:lnTo>
                                  <a:lnTo>
                                    <a:pt x="73" y="80"/>
                                  </a:lnTo>
                                  <a:lnTo>
                                    <a:pt x="69" y="84"/>
                                  </a:lnTo>
                                  <a:lnTo>
                                    <a:pt x="66" y="87"/>
                                  </a:lnTo>
                                  <a:lnTo>
                                    <a:pt x="63" y="93"/>
                                  </a:lnTo>
                                  <a:lnTo>
                                    <a:pt x="60" y="95"/>
                                  </a:lnTo>
                                  <a:lnTo>
                                    <a:pt x="53" y="96"/>
                                  </a:lnTo>
                                  <a:lnTo>
                                    <a:pt x="48" y="95"/>
                                  </a:lnTo>
                                  <a:lnTo>
                                    <a:pt x="44" y="97"/>
                                  </a:lnTo>
                                  <a:lnTo>
                                    <a:pt x="42" y="101"/>
                                  </a:lnTo>
                                  <a:lnTo>
                                    <a:pt x="38" y="102"/>
                                  </a:lnTo>
                                  <a:lnTo>
                                    <a:pt x="36" y="102"/>
                                  </a:lnTo>
                                  <a:lnTo>
                                    <a:pt x="15" y="29"/>
                                  </a:lnTo>
                                  <a:lnTo>
                                    <a:pt x="16" y="10"/>
                                  </a:lnTo>
                                  <a:lnTo>
                                    <a:pt x="13" y="0"/>
                                  </a:lnTo>
                                  <a:lnTo>
                                    <a:pt x="7" y="2"/>
                                  </a:lnTo>
                                  <a:lnTo>
                                    <a:pt x="1" y="2"/>
                                  </a:lnTo>
                                  <a:lnTo>
                                    <a:pt x="0" y="11"/>
                                  </a:lnTo>
                                  <a:lnTo>
                                    <a:pt x="5" y="24"/>
                                  </a:lnTo>
                                  <a:lnTo>
                                    <a:pt x="18" y="58"/>
                                  </a:lnTo>
                                  <a:lnTo>
                                    <a:pt x="30" y="98"/>
                                  </a:lnTo>
                                  <a:lnTo>
                                    <a:pt x="33" y="109"/>
                                  </a:lnTo>
                                  <a:lnTo>
                                    <a:pt x="43" y="11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67" name="Freeform 14">
                              <a:extLst>
                                <a:ext uri="{FF2B5EF4-FFF2-40B4-BE49-F238E27FC236}">
                                  <a16:creationId xmlns:a16="http://schemas.microsoft.com/office/drawing/2014/main" id="{F53B37DA-84E7-1608-72FB-E1EF798AC6B6}"/>
                                </a:ext>
                              </a:extLst>
                            </p:cNvPr>
                            <p:cNvSpPr>
                              <a:spLocks/>
                            </p:cNvSpPr>
                            <p:nvPr/>
                          </p:nvSpPr>
                          <p:spPr bwMode="auto">
                            <a:xfrm>
                              <a:off x="5903940" y="5493190"/>
                              <a:ext cx="158987" cy="116301"/>
                            </a:xfrm>
                            <a:custGeom>
                              <a:avLst/>
                              <a:gdLst/>
                              <a:ahLst/>
                              <a:cxnLst>
                                <a:cxn ang="0">
                                  <a:pos x="2" y="19"/>
                                </a:cxn>
                                <a:cxn ang="0">
                                  <a:pos x="8" y="17"/>
                                </a:cxn>
                                <a:cxn ang="0">
                                  <a:pos x="17" y="17"/>
                                </a:cxn>
                                <a:cxn ang="0">
                                  <a:pos x="19" y="15"/>
                                </a:cxn>
                                <a:cxn ang="0">
                                  <a:pos x="22" y="13"/>
                                </a:cxn>
                                <a:cxn ang="0">
                                  <a:pos x="24" y="13"/>
                                </a:cxn>
                                <a:cxn ang="0">
                                  <a:pos x="27" y="14"/>
                                </a:cxn>
                                <a:cxn ang="0">
                                  <a:pos x="33" y="24"/>
                                </a:cxn>
                                <a:cxn ang="0">
                                  <a:pos x="37" y="29"/>
                                </a:cxn>
                                <a:cxn ang="0">
                                  <a:pos x="42" y="33"/>
                                </a:cxn>
                                <a:cxn ang="0">
                                  <a:pos x="52" y="43"/>
                                </a:cxn>
                                <a:cxn ang="0">
                                  <a:pos x="60" y="53"/>
                                </a:cxn>
                                <a:cxn ang="0">
                                  <a:pos x="64" y="60"/>
                                </a:cxn>
                                <a:cxn ang="0">
                                  <a:pos x="71" y="56"/>
                                </a:cxn>
                                <a:cxn ang="0">
                                  <a:pos x="67" y="53"/>
                                </a:cxn>
                                <a:cxn ang="0">
                                  <a:pos x="67" y="49"/>
                                </a:cxn>
                                <a:cxn ang="0">
                                  <a:pos x="69" y="42"/>
                                </a:cxn>
                                <a:cxn ang="0">
                                  <a:pos x="67" y="40"/>
                                </a:cxn>
                                <a:cxn ang="0">
                                  <a:pos x="62" y="40"/>
                                </a:cxn>
                                <a:cxn ang="0">
                                  <a:pos x="61" y="36"/>
                                </a:cxn>
                                <a:cxn ang="0">
                                  <a:pos x="61" y="29"/>
                                </a:cxn>
                                <a:cxn ang="0">
                                  <a:pos x="63" y="24"/>
                                </a:cxn>
                                <a:cxn ang="0">
                                  <a:pos x="63" y="18"/>
                                </a:cxn>
                                <a:cxn ang="0">
                                  <a:pos x="63" y="15"/>
                                </a:cxn>
                                <a:cxn ang="0">
                                  <a:pos x="61" y="13"/>
                                </a:cxn>
                                <a:cxn ang="0">
                                  <a:pos x="57" y="13"/>
                                </a:cxn>
                                <a:cxn ang="0">
                                  <a:pos x="52" y="14"/>
                                </a:cxn>
                                <a:cxn ang="0">
                                  <a:pos x="54" y="18"/>
                                </a:cxn>
                                <a:cxn ang="0">
                                  <a:pos x="56" y="24"/>
                                </a:cxn>
                                <a:cxn ang="0">
                                  <a:pos x="55" y="31"/>
                                </a:cxn>
                                <a:cxn ang="0">
                                  <a:pos x="54" y="33"/>
                                </a:cxn>
                                <a:cxn ang="0">
                                  <a:pos x="49" y="32"/>
                                </a:cxn>
                                <a:cxn ang="0">
                                  <a:pos x="45" y="28"/>
                                </a:cxn>
                                <a:cxn ang="0">
                                  <a:pos x="45" y="26"/>
                                </a:cxn>
                                <a:cxn ang="0">
                                  <a:pos x="43" y="19"/>
                                </a:cxn>
                                <a:cxn ang="0">
                                  <a:pos x="37" y="14"/>
                                </a:cxn>
                                <a:cxn ang="0">
                                  <a:pos x="29" y="3"/>
                                </a:cxn>
                                <a:cxn ang="0">
                                  <a:pos x="22" y="0"/>
                                </a:cxn>
                                <a:cxn ang="0">
                                  <a:pos x="19" y="6"/>
                                </a:cxn>
                                <a:cxn ang="0">
                                  <a:pos x="12" y="10"/>
                                </a:cxn>
                                <a:cxn ang="0">
                                  <a:pos x="5" y="10"/>
                                </a:cxn>
                                <a:cxn ang="0">
                                  <a:pos x="0" y="11"/>
                                </a:cxn>
                                <a:cxn ang="0">
                                  <a:pos x="0" y="12"/>
                                </a:cxn>
                                <a:cxn ang="0">
                                  <a:pos x="2" y="19"/>
                                </a:cxn>
                              </a:cxnLst>
                              <a:rect l="0" t="0" r="r" b="b"/>
                              <a:pathLst>
                                <a:path w="72" h="61">
                                  <a:moveTo>
                                    <a:pt x="2" y="19"/>
                                  </a:moveTo>
                                  <a:lnTo>
                                    <a:pt x="8" y="17"/>
                                  </a:lnTo>
                                  <a:lnTo>
                                    <a:pt x="17" y="17"/>
                                  </a:lnTo>
                                  <a:lnTo>
                                    <a:pt x="19" y="15"/>
                                  </a:lnTo>
                                  <a:lnTo>
                                    <a:pt x="22" y="13"/>
                                  </a:lnTo>
                                  <a:lnTo>
                                    <a:pt x="24" y="13"/>
                                  </a:lnTo>
                                  <a:lnTo>
                                    <a:pt x="27" y="14"/>
                                  </a:lnTo>
                                  <a:lnTo>
                                    <a:pt x="33" y="24"/>
                                  </a:lnTo>
                                  <a:lnTo>
                                    <a:pt x="37" y="29"/>
                                  </a:lnTo>
                                  <a:lnTo>
                                    <a:pt x="42" y="33"/>
                                  </a:lnTo>
                                  <a:lnTo>
                                    <a:pt x="52" y="43"/>
                                  </a:lnTo>
                                  <a:lnTo>
                                    <a:pt x="60" y="53"/>
                                  </a:lnTo>
                                  <a:lnTo>
                                    <a:pt x="64" y="60"/>
                                  </a:lnTo>
                                  <a:lnTo>
                                    <a:pt x="71" y="56"/>
                                  </a:lnTo>
                                  <a:lnTo>
                                    <a:pt x="67" y="53"/>
                                  </a:lnTo>
                                  <a:lnTo>
                                    <a:pt x="67" y="49"/>
                                  </a:lnTo>
                                  <a:lnTo>
                                    <a:pt x="69" y="42"/>
                                  </a:lnTo>
                                  <a:lnTo>
                                    <a:pt x="67" y="40"/>
                                  </a:lnTo>
                                  <a:lnTo>
                                    <a:pt x="62" y="40"/>
                                  </a:lnTo>
                                  <a:lnTo>
                                    <a:pt x="61" y="36"/>
                                  </a:lnTo>
                                  <a:lnTo>
                                    <a:pt x="61" y="29"/>
                                  </a:lnTo>
                                  <a:lnTo>
                                    <a:pt x="63" y="24"/>
                                  </a:lnTo>
                                  <a:lnTo>
                                    <a:pt x="63" y="18"/>
                                  </a:lnTo>
                                  <a:lnTo>
                                    <a:pt x="63" y="15"/>
                                  </a:lnTo>
                                  <a:lnTo>
                                    <a:pt x="61" y="13"/>
                                  </a:lnTo>
                                  <a:lnTo>
                                    <a:pt x="57" y="13"/>
                                  </a:lnTo>
                                  <a:lnTo>
                                    <a:pt x="52" y="14"/>
                                  </a:lnTo>
                                  <a:lnTo>
                                    <a:pt x="54" y="18"/>
                                  </a:lnTo>
                                  <a:lnTo>
                                    <a:pt x="56" y="24"/>
                                  </a:lnTo>
                                  <a:lnTo>
                                    <a:pt x="55" y="31"/>
                                  </a:lnTo>
                                  <a:lnTo>
                                    <a:pt x="54" y="33"/>
                                  </a:lnTo>
                                  <a:lnTo>
                                    <a:pt x="49" y="32"/>
                                  </a:lnTo>
                                  <a:lnTo>
                                    <a:pt x="45" y="28"/>
                                  </a:lnTo>
                                  <a:lnTo>
                                    <a:pt x="45" y="26"/>
                                  </a:lnTo>
                                  <a:lnTo>
                                    <a:pt x="43" y="19"/>
                                  </a:lnTo>
                                  <a:lnTo>
                                    <a:pt x="37" y="14"/>
                                  </a:lnTo>
                                  <a:lnTo>
                                    <a:pt x="29" y="3"/>
                                  </a:lnTo>
                                  <a:lnTo>
                                    <a:pt x="22" y="0"/>
                                  </a:lnTo>
                                  <a:lnTo>
                                    <a:pt x="19" y="6"/>
                                  </a:lnTo>
                                  <a:lnTo>
                                    <a:pt x="12" y="10"/>
                                  </a:lnTo>
                                  <a:lnTo>
                                    <a:pt x="5" y="10"/>
                                  </a:lnTo>
                                  <a:lnTo>
                                    <a:pt x="0" y="11"/>
                                  </a:lnTo>
                                  <a:lnTo>
                                    <a:pt x="0" y="12"/>
                                  </a:lnTo>
                                  <a:lnTo>
                                    <a:pt x="2" y="19"/>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68" name="Freeform 15">
                              <a:extLst>
                                <a:ext uri="{FF2B5EF4-FFF2-40B4-BE49-F238E27FC236}">
                                  <a16:creationId xmlns:a16="http://schemas.microsoft.com/office/drawing/2014/main" id="{78FB2147-03B1-272E-D8AD-52E2475288A0}"/>
                                </a:ext>
                              </a:extLst>
                            </p:cNvPr>
                            <p:cNvSpPr>
                              <a:spLocks/>
                            </p:cNvSpPr>
                            <p:nvPr/>
                          </p:nvSpPr>
                          <p:spPr bwMode="auto">
                            <a:xfrm>
                              <a:off x="6001096" y="5519882"/>
                              <a:ext cx="37538" cy="32411"/>
                            </a:xfrm>
                            <a:custGeom>
                              <a:avLst/>
                              <a:gdLst/>
                              <a:ahLst/>
                              <a:cxnLst>
                                <a:cxn ang="0">
                                  <a:pos x="0" y="5"/>
                                </a:cxn>
                                <a:cxn ang="0">
                                  <a:pos x="4" y="2"/>
                                </a:cxn>
                                <a:cxn ang="0">
                                  <a:pos x="13" y="0"/>
                                </a:cxn>
                                <a:cxn ang="0">
                                  <a:pos x="14" y="4"/>
                                </a:cxn>
                                <a:cxn ang="0">
                                  <a:pos x="16" y="9"/>
                                </a:cxn>
                                <a:cxn ang="0">
                                  <a:pos x="12" y="10"/>
                                </a:cxn>
                                <a:cxn ang="0">
                                  <a:pos x="4" y="13"/>
                                </a:cxn>
                                <a:cxn ang="0">
                                  <a:pos x="1" y="16"/>
                                </a:cxn>
                                <a:cxn ang="0">
                                  <a:pos x="0" y="5"/>
                                </a:cxn>
                              </a:cxnLst>
                              <a:rect l="0" t="0" r="r" b="b"/>
                              <a:pathLst>
                                <a:path w="17" h="17">
                                  <a:moveTo>
                                    <a:pt x="0" y="5"/>
                                  </a:moveTo>
                                  <a:lnTo>
                                    <a:pt x="4" y="2"/>
                                  </a:lnTo>
                                  <a:lnTo>
                                    <a:pt x="13" y="0"/>
                                  </a:lnTo>
                                  <a:lnTo>
                                    <a:pt x="14" y="4"/>
                                  </a:lnTo>
                                  <a:lnTo>
                                    <a:pt x="16" y="9"/>
                                  </a:lnTo>
                                  <a:lnTo>
                                    <a:pt x="12" y="10"/>
                                  </a:lnTo>
                                  <a:lnTo>
                                    <a:pt x="4" y="13"/>
                                  </a:lnTo>
                                  <a:lnTo>
                                    <a:pt x="1" y="16"/>
                                  </a:lnTo>
                                  <a:lnTo>
                                    <a:pt x="0" y="5"/>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69" name="Freeform 16">
                              <a:extLst>
                                <a:ext uri="{FF2B5EF4-FFF2-40B4-BE49-F238E27FC236}">
                                  <a16:creationId xmlns:a16="http://schemas.microsoft.com/office/drawing/2014/main" id="{22A28D88-1EF4-DA18-DAB5-B6730FE24939}"/>
                                </a:ext>
                              </a:extLst>
                            </p:cNvPr>
                            <p:cNvSpPr>
                              <a:spLocks/>
                            </p:cNvSpPr>
                            <p:nvPr/>
                          </p:nvSpPr>
                          <p:spPr bwMode="auto">
                            <a:xfrm>
                              <a:off x="5961351" y="5291091"/>
                              <a:ext cx="439421" cy="207819"/>
                            </a:xfrm>
                            <a:custGeom>
                              <a:avLst/>
                              <a:gdLst/>
                              <a:ahLst/>
                              <a:cxnLst>
                                <a:cxn ang="0">
                                  <a:pos x="0" y="105"/>
                                </a:cxn>
                                <a:cxn ang="0">
                                  <a:pos x="3" y="100"/>
                                </a:cxn>
                                <a:cxn ang="0">
                                  <a:pos x="39" y="81"/>
                                </a:cxn>
                                <a:cxn ang="0">
                                  <a:pos x="127" y="34"/>
                                </a:cxn>
                                <a:cxn ang="0">
                                  <a:pos x="128" y="32"/>
                                </a:cxn>
                                <a:cxn ang="0">
                                  <a:pos x="133" y="26"/>
                                </a:cxn>
                                <a:cxn ang="0">
                                  <a:pos x="138" y="22"/>
                                </a:cxn>
                                <a:cxn ang="0">
                                  <a:pos x="146" y="22"/>
                                </a:cxn>
                                <a:cxn ang="0">
                                  <a:pos x="153" y="21"/>
                                </a:cxn>
                                <a:cxn ang="0">
                                  <a:pos x="190" y="0"/>
                                </a:cxn>
                                <a:cxn ang="0">
                                  <a:pos x="198" y="10"/>
                                </a:cxn>
                                <a:cxn ang="0">
                                  <a:pos x="190" y="11"/>
                                </a:cxn>
                                <a:cxn ang="0">
                                  <a:pos x="78" y="71"/>
                                </a:cxn>
                                <a:cxn ang="0">
                                  <a:pos x="10" y="106"/>
                                </a:cxn>
                                <a:cxn ang="0">
                                  <a:pos x="8" y="108"/>
                                </a:cxn>
                                <a:cxn ang="0">
                                  <a:pos x="0" y="105"/>
                                </a:cxn>
                              </a:cxnLst>
                              <a:rect l="0" t="0" r="r" b="b"/>
                              <a:pathLst>
                                <a:path w="199" h="109">
                                  <a:moveTo>
                                    <a:pt x="0" y="105"/>
                                  </a:moveTo>
                                  <a:lnTo>
                                    <a:pt x="3" y="100"/>
                                  </a:lnTo>
                                  <a:lnTo>
                                    <a:pt x="39" y="81"/>
                                  </a:lnTo>
                                  <a:lnTo>
                                    <a:pt x="127" y="34"/>
                                  </a:lnTo>
                                  <a:lnTo>
                                    <a:pt x="128" y="32"/>
                                  </a:lnTo>
                                  <a:lnTo>
                                    <a:pt x="133" y="26"/>
                                  </a:lnTo>
                                  <a:lnTo>
                                    <a:pt x="138" y="22"/>
                                  </a:lnTo>
                                  <a:lnTo>
                                    <a:pt x="146" y="22"/>
                                  </a:lnTo>
                                  <a:lnTo>
                                    <a:pt x="153" y="21"/>
                                  </a:lnTo>
                                  <a:lnTo>
                                    <a:pt x="190" y="0"/>
                                  </a:lnTo>
                                  <a:lnTo>
                                    <a:pt x="198" y="10"/>
                                  </a:lnTo>
                                  <a:lnTo>
                                    <a:pt x="190" y="11"/>
                                  </a:lnTo>
                                  <a:lnTo>
                                    <a:pt x="78" y="71"/>
                                  </a:lnTo>
                                  <a:lnTo>
                                    <a:pt x="10" y="106"/>
                                  </a:lnTo>
                                  <a:lnTo>
                                    <a:pt x="8" y="108"/>
                                  </a:lnTo>
                                  <a:lnTo>
                                    <a:pt x="0" y="105"/>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70" name="Freeform 17">
                              <a:extLst>
                                <a:ext uri="{FF2B5EF4-FFF2-40B4-BE49-F238E27FC236}">
                                  <a16:creationId xmlns:a16="http://schemas.microsoft.com/office/drawing/2014/main" id="{2FDFFBE1-77A6-6BEB-8159-13636C76F868}"/>
                                </a:ext>
                              </a:extLst>
                            </p:cNvPr>
                            <p:cNvSpPr>
                              <a:spLocks/>
                            </p:cNvSpPr>
                            <p:nvPr/>
                          </p:nvSpPr>
                          <p:spPr bwMode="auto">
                            <a:xfrm>
                              <a:off x="6405186" y="5071833"/>
                              <a:ext cx="329012" cy="202099"/>
                            </a:xfrm>
                            <a:custGeom>
                              <a:avLst/>
                              <a:gdLst/>
                              <a:ahLst/>
                              <a:cxnLst>
                                <a:cxn ang="0">
                                  <a:pos x="0" y="102"/>
                                </a:cxn>
                                <a:cxn ang="0">
                                  <a:pos x="14" y="89"/>
                                </a:cxn>
                                <a:cxn ang="0">
                                  <a:pos x="30" y="83"/>
                                </a:cxn>
                                <a:cxn ang="0">
                                  <a:pos x="43" y="76"/>
                                </a:cxn>
                                <a:cxn ang="0">
                                  <a:pos x="77" y="58"/>
                                </a:cxn>
                                <a:cxn ang="0">
                                  <a:pos x="90" y="50"/>
                                </a:cxn>
                                <a:cxn ang="0">
                                  <a:pos x="105" y="35"/>
                                </a:cxn>
                                <a:cxn ang="0">
                                  <a:pos x="112" y="29"/>
                                </a:cxn>
                                <a:cxn ang="0">
                                  <a:pos x="123" y="18"/>
                                </a:cxn>
                                <a:cxn ang="0">
                                  <a:pos x="144" y="1"/>
                                </a:cxn>
                                <a:cxn ang="0">
                                  <a:pos x="146" y="0"/>
                                </a:cxn>
                                <a:cxn ang="0">
                                  <a:pos x="148" y="1"/>
                                </a:cxn>
                                <a:cxn ang="0">
                                  <a:pos x="145" y="5"/>
                                </a:cxn>
                                <a:cxn ang="0">
                                  <a:pos x="119" y="27"/>
                                </a:cxn>
                                <a:cxn ang="0">
                                  <a:pos x="100" y="42"/>
                                </a:cxn>
                                <a:cxn ang="0">
                                  <a:pos x="69" y="66"/>
                                </a:cxn>
                                <a:cxn ang="0">
                                  <a:pos x="45" y="81"/>
                                </a:cxn>
                                <a:cxn ang="0">
                                  <a:pos x="15" y="93"/>
                                </a:cxn>
                                <a:cxn ang="0">
                                  <a:pos x="1" y="105"/>
                                </a:cxn>
                                <a:cxn ang="0">
                                  <a:pos x="0" y="105"/>
                                </a:cxn>
                                <a:cxn ang="0">
                                  <a:pos x="0" y="102"/>
                                </a:cxn>
                              </a:cxnLst>
                              <a:rect l="0" t="0" r="r" b="b"/>
                              <a:pathLst>
                                <a:path w="149" h="106">
                                  <a:moveTo>
                                    <a:pt x="0" y="102"/>
                                  </a:moveTo>
                                  <a:lnTo>
                                    <a:pt x="14" y="89"/>
                                  </a:lnTo>
                                  <a:lnTo>
                                    <a:pt x="30" y="83"/>
                                  </a:lnTo>
                                  <a:lnTo>
                                    <a:pt x="43" y="76"/>
                                  </a:lnTo>
                                  <a:lnTo>
                                    <a:pt x="77" y="58"/>
                                  </a:lnTo>
                                  <a:lnTo>
                                    <a:pt x="90" y="50"/>
                                  </a:lnTo>
                                  <a:lnTo>
                                    <a:pt x="105" y="35"/>
                                  </a:lnTo>
                                  <a:lnTo>
                                    <a:pt x="112" y="29"/>
                                  </a:lnTo>
                                  <a:lnTo>
                                    <a:pt x="123" y="18"/>
                                  </a:lnTo>
                                  <a:lnTo>
                                    <a:pt x="144" y="1"/>
                                  </a:lnTo>
                                  <a:lnTo>
                                    <a:pt x="146" y="0"/>
                                  </a:lnTo>
                                  <a:lnTo>
                                    <a:pt x="148" y="1"/>
                                  </a:lnTo>
                                  <a:lnTo>
                                    <a:pt x="145" y="5"/>
                                  </a:lnTo>
                                  <a:lnTo>
                                    <a:pt x="119" y="27"/>
                                  </a:lnTo>
                                  <a:lnTo>
                                    <a:pt x="100" y="42"/>
                                  </a:lnTo>
                                  <a:lnTo>
                                    <a:pt x="69" y="66"/>
                                  </a:lnTo>
                                  <a:lnTo>
                                    <a:pt x="45" y="81"/>
                                  </a:lnTo>
                                  <a:lnTo>
                                    <a:pt x="15" y="93"/>
                                  </a:lnTo>
                                  <a:lnTo>
                                    <a:pt x="1" y="105"/>
                                  </a:lnTo>
                                  <a:lnTo>
                                    <a:pt x="0" y="105"/>
                                  </a:lnTo>
                                  <a:lnTo>
                                    <a:pt x="0" y="10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71" name="Freeform 18">
                              <a:extLst>
                                <a:ext uri="{FF2B5EF4-FFF2-40B4-BE49-F238E27FC236}">
                                  <a16:creationId xmlns:a16="http://schemas.microsoft.com/office/drawing/2014/main" id="{12D8786F-1BD3-07A8-CF8E-DDFE44372BD9}"/>
                                </a:ext>
                              </a:extLst>
                            </p:cNvPr>
                            <p:cNvSpPr>
                              <a:spLocks/>
                            </p:cNvSpPr>
                            <p:nvPr/>
                          </p:nvSpPr>
                          <p:spPr bwMode="auto">
                            <a:xfrm>
                              <a:off x="6637039" y="5912640"/>
                              <a:ext cx="194316" cy="83890"/>
                            </a:xfrm>
                            <a:custGeom>
                              <a:avLst/>
                              <a:gdLst/>
                              <a:ahLst/>
                              <a:cxnLst>
                                <a:cxn ang="0">
                                  <a:pos x="0" y="3"/>
                                </a:cxn>
                                <a:cxn ang="0">
                                  <a:pos x="3" y="1"/>
                                </a:cxn>
                                <a:cxn ang="0">
                                  <a:pos x="6" y="0"/>
                                </a:cxn>
                                <a:cxn ang="0">
                                  <a:pos x="14" y="1"/>
                                </a:cxn>
                                <a:cxn ang="0">
                                  <a:pos x="19" y="5"/>
                                </a:cxn>
                                <a:cxn ang="0">
                                  <a:pos x="24" y="9"/>
                                </a:cxn>
                                <a:cxn ang="0">
                                  <a:pos x="29" y="8"/>
                                </a:cxn>
                                <a:cxn ang="0">
                                  <a:pos x="32" y="6"/>
                                </a:cxn>
                                <a:cxn ang="0">
                                  <a:pos x="37" y="6"/>
                                </a:cxn>
                                <a:cxn ang="0">
                                  <a:pos x="42" y="11"/>
                                </a:cxn>
                                <a:cxn ang="0">
                                  <a:pos x="46" y="16"/>
                                </a:cxn>
                                <a:cxn ang="0">
                                  <a:pos x="47" y="20"/>
                                </a:cxn>
                                <a:cxn ang="0">
                                  <a:pos x="50" y="22"/>
                                </a:cxn>
                                <a:cxn ang="0">
                                  <a:pos x="52" y="17"/>
                                </a:cxn>
                                <a:cxn ang="0">
                                  <a:pos x="56" y="14"/>
                                </a:cxn>
                                <a:cxn ang="0">
                                  <a:pos x="59" y="13"/>
                                </a:cxn>
                                <a:cxn ang="0">
                                  <a:pos x="64" y="14"/>
                                </a:cxn>
                                <a:cxn ang="0">
                                  <a:pos x="64" y="10"/>
                                </a:cxn>
                                <a:cxn ang="0">
                                  <a:pos x="67" y="4"/>
                                </a:cxn>
                                <a:cxn ang="0">
                                  <a:pos x="69" y="3"/>
                                </a:cxn>
                                <a:cxn ang="0">
                                  <a:pos x="76" y="3"/>
                                </a:cxn>
                                <a:cxn ang="0">
                                  <a:pos x="81" y="6"/>
                                </a:cxn>
                                <a:cxn ang="0">
                                  <a:pos x="87" y="12"/>
                                </a:cxn>
                                <a:cxn ang="0">
                                  <a:pos x="84" y="16"/>
                                </a:cxn>
                                <a:cxn ang="0">
                                  <a:pos x="80" y="12"/>
                                </a:cxn>
                                <a:cxn ang="0">
                                  <a:pos x="76" y="10"/>
                                </a:cxn>
                                <a:cxn ang="0">
                                  <a:pos x="72" y="10"/>
                                </a:cxn>
                                <a:cxn ang="0">
                                  <a:pos x="69" y="11"/>
                                </a:cxn>
                                <a:cxn ang="0">
                                  <a:pos x="70" y="14"/>
                                </a:cxn>
                                <a:cxn ang="0">
                                  <a:pos x="70" y="17"/>
                                </a:cxn>
                                <a:cxn ang="0">
                                  <a:pos x="70" y="19"/>
                                </a:cxn>
                                <a:cxn ang="0">
                                  <a:pos x="67" y="20"/>
                                </a:cxn>
                                <a:cxn ang="0">
                                  <a:pos x="59" y="20"/>
                                </a:cxn>
                                <a:cxn ang="0">
                                  <a:pos x="54" y="23"/>
                                </a:cxn>
                                <a:cxn ang="0">
                                  <a:pos x="53" y="28"/>
                                </a:cxn>
                                <a:cxn ang="0">
                                  <a:pos x="53" y="35"/>
                                </a:cxn>
                                <a:cxn ang="0">
                                  <a:pos x="55" y="38"/>
                                </a:cxn>
                                <a:cxn ang="0">
                                  <a:pos x="59" y="38"/>
                                </a:cxn>
                                <a:cxn ang="0">
                                  <a:pos x="69" y="29"/>
                                </a:cxn>
                                <a:cxn ang="0">
                                  <a:pos x="81" y="18"/>
                                </a:cxn>
                                <a:cxn ang="0">
                                  <a:pos x="85" y="23"/>
                                </a:cxn>
                                <a:cxn ang="0">
                                  <a:pos x="74" y="34"/>
                                </a:cxn>
                                <a:cxn ang="0">
                                  <a:pos x="64" y="41"/>
                                </a:cxn>
                                <a:cxn ang="0">
                                  <a:pos x="59" y="43"/>
                                </a:cxn>
                                <a:cxn ang="0">
                                  <a:pos x="54" y="43"/>
                                </a:cxn>
                                <a:cxn ang="0">
                                  <a:pos x="48" y="41"/>
                                </a:cxn>
                                <a:cxn ang="0">
                                  <a:pos x="46" y="33"/>
                                </a:cxn>
                                <a:cxn ang="0">
                                  <a:pos x="43" y="20"/>
                                </a:cxn>
                                <a:cxn ang="0">
                                  <a:pos x="37" y="15"/>
                                </a:cxn>
                                <a:cxn ang="0">
                                  <a:pos x="32" y="13"/>
                                </a:cxn>
                                <a:cxn ang="0">
                                  <a:pos x="26" y="15"/>
                                </a:cxn>
                                <a:cxn ang="0">
                                  <a:pos x="21" y="14"/>
                                </a:cxn>
                                <a:cxn ang="0">
                                  <a:pos x="17" y="13"/>
                                </a:cxn>
                                <a:cxn ang="0">
                                  <a:pos x="13" y="15"/>
                                </a:cxn>
                                <a:cxn ang="0">
                                  <a:pos x="10" y="15"/>
                                </a:cxn>
                                <a:cxn ang="0">
                                  <a:pos x="8" y="12"/>
                                </a:cxn>
                                <a:cxn ang="0">
                                  <a:pos x="6" y="8"/>
                                </a:cxn>
                                <a:cxn ang="0">
                                  <a:pos x="3" y="8"/>
                                </a:cxn>
                                <a:cxn ang="0">
                                  <a:pos x="0" y="9"/>
                                </a:cxn>
                                <a:cxn ang="0">
                                  <a:pos x="0" y="3"/>
                                </a:cxn>
                              </a:cxnLst>
                              <a:rect l="0" t="0" r="r" b="b"/>
                              <a:pathLst>
                                <a:path w="88" h="44">
                                  <a:moveTo>
                                    <a:pt x="0" y="3"/>
                                  </a:moveTo>
                                  <a:lnTo>
                                    <a:pt x="3" y="1"/>
                                  </a:lnTo>
                                  <a:lnTo>
                                    <a:pt x="6" y="0"/>
                                  </a:lnTo>
                                  <a:lnTo>
                                    <a:pt x="14" y="1"/>
                                  </a:lnTo>
                                  <a:lnTo>
                                    <a:pt x="19" y="5"/>
                                  </a:lnTo>
                                  <a:lnTo>
                                    <a:pt x="24" y="9"/>
                                  </a:lnTo>
                                  <a:lnTo>
                                    <a:pt x="29" y="8"/>
                                  </a:lnTo>
                                  <a:lnTo>
                                    <a:pt x="32" y="6"/>
                                  </a:lnTo>
                                  <a:lnTo>
                                    <a:pt x="37" y="6"/>
                                  </a:lnTo>
                                  <a:lnTo>
                                    <a:pt x="42" y="11"/>
                                  </a:lnTo>
                                  <a:lnTo>
                                    <a:pt x="46" y="16"/>
                                  </a:lnTo>
                                  <a:lnTo>
                                    <a:pt x="47" y="20"/>
                                  </a:lnTo>
                                  <a:lnTo>
                                    <a:pt x="50" y="22"/>
                                  </a:lnTo>
                                  <a:lnTo>
                                    <a:pt x="52" y="17"/>
                                  </a:lnTo>
                                  <a:lnTo>
                                    <a:pt x="56" y="14"/>
                                  </a:lnTo>
                                  <a:lnTo>
                                    <a:pt x="59" y="13"/>
                                  </a:lnTo>
                                  <a:lnTo>
                                    <a:pt x="64" y="14"/>
                                  </a:lnTo>
                                  <a:lnTo>
                                    <a:pt x="64" y="10"/>
                                  </a:lnTo>
                                  <a:lnTo>
                                    <a:pt x="67" y="4"/>
                                  </a:lnTo>
                                  <a:lnTo>
                                    <a:pt x="69" y="3"/>
                                  </a:lnTo>
                                  <a:lnTo>
                                    <a:pt x="76" y="3"/>
                                  </a:lnTo>
                                  <a:lnTo>
                                    <a:pt x="81" y="6"/>
                                  </a:lnTo>
                                  <a:lnTo>
                                    <a:pt x="87" y="12"/>
                                  </a:lnTo>
                                  <a:lnTo>
                                    <a:pt x="84" y="16"/>
                                  </a:lnTo>
                                  <a:lnTo>
                                    <a:pt x="80" y="12"/>
                                  </a:lnTo>
                                  <a:lnTo>
                                    <a:pt x="76" y="10"/>
                                  </a:lnTo>
                                  <a:lnTo>
                                    <a:pt x="72" y="10"/>
                                  </a:lnTo>
                                  <a:lnTo>
                                    <a:pt x="69" y="11"/>
                                  </a:lnTo>
                                  <a:lnTo>
                                    <a:pt x="70" y="14"/>
                                  </a:lnTo>
                                  <a:lnTo>
                                    <a:pt x="70" y="17"/>
                                  </a:lnTo>
                                  <a:lnTo>
                                    <a:pt x="70" y="19"/>
                                  </a:lnTo>
                                  <a:lnTo>
                                    <a:pt x="67" y="20"/>
                                  </a:lnTo>
                                  <a:lnTo>
                                    <a:pt x="59" y="20"/>
                                  </a:lnTo>
                                  <a:lnTo>
                                    <a:pt x="54" y="23"/>
                                  </a:lnTo>
                                  <a:lnTo>
                                    <a:pt x="53" y="28"/>
                                  </a:lnTo>
                                  <a:lnTo>
                                    <a:pt x="53" y="35"/>
                                  </a:lnTo>
                                  <a:lnTo>
                                    <a:pt x="55" y="38"/>
                                  </a:lnTo>
                                  <a:lnTo>
                                    <a:pt x="59" y="38"/>
                                  </a:lnTo>
                                  <a:lnTo>
                                    <a:pt x="69" y="29"/>
                                  </a:lnTo>
                                  <a:lnTo>
                                    <a:pt x="81" y="18"/>
                                  </a:lnTo>
                                  <a:lnTo>
                                    <a:pt x="85" y="23"/>
                                  </a:lnTo>
                                  <a:lnTo>
                                    <a:pt x="74" y="34"/>
                                  </a:lnTo>
                                  <a:lnTo>
                                    <a:pt x="64" y="41"/>
                                  </a:lnTo>
                                  <a:lnTo>
                                    <a:pt x="59" y="43"/>
                                  </a:lnTo>
                                  <a:lnTo>
                                    <a:pt x="54" y="43"/>
                                  </a:lnTo>
                                  <a:lnTo>
                                    <a:pt x="48" y="41"/>
                                  </a:lnTo>
                                  <a:lnTo>
                                    <a:pt x="46" y="33"/>
                                  </a:lnTo>
                                  <a:lnTo>
                                    <a:pt x="43" y="20"/>
                                  </a:lnTo>
                                  <a:lnTo>
                                    <a:pt x="37" y="15"/>
                                  </a:lnTo>
                                  <a:lnTo>
                                    <a:pt x="32" y="13"/>
                                  </a:lnTo>
                                  <a:lnTo>
                                    <a:pt x="26" y="15"/>
                                  </a:lnTo>
                                  <a:lnTo>
                                    <a:pt x="21" y="14"/>
                                  </a:lnTo>
                                  <a:lnTo>
                                    <a:pt x="17" y="13"/>
                                  </a:lnTo>
                                  <a:lnTo>
                                    <a:pt x="13" y="15"/>
                                  </a:lnTo>
                                  <a:lnTo>
                                    <a:pt x="10" y="15"/>
                                  </a:lnTo>
                                  <a:lnTo>
                                    <a:pt x="8" y="12"/>
                                  </a:lnTo>
                                  <a:lnTo>
                                    <a:pt x="6" y="8"/>
                                  </a:lnTo>
                                  <a:lnTo>
                                    <a:pt x="3" y="8"/>
                                  </a:lnTo>
                                  <a:lnTo>
                                    <a:pt x="0" y="9"/>
                                  </a:lnTo>
                                  <a:lnTo>
                                    <a:pt x="0" y="3"/>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72" name="Freeform 19">
                              <a:extLst>
                                <a:ext uri="{FF2B5EF4-FFF2-40B4-BE49-F238E27FC236}">
                                  <a16:creationId xmlns:a16="http://schemas.microsoft.com/office/drawing/2014/main" id="{0D455AF3-D424-667C-715A-3749CDBAEE6E}"/>
                                </a:ext>
                              </a:extLst>
                            </p:cNvPr>
                            <p:cNvSpPr>
                              <a:spLocks/>
                            </p:cNvSpPr>
                            <p:nvPr/>
                          </p:nvSpPr>
                          <p:spPr bwMode="auto">
                            <a:xfrm>
                              <a:off x="6773945" y="5794431"/>
                              <a:ext cx="326805" cy="141088"/>
                            </a:xfrm>
                            <a:custGeom>
                              <a:avLst/>
                              <a:gdLst/>
                              <a:ahLst/>
                              <a:cxnLst>
                                <a:cxn ang="0">
                                  <a:pos x="6" y="14"/>
                                </a:cxn>
                                <a:cxn ang="0">
                                  <a:pos x="18" y="27"/>
                                </a:cxn>
                                <a:cxn ang="0">
                                  <a:pos x="28" y="34"/>
                                </a:cxn>
                                <a:cxn ang="0">
                                  <a:pos x="25" y="45"/>
                                </a:cxn>
                                <a:cxn ang="0">
                                  <a:pos x="24" y="55"/>
                                </a:cxn>
                                <a:cxn ang="0">
                                  <a:pos x="18" y="60"/>
                                </a:cxn>
                                <a:cxn ang="0">
                                  <a:pos x="21" y="73"/>
                                </a:cxn>
                                <a:cxn ang="0">
                                  <a:pos x="24" y="67"/>
                                </a:cxn>
                                <a:cxn ang="0">
                                  <a:pos x="27" y="60"/>
                                </a:cxn>
                                <a:cxn ang="0">
                                  <a:pos x="30" y="50"/>
                                </a:cxn>
                                <a:cxn ang="0">
                                  <a:pos x="31" y="41"/>
                                </a:cxn>
                                <a:cxn ang="0">
                                  <a:pos x="34" y="40"/>
                                </a:cxn>
                                <a:cxn ang="0">
                                  <a:pos x="37" y="46"/>
                                </a:cxn>
                                <a:cxn ang="0">
                                  <a:pos x="38" y="54"/>
                                </a:cxn>
                                <a:cxn ang="0">
                                  <a:pos x="43" y="48"/>
                                </a:cxn>
                                <a:cxn ang="0">
                                  <a:pos x="38" y="41"/>
                                </a:cxn>
                                <a:cxn ang="0">
                                  <a:pos x="39" y="38"/>
                                </a:cxn>
                                <a:cxn ang="0">
                                  <a:pos x="49" y="43"/>
                                </a:cxn>
                                <a:cxn ang="0">
                                  <a:pos x="52" y="50"/>
                                </a:cxn>
                                <a:cxn ang="0">
                                  <a:pos x="49" y="57"/>
                                </a:cxn>
                                <a:cxn ang="0">
                                  <a:pos x="53" y="60"/>
                                </a:cxn>
                                <a:cxn ang="0">
                                  <a:pos x="54" y="54"/>
                                </a:cxn>
                                <a:cxn ang="0">
                                  <a:pos x="62" y="51"/>
                                </a:cxn>
                                <a:cxn ang="0">
                                  <a:pos x="85" y="52"/>
                                </a:cxn>
                                <a:cxn ang="0">
                                  <a:pos x="92" y="44"/>
                                </a:cxn>
                                <a:cxn ang="0">
                                  <a:pos x="100" y="43"/>
                                </a:cxn>
                                <a:cxn ang="0">
                                  <a:pos x="117" y="39"/>
                                </a:cxn>
                                <a:cxn ang="0">
                                  <a:pos x="130" y="27"/>
                                </a:cxn>
                                <a:cxn ang="0">
                                  <a:pos x="144" y="4"/>
                                </a:cxn>
                                <a:cxn ang="0">
                                  <a:pos x="144" y="0"/>
                                </a:cxn>
                                <a:cxn ang="0">
                                  <a:pos x="135" y="9"/>
                                </a:cxn>
                                <a:cxn ang="0">
                                  <a:pos x="127" y="24"/>
                                </a:cxn>
                                <a:cxn ang="0">
                                  <a:pos x="118" y="33"/>
                                </a:cxn>
                                <a:cxn ang="0">
                                  <a:pos x="103" y="39"/>
                                </a:cxn>
                                <a:cxn ang="0">
                                  <a:pos x="97" y="38"/>
                                </a:cxn>
                                <a:cxn ang="0">
                                  <a:pos x="87" y="42"/>
                                </a:cxn>
                                <a:cxn ang="0">
                                  <a:pos x="82" y="49"/>
                                </a:cxn>
                                <a:cxn ang="0">
                                  <a:pos x="56" y="46"/>
                                </a:cxn>
                                <a:cxn ang="0">
                                  <a:pos x="43" y="33"/>
                                </a:cxn>
                                <a:cxn ang="0">
                                  <a:pos x="11" y="15"/>
                                </a:cxn>
                                <a:cxn ang="0">
                                  <a:pos x="0" y="7"/>
                                </a:cxn>
                              </a:cxnLst>
                              <a:rect l="0" t="0" r="r" b="b"/>
                              <a:pathLst>
                                <a:path w="148" h="74">
                                  <a:moveTo>
                                    <a:pt x="0" y="7"/>
                                  </a:moveTo>
                                  <a:lnTo>
                                    <a:pt x="6" y="14"/>
                                  </a:lnTo>
                                  <a:lnTo>
                                    <a:pt x="10" y="21"/>
                                  </a:lnTo>
                                  <a:lnTo>
                                    <a:pt x="18" y="27"/>
                                  </a:lnTo>
                                  <a:lnTo>
                                    <a:pt x="25" y="31"/>
                                  </a:lnTo>
                                  <a:lnTo>
                                    <a:pt x="28" y="34"/>
                                  </a:lnTo>
                                  <a:lnTo>
                                    <a:pt x="28" y="40"/>
                                  </a:lnTo>
                                  <a:lnTo>
                                    <a:pt x="25" y="45"/>
                                  </a:lnTo>
                                  <a:lnTo>
                                    <a:pt x="24" y="49"/>
                                  </a:lnTo>
                                  <a:lnTo>
                                    <a:pt x="24" y="55"/>
                                  </a:lnTo>
                                  <a:lnTo>
                                    <a:pt x="23" y="57"/>
                                  </a:lnTo>
                                  <a:lnTo>
                                    <a:pt x="18" y="60"/>
                                  </a:lnTo>
                                  <a:lnTo>
                                    <a:pt x="18" y="70"/>
                                  </a:lnTo>
                                  <a:lnTo>
                                    <a:pt x="21" y="73"/>
                                  </a:lnTo>
                                  <a:lnTo>
                                    <a:pt x="23" y="72"/>
                                  </a:lnTo>
                                  <a:lnTo>
                                    <a:pt x="24" y="67"/>
                                  </a:lnTo>
                                  <a:lnTo>
                                    <a:pt x="24" y="64"/>
                                  </a:lnTo>
                                  <a:lnTo>
                                    <a:pt x="27" y="60"/>
                                  </a:lnTo>
                                  <a:lnTo>
                                    <a:pt x="30" y="57"/>
                                  </a:lnTo>
                                  <a:lnTo>
                                    <a:pt x="30" y="50"/>
                                  </a:lnTo>
                                  <a:lnTo>
                                    <a:pt x="31" y="44"/>
                                  </a:lnTo>
                                  <a:lnTo>
                                    <a:pt x="31" y="41"/>
                                  </a:lnTo>
                                  <a:lnTo>
                                    <a:pt x="32" y="40"/>
                                  </a:lnTo>
                                  <a:lnTo>
                                    <a:pt x="34" y="40"/>
                                  </a:lnTo>
                                  <a:lnTo>
                                    <a:pt x="35" y="42"/>
                                  </a:lnTo>
                                  <a:lnTo>
                                    <a:pt x="37" y="46"/>
                                  </a:lnTo>
                                  <a:lnTo>
                                    <a:pt x="38" y="50"/>
                                  </a:lnTo>
                                  <a:lnTo>
                                    <a:pt x="38" y="54"/>
                                  </a:lnTo>
                                  <a:lnTo>
                                    <a:pt x="43" y="55"/>
                                  </a:lnTo>
                                  <a:lnTo>
                                    <a:pt x="43" y="48"/>
                                  </a:lnTo>
                                  <a:lnTo>
                                    <a:pt x="41" y="45"/>
                                  </a:lnTo>
                                  <a:lnTo>
                                    <a:pt x="38" y="41"/>
                                  </a:lnTo>
                                  <a:lnTo>
                                    <a:pt x="38" y="39"/>
                                  </a:lnTo>
                                  <a:lnTo>
                                    <a:pt x="39" y="38"/>
                                  </a:lnTo>
                                  <a:lnTo>
                                    <a:pt x="44" y="41"/>
                                  </a:lnTo>
                                  <a:lnTo>
                                    <a:pt x="49" y="43"/>
                                  </a:lnTo>
                                  <a:lnTo>
                                    <a:pt x="52" y="46"/>
                                  </a:lnTo>
                                  <a:lnTo>
                                    <a:pt x="52" y="50"/>
                                  </a:lnTo>
                                  <a:lnTo>
                                    <a:pt x="50" y="54"/>
                                  </a:lnTo>
                                  <a:lnTo>
                                    <a:pt x="49" y="57"/>
                                  </a:lnTo>
                                  <a:lnTo>
                                    <a:pt x="50" y="59"/>
                                  </a:lnTo>
                                  <a:lnTo>
                                    <a:pt x="53" y="60"/>
                                  </a:lnTo>
                                  <a:lnTo>
                                    <a:pt x="53" y="57"/>
                                  </a:lnTo>
                                  <a:lnTo>
                                    <a:pt x="54" y="54"/>
                                  </a:lnTo>
                                  <a:lnTo>
                                    <a:pt x="57" y="52"/>
                                  </a:lnTo>
                                  <a:lnTo>
                                    <a:pt x="62" y="51"/>
                                  </a:lnTo>
                                  <a:lnTo>
                                    <a:pt x="68" y="53"/>
                                  </a:lnTo>
                                  <a:lnTo>
                                    <a:pt x="85" y="52"/>
                                  </a:lnTo>
                                  <a:lnTo>
                                    <a:pt x="89" y="47"/>
                                  </a:lnTo>
                                  <a:lnTo>
                                    <a:pt x="92" y="44"/>
                                  </a:lnTo>
                                  <a:lnTo>
                                    <a:pt x="96" y="42"/>
                                  </a:lnTo>
                                  <a:lnTo>
                                    <a:pt x="100" y="43"/>
                                  </a:lnTo>
                                  <a:lnTo>
                                    <a:pt x="107" y="43"/>
                                  </a:lnTo>
                                  <a:lnTo>
                                    <a:pt x="117" y="39"/>
                                  </a:lnTo>
                                  <a:lnTo>
                                    <a:pt x="124" y="35"/>
                                  </a:lnTo>
                                  <a:lnTo>
                                    <a:pt x="130" y="27"/>
                                  </a:lnTo>
                                  <a:lnTo>
                                    <a:pt x="137" y="14"/>
                                  </a:lnTo>
                                  <a:lnTo>
                                    <a:pt x="144" y="4"/>
                                  </a:lnTo>
                                  <a:lnTo>
                                    <a:pt x="147" y="3"/>
                                  </a:lnTo>
                                  <a:lnTo>
                                    <a:pt x="144" y="0"/>
                                  </a:lnTo>
                                  <a:lnTo>
                                    <a:pt x="138" y="5"/>
                                  </a:lnTo>
                                  <a:lnTo>
                                    <a:pt x="135" y="9"/>
                                  </a:lnTo>
                                  <a:lnTo>
                                    <a:pt x="130" y="17"/>
                                  </a:lnTo>
                                  <a:lnTo>
                                    <a:pt x="127" y="24"/>
                                  </a:lnTo>
                                  <a:lnTo>
                                    <a:pt x="123" y="29"/>
                                  </a:lnTo>
                                  <a:lnTo>
                                    <a:pt x="118" y="33"/>
                                  </a:lnTo>
                                  <a:lnTo>
                                    <a:pt x="109" y="38"/>
                                  </a:lnTo>
                                  <a:lnTo>
                                    <a:pt x="103" y="39"/>
                                  </a:lnTo>
                                  <a:lnTo>
                                    <a:pt x="99" y="38"/>
                                  </a:lnTo>
                                  <a:lnTo>
                                    <a:pt x="97" y="38"/>
                                  </a:lnTo>
                                  <a:lnTo>
                                    <a:pt x="92" y="38"/>
                                  </a:lnTo>
                                  <a:lnTo>
                                    <a:pt x="87" y="42"/>
                                  </a:lnTo>
                                  <a:lnTo>
                                    <a:pt x="85" y="46"/>
                                  </a:lnTo>
                                  <a:lnTo>
                                    <a:pt x="82" y="49"/>
                                  </a:lnTo>
                                  <a:lnTo>
                                    <a:pt x="62" y="48"/>
                                  </a:lnTo>
                                  <a:lnTo>
                                    <a:pt x="56" y="46"/>
                                  </a:lnTo>
                                  <a:lnTo>
                                    <a:pt x="52" y="39"/>
                                  </a:lnTo>
                                  <a:lnTo>
                                    <a:pt x="43" y="33"/>
                                  </a:lnTo>
                                  <a:lnTo>
                                    <a:pt x="24" y="27"/>
                                  </a:lnTo>
                                  <a:lnTo>
                                    <a:pt x="11" y="15"/>
                                  </a:lnTo>
                                  <a:lnTo>
                                    <a:pt x="6" y="7"/>
                                  </a:lnTo>
                                  <a:lnTo>
                                    <a:pt x="0" y="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73" name="Freeform 20">
                              <a:extLst>
                                <a:ext uri="{FF2B5EF4-FFF2-40B4-BE49-F238E27FC236}">
                                  <a16:creationId xmlns:a16="http://schemas.microsoft.com/office/drawing/2014/main" id="{8DFBC0B4-1C77-C480-97EC-7EA0B097D559}"/>
                                </a:ext>
                              </a:extLst>
                            </p:cNvPr>
                            <p:cNvSpPr>
                              <a:spLocks/>
                            </p:cNvSpPr>
                            <p:nvPr/>
                          </p:nvSpPr>
                          <p:spPr bwMode="auto">
                            <a:xfrm>
                              <a:off x="6773945" y="5794431"/>
                              <a:ext cx="348887" cy="160153"/>
                            </a:xfrm>
                            <a:custGeom>
                              <a:avLst/>
                              <a:gdLst/>
                              <a:ahLst/>
                              <a:cxnLst>
                                <a:cxn ang="0">
                                  <a:pos x="6" y="16"/>
                                </a:cxn>
                                <a:cxn ang="0">
                                  <a:pos x="19" y="31"/>
                                </a:cxn>
                                <a:cxn ang="0">
                                  <a:pos x="30" y="39"/>
                                </a:cxn>
                                <a:cxn ang="0">
                                  <a:pos x="27" y="51"/>
                                </a:cxn>
                                <a:cxn ang="0">
                                  <a:pos x="26" y="63"/>
                                </a:cxn>
                                <a:cxn ang="0">
                                  <a:pos x="19" y="68"/>
                                </a:cxn>
                                <a:cxn ang="0">
                                  <a:pos x="23" y="83"/>
                                </a:cxn>
                                <a:cxn ang="0">
                                  <a:pos x="26" y="77"/>
                                </a:cxn>
                                <a:cxn ang="0">
                                  <a:pos x="29" y="68"/>
                                </a:cxn>
                                <a:cxn ang="0">
                                  <a:pos x="32" y="57"/>
                                </a:cxn>
                                <a:cxn ang="0">
                                  <a:pos x="33" y="46"/>
                                </a:cxn>
                                <a:cxn ang="0">
                                  <a:pos x="37" y="45"/>
                                </a:cxn>
                                <a:cxn ang="0">
                                  <a:pos x="40" y="53"/>
                                </a:cxn>
                                <a:cxn ang="0">
                                  <a:pos x="41" y="61"/>
                                </a:cxn>
                                <a:cxn ang="0">
                                  <a:pos x="46" y="55"/>
                                </a:cxn>
                                <a:cxn ang="0">
                                  <a:pos x="41" y="46"/>
                                </a:cxn>
                                <a:cxn ang="0">
                                  <a:pos x="42" y="43"/>
                                </a:cxn>
                                <a:cxn ang="0">
                                  <a:pos x="53" y="49"/>
                                </a:cxn>
                                <a:cxn ang="0">
                                  <a:pos x="56" y="57"/>
                                </a:cxn>
                                <a:cxn ang="0">
                                  <a:pos x="53" y="65"/>
                                </a:cxn>
                                <a:cxn ang="0">
                                  <a:pos x="57" y="68"/>
                                </a:cxn>
                                <a:cxn ang="0">
                                  <a:pos x="58" y="61"/>
                                </a:cxn>
                                <a:cxn ang="0">
                                  <a:pos x="67" y="58"/>
                                </a:cxn>
                                <a:cxn ang="0">
                                  <a:pos x="90" y="59"/>
                                </a:cxn>
                                <a:cxn ang="0">
                                  <a:pos x="98" y="50"/>
                                </a:cxn>
                                <a:cxn ang="0">
                                  <a:pos x="106" y="49"/>
                                </a:cxn>
                                <a:cxn ang="0">
                                  <a:pos x="125" y="44"/>
                                </a:cxn>
                                <a:cxn ang="0">
                                  <a:pos x="139" y="30"/>
                                </a:cxn>
                                <a:cxn ang="0">
                                  <a:pos x="154" y="4"/>
                                </a:cxn>
                                <a:cxn ang="0">
                                  <a:pos x="154" y="0"/>
                                </a:cxn>
                                <a:cxn ang="0">
                                  <a:pos x="144" y="10"/>
                                </a:cxn>
                                <a:cxn ang="0">
                                  <a:pos x="135" y="27"/>
                                </a:cxn>
                                <a:cxn ang="0">
                                  <a:pos x="126" y="38"/>
                                </a:cxn>
                                <a:cxn ang="0">
                                  <a:pos x="110" y="44"/>
                                </a:cxn>
                                <a:cxn ang="0">
                                  <a:pos x="103" y="43"/>
                                </a:cxn>
                                <a:cxn ang="0">
                                  <a:pos x="92" y="47"/>
                                </a:cxn>
                                <a:cxn ang="0">
                                  <a:pos x="87" y="56"/>
                                </a:cxn>
                                <a:cxn ang="0">
                                  <a:pos x="60" y="52"/>
                                </a:cxn>
                                <a:cxn ang="0">
                                  <a:pos x="46" y="38"/>
                                </a:cxn>
                                <a:cxn ang="0">
                                  <a:pos x="12" y="17"/>
                                </a:cxn>
                              </a:cxnLst>
                              <a:rect l="0" t="0" r="r" b="b"/>
                              <a:pathLst>
                                <a:path w="158" h="84">
                                  <a:moveTo>
                                    <a:pt x="0" y="8"/>
                                  </a:moveTo>
                                  <a:lnTo>
                                    <a:pt x="6" y="16"/>
                                  </a:lnTo>
                                  <a:lnTo>
                                    <a:pt x="11" y="24"/>
                                  </a:lnTo>
                                  <a:lnTo>
                                    <a:pt x="19" y="31"/>
                                  </a:lnTo>
                                  <a:lnTo>
                                    <a:pt x="27" y="36"/>
                                  </a:lnTo>
                                  <a:lnTo>
                                    <a:pt x="30" y="39"/>
                                  </a:lnTo>
                                  <a:lnTo>
                                    <a:pt x="30" y="45"/>
                                  </a:lnTo>
                                  <a:lnTo>
                                    <a:pt x="27" y="51"/>
                                  </a:lnTo>
                                  <a:lnTo>
                                    <a:pt x="26" y="56"/>
                                  </a:lnTo>
                                  <a:lnTo>
                                    <a:pt x="26" y="63"/>
                                  </a:lnTo>
                                  <a:lnTo>
                                    <a:pt x="25" y="65"/>
                                  </a:lnTo>
                                  <a:lnTo>
                                    <a:pt x="19" y="68"/>
                                  </a:lnTo>
                                  <a:lnTo>
                                    <a:pt x="19" y="80"/>
                                  </a:lnTo>
                                  <a:lnTo>
                                    <a:pt x="23" y="83"/>
                                  </a:lnTo>
                                  <a:lnTo>
                                    <a:pt x="25" y="82"/>
                                  </a:lnTo>
                                  <a:lnTo>
                                    <a:pt x="26" y="77"/>
                                  </a:lnTo>
                                  <a:lnTo>
                                    <a:pt x="26" y="72"/>
                                  </a:lnTo>
                                  <a:lnTo>
                                    <a:pt x="29" y="68"/>
                                  </a:lnTo>
                                  <a:lnTo>
                                    <a:pt x="32" y="65"/>
                                  </a:lnTo>
                                  <a:lnTo>
                                    <a:pt x="32" y="57"/>
                                  </a:lnTo>
                                  <a:lnTo>
                                    <a:pt x="33" y="50"/>
                                  </a:lnTo>
                                  <a:lnTo>
                                    <a:pt x="33" y="46"/>
                                  </a:lnTo>
                                  <a:lnTo>
                                    <a:pt x="34" y="45"/>
                                  </a:lnTo>
                                  <a:lnTo>
                                    <a:pt x="37" y="45"/>
                                  </a:lnTo>
                                  <a:lnTo>
                                    <a:pt x="38" y="47"/>
                                  </a:lnTo>
                                  <a:lnTo>
                                    <a:pt x="40" y="53"/>
                                  </a:lnTo>
                                  <a:lnTo>
                                    <a:pt x="41" y="57"/>
                                  </a:lnTo>
                                  <a:lnTo>
                                    <a:pt x="41" y="61"/>
                                  </a:lnTo>
                                  <a:lnTo>
                                    <a:pt x="46" y="63"/>
                                  </a:lnTo>
                                  <a:lnTo>
                                    <a:pt x="46" y="55"/>
                                  </a:lnTo>
                                  <a:lnTo>
                                    <a:pt x="44" y="51"/>
                                  </a:lnTo>
                                  <a:lnTo>
                                    <a:pt x="41" y="46"/>
                                  </a:lnTo>
                                  <a:lnTo>
                                    <a:pt x="41" y="44"/>
                                  </a:lnTo>
                                  <a:lnTo>
                                    <a:pt x="42" y="43"/>
                                  </a:lnTo>
                                  <a:lnTo>
                                    <a:pt x="47" y="46"/>
                                  </a:lnTo>
                                  <a:lnTo>
                                    <a:pt x="53" y="49"/>
                                  </a:lnTo>
                                  <a:lnTo>
                                    <a:pt x="56" y="52"/>
                                  </a:lnTo>
                                  <a:lnTo>
                                    <a:pt x="56" y="57"/>
                                  </a:lnTo>
                                  <a:lnTo>
                                    <a:pt x="54" y="61"/>
                                  </a:lnTo>
                                  <a:lnTo>
                                    <a:pt x="53" y="65"/>
                                  </a:lnTo>
                                  <a:lnTo>
                                    <a:pt x="54" y="67"/>
                                  </a:lnTo>
                                  <a:lnTo>
                                    <a:pt x="57" y="68"/>
                                  </a:lnTo>
                                  <a:lnTo>
                                    <a:pt x="57" y="65"/>
                                  </a:lnTo>
                                  <a:lnTo>
                                    <a:pt x="58" y="61"/>
                                  </a:lnTo>
                                  <a:lnTo>
                                    <a:pt x="61" y="59"/>
                                  </a:lnTo>
                                  <a:lnTo>
                                    <a:pt x="67" y="58"/>
                                  </a:lnTo>
                                  <a:lnTo>
                                    <a:pt x="73" y="60"/>
                                  </a:lnTo>
                                  <a:lnTo>
                                    <a:pt x="90" y="59"/>
                                  </a:lnTo>
                                  <a:lnTo>
                                    <a:pt x="95" y="54"/>
                                  </a:lnTo>
                                  <a:lnTo>
                                    <a:pt x="98" y="50"/>
                                  </a:lnTo>
                                  <a:lnTo>
                                    <a:pt x="102" y="47"/>
                                  </a:lnTo>
                                  <a:lnTo>
                                    <a:pt x="106" y="49"/>
                                  </a:lnTo>
                                  <a:lnTo>
                                    <a:pt x="114" y="49"/>
                                  </a:lnTo>
                                  <a:lnTo>
                                    <a:pt x="125" y="44"/>
                                  </a:lnTo>
                                  <a:lnTo>
                                    <a:pt x="132" y="40"/>
                                  </a:lnTo>
                                  <a:lnTo>
                                    <a:pt x="139" y="30"/>
                                  </a:lnTo>
                                  <a:lnTo>
                                    <a:pt x="146" y="16"/>
                                  </a:lnTo>
                                  <a:lnTo>
                                    <a:pt x="154" y="4"/>
                                  </a:lnTo>
                                  <a:lnTo>
                                    <a:pt x="157" y="3"/>
                                  </a:lnTo>
                                  <a:lnTo>
                                    <a:pt x="154" y="0"/>
                                  </a:lnTo>
                                  <a:lnTo>
                                    <a:pt x="147" y="5"/>
                                  </a:lnTo>
                                  <a:lnTo>
                                    <a:pt x="144" y="10"/>
                                  </a:lnTo>
                                  <a:lnTo>
                                    <a:pt x="139" y="19"/>
                                  </a:lnTo>
                                  <a:lnTo>
                                    <a:pt x="135" y="27"/>
                                  </a:lnTo>
                                  <a:lnTo>
                                    <a:pt x="131" y="33"/>
                                  </a:lnTo>
                                  <a:lnTo>
                                    <a:pt x="126" y="38"/>
                                  </a:lnTo>
                                  <a:lnTo>
                                    <a:pt x="116" y="43"/>
                                  </a:lnTo>
                                  <a:lnTo>
                                    <a:pt x="110" y="44"/>
                                  </a:lnTo>
                                  <a:lnTo>
                                    <a:pt x="105" y="43"/>
                                  </a:lnTo>
                                  <a:lnTo>
                                    <a:pt x="103" y="43"/>
                                  </a:lnTo>
                                  <a:lnTo>
                                    <a:pt x="98" y="43"/>
                                  </a:lnTo>
                                  <a:lnTo>
                                    <a:pt x="92" y="47"/>
                                  </a:lnTo>
                                  <a:lnTo>
                                    <a:pt x="90" y="53"/>
                                  </a:lnTo>
                                  <a:lnTo>
                                    <a:pt x="87" y="56"/>
                                  </a:lnTo>
                                  <a:lnTo>
                                    <a:pt x="67" y="55"/>
                                  </a:lnTo>
                                  <a:lnTo>
                                    <a:pt x="60" y="52"/>
                                  </a:lnTo>
                                  <a:lnTo>
                                    <a:pt x="56" y="44"/>
                                  </a:lnTo>
                                  <a:lnTo>
                                    <a:pt x="46" y="38"/>
                                  </a:lnTo>
                                  <a:lnTo>
                                    <a:pt x="26" y="30"/>
                                  </a:lnTo>
                                  <a:lnTo>
                                    <a:pt x="12" y="17"/>
                                  </a:lnTo>
                                  <a:lnTo>
                                    <a:pt x="6" y="8"/>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74" name="Freeform 21">
                              <a:extLst>
                                <a:ext uri="{FF2B5EF4-FFF2-40B4-BE49-F238E27FC236}">
                                  <a16:creationId xmlns:a16="http://schemas.microsoft.com/office/drawing/2014/main" id="{B8DCE570-C559-4AC0-A23B-806E60B8BCF2}"/>
                                </a:ext>
                              </a:extLst>
                            </p:cNvPr>
                            <p:cNvSpPr>
                              <a:spLocks/>
                            </p:cNvSpPr>
                            <p:nvPr/>
                          </p:nvSpPr>
                          <p:spPr bwMode="auto">
                            <a:xfrm>
                              <a:off x="6831359" y="5807776"/>
                              <a:ext cx="46372" cy="61011"/>
                            </a:xfrm>
                            <a:custGeom>
                              <a:avLst/>
                              <a:gdLst/>
                              <a:ahLst/>
                              <a:cxnLst>
                                <a:cxn ang="0">
                                  <a:pos x="0" y="0"/>
                                </a:cxn>
                                <a:cxn ang="0">
                                  <a:pos x="0" y="8"/>
                                </a:cxn>
                                <a:cxn ang="0">
                                  <a:pos x="2" y="12"/>
                                </a:cxn>
                                <a:cxn ang="0">
                                  <a:pos x="6" y="17"/>
                                </a:cxn>
                                <a:cxn ang="0">
                                  <a:pos x="10" y="20"/>
                                </a:cxn>
                                <a:cxn ang="0">
                                  <a:pos x="12" y="22"/>
                                </a:cxn>
                                <a:cxn ang="0">
                                  <a:pos x="11" y="24"/>
                                </a:cxn>
                                <a:cxn ang="0">
                                  <a:pos x="7" y="25"/>
                                </a:cxn>
                                <a:cxn ang="0">
                                  <a:pos x="19" y="31"/>
                                </a:cxn>
                                <a:cxn ang="0">
                                  <a:pos x="18" y="25"/>
                                </a:cxn>
                                <a:cxn ang="0">
                                  <a:pos x="20" y="22"/>
                                </a:cxn>
                                <a:cxn ang="0">
                                  <a:pos x="19" y="20"/>
                                </a:cxn>
                                <a:cxn ang="0">
                                  <a:pos x="11" y="13"/>
                                </a:cxn>
                                <a:cxn ang="0">
                                  <a:pos x="7" y="9"/>
                                </a:cxn>
                                <a:cxn ang="0">
                                  <a:pos x="6" y="4"/>
                                </a:cxn>
                                <a:cxn ang="0">
                                  <a:pos x="6" y="0"/>
                                </a:cxn>
                                <a:cxn ang="0">
                                  <a:pos x="0" y="0"/>
                                </a:cxn>
                              </a:cxnLst>
                              <a:rect l="0" t="0" r="r" b="b"/>
                              <a:pathLst>
                                <a:path w="21" h="32">
                                  <a:moveTo>
                                    <a:pt x="0" y="0"/>
                                  </a:moveTo>
                                  <a:lnTo>
                                    <a:pt x="0" y="8"/>
                                  </a:lnTo>
                                  <a:lnTo>
                                    <a:pt x="2" y="12"/>
                                  </a:lnTo>
                                  <a:lnTo>
                                    <a:pt x="6" y="17"/>
                                  </a:lnTo>
                                  <a:lnTo>
                                    <a:pt x="10" y="20"/>
                                  </a:lnTo>
                                  <a:lnTo>
                                    <a:pt x="12" y="22"/>
                                  </a:lnTo>
                                  <a:lnTo>
                                    <a:pt x="11" y="24"/>
                                  </a:lnTo>
                                  <a:lnTo>
                                    <a:pt x="7" y="25"/>
                                  </a:lnTo>
                                  <a:lnTo>
                                    <a:pt x="19" y="31"/>
                                  </a:lnTo>
                                  <a:lnTo>
                                    <a:pt x="18" y="25"/>
                                  </a:lnTo>
                                  <a:lnTo>
                                    <a:pt x="20" y="22"/>
                                  </a:lnTo>
                                  <a:lnTo>
                                    <a:pt x="19" y="20"/>
                                  </a:lnTo>
                                  <a:lnTo>
                                    <a:pt x="11" y="13"/>
                                  </a:lnTo>
                                  <a:lnTo>
                                    <a:pt x="7" y="9"/>
                                  </a:lnTo>
                                  <a:lnTo>
                                    <a:pt x="6" y="4"/>
                                  </a:lnTo>
                                  <a:lnTo>
                                    <a:pt x="6" y="0"/>
                                  </a:lnTo>
                                  <a:lnTo>
                                    <a:pt x="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75" name="Freeform 22">
                              <a:extLst>
                                <a:ext uri="{FF2B5EF4-FFF2-40B4-BE49-F238E27FC236}">
                                  <a16:creationId xmlns:a16="http://schemas.microsoft.com/office/drawing/2014/main" id="{E56EBD13-38FF-C521-B4E2-C5AD0D87D3C5}"/>
                                </a:ext>
                              </a:extLst>
                            </p:cNvPr>
                            <p:cNvSpPr>
                              <a:spLocks/>
                            </p:cNvSpPr>
                            <p:nvPr/>
                          </p:nvSpPr>
                          <p:spPr bwMode="auto">
                            <a:xfrm>
                              <a:off x="6837982" y="5905013"/>
                              <a:ext cx="726478" cy="343187"/>
                            </a:xfrm>
                            <a:custGeom>
                              <a:avLst/>
                              <a:gdLst/>
                              <a:ahLst/>
                              <a:cxnLst>
                                <a:cxn ang="0">
                                  <a:pos x="0" y="0"/>
                                </a:cxn>
                                <a:cxn ang="0">
                                  <a:pos x="13" y="1"/>
                                </a:cxn>
                                <a:cxn ang="0">
                                  <a:pos x="26" y="7"/>
                                </a:cxn>
                                <a:cxn ang="0">
                                  <a:pos x="34" y="13"/>
                                </a:cxn>
                                <a:cxn ang="0">
                                  <a:pos x="52" y="9"/>
                                </a:cxn>
                                <a:cxn ang="0">
                                  <a:pos x="75" y="2"/>
                                </a:cxn>
                                <a:cxn ang="0">
                                  <a:pos x="94" y="3"/>
                                </a:cxn>
                                <a:cxn ang="0">
                                  <a:pos x="146" y="21"/>
                                </a:cxn>
                                <a:cxn ang="0">
                                  <a:pos x="165" y="38"/>
                                </a:cxn>
                                <a:cxn ang="0">
                                  <a:pos x="171" y="41"/>
                                </a:cxn>
                                <a:cxn ang="0">
                                  <a:pos x="172" y="57"/>
                                </a:cxn>
                                <a:cxn ang="0">
                                  <a:pos x="182" y="65"/>
                                </a:cxn>
                                <a:cxn ang="0">
                                  <a:pos x="204" y="63"/>
                                </a:cxn>
                                <a:cxn ang="0">
                                  <a:pos x="208" y="68"/>
                                </a:cxn>
                                <a:cxn ang="0">
                                  <a:pos x="210" y="80"/>
                                </a:cxn>
                                <a:cxn ang="0">
                                  <a:pos x="233" y="92"/>
                                </a:cxn>
                                <a:cxn ang="0">
                                  <a:pos x="244" y="94"/>
                                </a:cxn>
                                <a:cxn ang="0">
                                  <a:pos x="253" y="118"/>
                                </a:cxn>
                                <a:cxn ang="0">
                                  <a:pos x="290" y="144"/>
                                </a:cxn>
                                <a:cxn ang="0">
                                  <a:pos x="307" y="170"/>
                                </a:cxn>
                                <a:cxn ang="0">
                                  <a:pos x="322" y="176"/>
                                </a:cxn>
                                <a:cxn ang="0">
                                  <a:pos x="328" y="179"/>
                                </a:cxn>
                                <a:cxn ang="0">
                                  <a:pos x="309" y="177"/>
                                </a:cxn>
                                <a:cxn ang="0">
                                  <a:pos x="302" y="170"/>
                                </a:cxn>
                                <a:cxn ang="0">
                                  <a:pos x="288" y="147"/>
                                </a:cxn>
                                <a:cxn ang="0">
                                  <a:pos x="270" y="133"/>
                                </a:cxn>
                                <a:cxn ang="0">
                                  <a:pos x="252" y="123"/>
                                </a:cxn>
                                <a:cxn ang="0">
                                  <a:pos x="241" y="100"/>
                                </a:cxn>
                                <a:cxn ang="0">
                                  <a:pos x="232" y="97"/>
                                </a:cxn>
                                <a:cxn ang="0">
                                  <a:pos x="207" y="83"/>
                                </a:cxn>
                                <a:cxn ang="0">
                                  <a:pos x="205" y="72"/>
                                </a:cxn>
                                <a:cxn ang="0">
                                  <a:pos x="196" y="69"/>
                                </a:cxn>
                                <a:cxn ang="0">
                                  <a:pos x="179" y="70"/>
                                </a:cxn>
                                <a:cxn ang="0">
                                  <a:pos x="168" y="59"/>
                                </a:cxn>
                                <a:cxn ang="0">
                                  <a:pos x="166" y="46"/>
                                </a:cxn>
                                <a:cxn ang="0">
                                  <a:pos x="157" y="37"/>
                                </a:cxn>
                                <a:cxn ang="0">
                                  <a:pos x="142" y="23"/>
                                </a:cxn>
                                <a:cxn ang="0">
                                  <a:pos x="90" y="7"/>
                                </a:cxn>
                                <a:cxn ang="0">
                                  <a:pos x="64" y="11"/>
                                </a:cxn>
                                <a:cxn ang="0">
                                  <a:pos x="40" y="17"/>
                                </a:cxn>
                                <a:cxn ang="0">
                                  <a:pos x="26" y="17"/>
                                </a:cxn>
                                <a:cxn ang="0">
                                  <a:pos x="1" y="7"/>
                                </a:cxn>
                              </a:cxnLst>
                              <a:rect l="0" t="0" r="r" b="b"/>
                              <a:pathLst>
                                <a:path w="329" h="180">
                                  <a:moveTo>
                                    <a:pt x="2" y="4"/>
                                  </a:moveTo>
                                  <a:lnTo>
                                    <a:pt x="0" y="0"/>
                                  </a:lnTo>
                                  <a:lnTo>
                                    <a:pt x="10" y="1"/>
                                  </a:lnTo>
                                  <a:lnTo>
                                    <a:pt x="13" y="1"/>
                                  </a:lnTo>
                                  <a:lnTo>
                                    <a:pt x="17" y="5"/>
                                  </a:lnTo>
                                  <a:lnTo>
                                    <a:pt x="26" y="7"/>
                                  </a:lnTo>
                                  <a:lnTo>
                                    <a:pt x="26" y="12"/>
                                  </a:lnTo>
                                  <a:lnTo>
                                    <a:pt x="34" y="13"/>
                                  </a:lnTo>
                                  <a:lnTo>
                                    <a:pt x="43" y="11"/>
                                  </a:lnTo>
                                  <a:lnTo>
                                    <a:pt x="52" y="9"/>
                                  </a:lnTo>
                                  <a:lnTo>
                                    <a:pt x="63" y="5"/>
                                  </a:lnTo>
                                  <a:lnTo>
                                    <a:pt x="75" y="2"/>
                                  </a:lnTo>
                                  <a:lnTo>
                                    <a:pt x="88" y="1"/>
                                  </a:lnTo>
                                  <a:lnTo>
                                    <a:pt x="94" y="3"/>
                                  </a:lnTo>
                                  <a:lnTo>
                                    <a:pt x="136" y="17"/>
                                  </a:lnTo>
                                  <a:lnTo>
                                    <a:pt x="146" y="21"/>
                                  </a:lnTo>
                                  <a:lnTo>
                                    <a:pt x="159" y="35"/>
                                  </a:lnTo>
                                  <a:lnTo>
                                    <a:pt x="165" y="38"/>
                                  </a:lnTo>
                                  <a:lnTo>
                                    <a:pt x="169" y="39"/>
                                  </a:lnTo>
                                  <a:lnTo>
                                    <a:pt x="171" y="41"/>
                                  </a:lnTo>
                                  <a:lnTo>
                                    <a:pt x="170" y="51"/>
                                  </a:lnTo>
                                  <a:lnTo>
                                    <a:pt x="172" y="57"/>
                                  </a:lnTo>
                                  <a:lnTo>
                                    <a:pt x="178" y="63"/>
                                  </a:lnTo>
                                  <a:lnTo>
                                    <a:pt x="182" y="65"/>
                                  </a:lnTo>
                                  <a:lnTo>
                                    <a:pt x="198" y="63"/>
                                  </a:lnTo>
                                  <a:lnTo>
                                    <a:pt x="204" y="63"/>
                                  </a:lnTo>
                                  <a:lnTo>
                                    <a:pt x="206" y="65"/>
                                  </a:lnTo>
                                  <a:lnTo>
                                    <a:pt x="208" y="68"/>
                                  </a:lnTo>
                                  <a:lnTo>
                                    <a:pt x="209" y="74"/>
                                  </a:lnTo>
                                  <a:lnTo>
                                    <a:pt x="210" y="80"/>
                                  </a:lnTo>
                                  <a:lnTo>
                                    <a:pt x="218" y="84"/>
                                  </a:lnTo>
                                  <a:lnTo>
                                    <a:pt x="233" y="92"/>
                                  </a:lnTo>
                                  <a:lnTo>
                                    <a:pt x="240" y="92"/>
                                  </a:lnTo>
                                  <a:lnTo>
                                    <a:pt x="244" y="94"/>
                                  </a:lnTo>
                                  <a:lnTo>
                                    <a:pt x="250" y="114"/>
                                  </a:lnTo>
                                  <a:lnTo>
                                    <a:pt x="253" y="118"/>
                                  </a:lnTo>
                                  <a:lnTo>
                                    <a:pt x="274" y="130"/>
                                  </a:lnTo>
                                  <a:lnTo>
                                    <a:pt x="290" y="144"/>
                                  </a:lnTo>
                                  <a:lnTo>
                                    <a:pt x="301" y="160"/>
                                  </a:lnTo>
                                  <a:lnTo>
                                    <a:pt x="307" y="170"/>
                                  </a:lnTo>
                                  <a:lnTo>
                                    <a:pt x="311" y="174"/>
                                  </a:lnTo>
                                  <a:lnTo>
                                    <a:pt x="322" y="176"/>
                                  </a:lnTo>
                                  <a:lnTo>
                                    <a:pt x="327" y="176"/>
                                  </a:lnTo>
                                  <a:lnTo>
                                    <a:pt x="328" y="179"/>
                                  </a:lnTo>
                                  <a:lnTo>
                                    <a:pt x="318" y="179"/>
                                  </a:lnTo>
                                  <a:lnTo>
                                    <a:pt x="309" y="177"/>
                                  </a:lnTo>
                                  <a:lnTo>
                                    <a:pt x="302" y="171"/>
                                  </a:lnTo>
                                  <a:lnTo>
                                    <a:pt x="302" y="170"/>
                                  </a:lnTo>
                                  <a:lnTo>
                                    <a:pt x="296" y="158"/>
                                  </a:lnTo>
                                  <a:lnTo>
                                    <a:pt x="288" y="147"/>
                                  </a:lnTo>
                                  <a:lnTo>
                                    <a:pt x="278" y="140"/>
                                  </a:lnTo>
                                  <a:lnTo>
                                    <a:pt x="270" y="133"/>
                                  </a:lnTo>
                                  <a:lnTo>
                                    <a:pt x="261" y="128"/>
                                  </a:lnTo>
                                  <a:lnTo>
                                    <a:pt x="252" y="123"/>
                                  </a:lnTo>
                                  <a:lnTo>
                                    <a:pt x="247" y="118"/>
                                  </a:lnTo>
                                  <a:lnTo>
                                    <a:pt x="241" y="100"/>
                                  </a:lnTo>
                                  <a:lnTo>
                                    <a:pt x="237" y="98"/>
                                  </a:lnTo>
                                  <a:lnTo>
                                    <a:pt x="232" y="97"/>
                                  </a:lnTo>
                                  <a:lnTo>
                                    <a:pt x="213" y="88"/>
                                  </a:lnTo>
                                  <a:lnTo>
                                    <a:pt x="207" y="83"/>
                                  </a:lnTo>
                                  <a:lnTo>
                                    <a:pt x="206" y="80"/>
                                  </a:lnTo>
                                  <a:lnTo>
                                    <a:pt x="205" y="72"/>
                                  </a:lnTo>
                                  <a:lnTo>
                                    <a:pt x="200" y="68"/>
                                  </a:lnTo>
                                  <a:lnTo>
                                    <a:pt x="196" y="69"/>
                                  </a:lnTo>
                                  <a:lnTo>
                                    <a:pt x="188" y="70"/>
                                  </a:lnTo>
                                  <a:lnTo>
                                    <a:pt x="179" y="70"/>
                                  </a:lnTo>
                                  <a:lnTo>
                                    <a:pt x="174" y="67"/>
                                  </a:lnTo>
                                  <a:lnTo>
                                    <a:pt x="168" y="59"/>
                                  </a:lnTo>
                                  <a:lnTo>
                                    <a:pt x="166" y="52"/>
                                  </a:lnTo>
                                  <a:lnTo>
                                    <a:pt x="166" y="46"/>
                                  </a:lnTo>
                                  <a:lnTo>
                                    <a:pt x="163" y="43"/>
                                  </a:lnTo>
                                  <a:lnTo>
                                    <a:pt x="157" y="37"/>
                                  </a:lnTo>
                                  <a:lnTo>
                                    <a:pt x="152" y="32"/>
                                  </a:lnTo>
                                  <a:lnTo>
                                    <a:pt x="142" y="23"/>
                                  </a:lnTo>
                                  <a:lnTo>
                                    <a:pt x="103" y="11"/>
                                  </a:lnTo>
                                  <a:lnTo>
                                    <a:pt x="90" y="7"/>
                                  </a:lnTo>
                                  <a:lnTo>
                                    <a:pt x="80" y="5"/>
                                  </a:lnTo>
                                  <a:lnTo>
                                    <a:pt x="64" y="11"/>
                                  </a:lnTo>
                                  <a:lnTo>
                                    <a:pt x="53" y="14"/>
                                  </a:lnTo>
                                  <a:lnTo>
                                    <a:pt x="40" y="17"/>
                                  </a:lnTo>
                                  <a:lnTo>
                                    <a:pt x="31" y="17"/>
                                  </a:lnTo>
                                  <a:lnTo>
                                    <a:pt x="26" y="17"/>
                                  </a:lnTo>
                                  <a:lnTo>
                                    <a:pt x="11" y="7"/>
                                  </a:lnTo>
                                  <a:lnTo>
                                    <a:pt x="1" y="7"/>
                                  </a:lnTo>
                                  <a:lnTo>
                                    <a:pt x="2" y="4"/>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76" name="Freeform 23">
                              <a:extLst>
                                <a:ext uri="{FF2B5EF4-FFF2-40B4-BE49-F238E27FC236}">
                                  <a16:creationId xmlns:a16="http://schemas.microsoft.com/office/drawing/2014/main" id="{5000BB3F-381D-F55B-FF28-5E18088EAA88}"/>
                                </a:ext>
                              </a:extLst>
                            </p:cNvPr>
                            <p:cNvSpPr>
                              <a:spLocks/>
                            </p:cNvSpPr>
                            <p:nvPr/>
                          </p:nvSpPr>
                          <p:spPr bwMode="auto">
                            <a:xfrm>
                              <a:off x="6818108" y="5306344"/>
                              <a:ext cx="631527" cy="598668"/>
                            </a:xfrm>
                            <a:custGeom>
                              <a:avLst/>
                              <a:gdLst/>
                              <a:ahLst/>
                              <a:cxnLst>
                                <a:cxn ang="0">
                                  <a:pos x="148" y="261"/>
                                </a:cxn>
                                <a:cxn ang="0">
                                  <a:pos x="168" y="268"/>
                                </a:cxn>
                                <a:cxn ang="0">
                                  <a:pos x="186" y="272"/>
                                </a:cxn>
                                <a:cxn ang="0">
                                  <a:pos x="208" y="277"/>
                                </a:cxn>
                                <a:cxn ang="0">
                                  <a:pos x="225" y="266"/>
                                </a:cxn>
                                <a:cxn ang="0">
                                  <a:pos x="238" y="275"/>
                                </a:cxn>
                                <a:cxn ang="0">
                                  <a:pos x="247" y="270"/>
                                </a:cxn>
                                <a:cxn ang="0">
                                  <a:pos x="257" y="265"/>
                                </a:cxn>
                                <a:cxn ang="0">
                                  <a:pos x="263" y="278"/>
                                </a:cxn>
                                <a:cxn ang="0">
                                  <a:pos x="257" y="292"/>
                                </a:cxn>
                                <a:cxn ang="0">
                                  <a:pos x="268" y="310"/>
                                </a:cxn>
                                <a:cxn ang="0">
                                  <a:pos x="284" y="305"/>
                                </a:cxn>
                                <a:cxn ang="0">
                                  <a:pos x="267" y="303"/>
                                </a:cxn>
                                <a:cxn ang="0">
                                  <a:pos x="266" y="286"/>
                                </a:cxn>
                                <a:cxn ang="0">
                                  <a:pos x="269" y="269"/>
                                </a:cxn>
                                <a:cxn ang="0">
                                  <a:pos x="250" y="256"/>
                                </a:cxn>
                                <a:cxn ang="0">
                                  <a:pos x="243" y="267"/>
                                </a:cxn>
                                <a:cxn ang="0">
                                  <a:pos x="234" y="267"/>
                                </a:cxn>
                                <a:cxn ang="0">
                                  <a:pos x="222" y="258"/>
                                </a:cxn>
                                <a:cxn ang="0">
                                  <a:pos x="209" y="270"/>
                                </a:cxn>
                                <a:cxn ang="0">
                                  <a:pos x="176" y="263"/>
                                </a:cxn>
                                <a:cxn ang="0">
                                  <a:pos x="139" y="246"/>
                                </a:cxn>
                                <a:cxn ang="0">
                                  <a:pos x="126" y="242"/>
                                </a:cxn>
                                <a:cxn ang="0">
                                  <a:pos x="111" y="229"/>
                                </a:cxn>
                                <a:cxn ang="0">
                                  <a:pos x="118" y="206"/>
                                </a:cxn>
                                <a:cxn ang="0">
                                  <a:pos x="127" y="165"/>
                                </a:cxn>
                                <a:cxn ang="0">
                                  <a:pos x="139" y="133"/>
                                </a:cxn>
                                <a:cxn ang="0">
                                  <a:pos x="144" y="116"/>
                                </a:cxn>
                                <a:cxn ang="0">
                                  <a:pos x="143" y="103"/>
                                </a:cxn>
                                <a:cxn ang="0">
                                  <a:pos x="144" y="85"/>
                                </a:cxn>
                                <a:cxn ang="0">
                                  <a:pos x="134" y="70"/>
                                </a:cxn>
                                <a:cxn ang="0">
                                  <a:pos x="137" y="55"/>
                                </a:cxn>
                                <a:cxn ang="0">
                                  <a:pos x="111" y="28"/>
                                </a:cxn>
                                <a:cxn ang="0">
                                  <a:pos x="85" y="14"/>
                                </a:cxn>
                                <a:cxn ang="0">
                                  <a:pos x="65" y="12"/>
                                </a:cxn>
                                <a:cxn ang="0">
                                  <a:pos x="48" y="19"/>
                                </a:cxn>
                                <a:cxn ang="0">
                                  <a:pos x="17" y="3"/>
                                </a:cxn>
                                <a:cxn ang="0">
                                  <a:pos x="0" y="7"/>
                                </a:cxn>
                                <a:cxn ang="0">
                                  <a:pos x="30" y="16"/>
                                </a:cxn>
                                <a:cxn ang="0">
                                  <a:pos x="48" y="24"/>
                                </a:cxn>
                                <a:cxn ang="0">
                                  <a:pos x="68" y="17"/>
                                </a:cxn>
                                <a:cxn ang="0">
                                  <a:pos x="89" y="20"/>
                                </a:cxn>
                                <a:cxn ang="0">
                                  <a:pos x="121" y="55"/>
                                </a:cxn>
                                <a:cxn ang="0">
                                  <a:pos x="132" y="61"/>
                                </a:cxn>
                                <a:cxn ang="0">
                                  <a:pos x="128" y="77"/>
                                </a:cxn>
                                <a:cxn ang="0">
                                  <a:pos x="139" y="94"/>
                                </a:cxn>
                                <a:cxn ang="0">
                                  <a:pos x="139" y="111"/>
                                </a:cxn>
                                <a:cxn ang="0">
                                  <a:pos x="134" y="137"/>
                                </a:cxn>
                                <a:cxn ang="0">
                                  <a:pos x="123" y="165"/>
                                </a:cxn>
                                <a:cxn ang="0">
                                  <a:pos x="113" y="206"/>
                                </a:cxn>
                                <a:cxn ang="0">
                                  <a:pos x="106" y="230"/>
                                </a:cxn>
                                <a:cxn ang="0">
                                  <a:pos x="123" y="246"/>
                                </a:cxn>
                                <a:cxn ang="0">
                                  <a:pos x="137" y="252"/>
                                </a:cxn>
                              </a:cxnLst>
                              <a:rect l="0" t="0" r="r" b="b"/>
                              <a:pathLst>
                                <a:path w="286" h="314">
                                  <a:moveTo>
                                    <a:pt x="134" y="262"/>
                                  </a:moveTo>
                                  <a:lnTo>
                                    <a:pt x="139" y="260"/>
                                  </a:lnTo>
                                  <a:lnTo>
                                    <a:pt x="148" y="261"/>
                                  </a:lnTo>
                                  <a:lnTo>
                                    <a:pt x="157" y="263"/>
                                  </a:lnTo>
                                  <a:lnTo>
                                    <a:pt x="164" y="267"/>
                                  </a:lnTo>
                                  <a:lnTo>
                                    <a:pt x="168" y="268"/>
                                  </a:lnTo>
                                  <a:lnTo>
                                    <a:pt x="178" y="268"/>
                                  </a:lnTo>
                                  <a:lnTo>
                                    <a:pt x="181" y="268"/>
                                  </a:lnTo>
                                  <a:lnTo>
                                    <a:pt x="186" y="272"/>
                                  </a:lnTo>
                                  <a:lnTo>
                                    <a:pt x="193" y="276"/>
                                  </a:lnTo>
                                  <a:lnTo>
                                    <a:pt x="201" y="276"/>
                                  </a:lnTo>
                                  <a:lnTo>
                                    <a:pt x="208" y="277"/>
                                  </a:lnTo>
                                  <a:lnTo>
                                    <a:pt x="215" y="275"/>
                                  </a:lnTo>
                                  <a:lnTo>
                                    <a:pt x="220" y="269"/>
                                  </a:lnTo>
                                  <a:lnTo>
                                    <a:pt x="225" y="266"/>
                                  </a:lnTo>
                                  <a:lnTo>
                                    <a:pt x="227" y="267"/>
                                  </a:lnTo>
                                  <a:lnTo>
                                    <a:pt x="232" y="270"/>
                                  </a:lnTo>
                                  <a:lnTo>
                                    <a:pt x="238" y="275"/>
                                  </a:lnTo>
                                  <a:lnTo>
                                    <a:pt x="242" y="276"/>
                                  </a:lnTo>
                                  <a:lnTo>
                                    <a:pt x="246" y="275"/>
                                  </a:lnTo>
                                  <a:lnTo>
                                    <a:pt x="247" y="270"/>
                                  </a:lnTo>
                                  <a:lnTo>
                                    <a:pt x="247" y="265"/>
                                  </a:lnTo>
                                  <a:lnTo>
                                    <a:pt x="249" y="263"/>
                                  </a:lnTo>
                                  <a:lnTo>
                                    <a:pt x="257" y="265"/>
                                  </a:lnTo>
                                  <a:lnTo>
                                    <a:pt x="262" y="269"/>
                                  </a:lnTo>
                                  <a:lnTo>
                                    <a:pt x="264" y="274"/>
                                  </a:lnTo>
                                  <a:lnTo>
                                    <a:pt x="263" y="278"/>
                                  </a:lnTo>
                                  <a:lnTo>
                                    <a:pt x="260" y="285"/>
                                  </a:lnTo>
                                  <a:lnTo>
                                    <a:pt x="257" y="290"/>
                                  </a:lnTo>
                                  <a:lnTo>
                                    <a:pt x="257" y="292"/>
                                  </a:lnTo>
                                  <a:lnTo>
                                    <a:pt x="257" y="299"/>
                                  </a:lnTo>
                                  <a:lnTo>
                                    <a:pt x="260" y="303"/>
                                  </a:lnTo>
                                  <a:lnTo>
                                    <a:pt x="268" y="310"/>
                                  </a:lnTo>
                                  <a:lnTo>
                                    <a:pt x="274" y="312"/>
                                  </a:lnTo>
                                  <a:lnTo>
                                    <a:pt x="285" y="313"/>
                                  </a:lnTo>
                                  <a:lnTo>
                                    <a:pt x="284" y="305"/>
                                  </a:lnTo>
                                  <a:lnTo>
                                    <a:pt x="279" y="306"/>
                                  </a:lnTo>
                                  <a:lnTo>
                                    <a:pt x="271" y="306"/>
                                  </a:lnTo>
                                  <a:lnTo>
                                    <a:pt x="267" y="303"/>
                                  </a:lnTo>
                                  <a:lnTo>
                                    <a:pt x="262" y="298"/>
                                  </a:lnTo>
                                  <a:lnTo>
                                    <a:pt x="262" y="291"/>
                                  </a:lnTo>
                                  <a:lnTo>
                                    <a:pt x="266" y="286"/>
                                  </a:lnTo>
                                  <a:lnTo>
                                    <a:pt x="269" y="280"/>
                                  </a:lnTo>
                                  <a:lnTo>
                                    <a:pt x="270" y="274"/>
                                  </a:lnTo>
                                  <a:lnTo>
                                    <a:pt x="269" y="269"/>
                                  </a:lnTo>
                                  <a:lnTo>
                                    <a:pt x="263" y="263"/>
                                  </a:lnTo>
                                  <a:lnTo>
                                    <a:pt x="255" y="258"/>
                                  </a:lnTo>
                                  <a:lnTo>
                                    <a:pt x="250" y="256"/>
                                  </a:lnTo>
                                  <a:lnTo>
                                    <a:pt x="245" y="256"/>
                                  </a:lnTo>
                                  <a:lnTo>
                                    <a:pt x="243" y="261"/>
                                  </a:lnTo>
                                  <a:lnTo>
                                    <a:pt x="243" y="267"/>
                                  </a:lnTo>
                                  <a:lnTo>
                                    <a:pt x="241" y="268"/>
                                  </a:lnTo>
                                  <a:lnTo>
                                    <a:pt x="238" y="269"/>
                                  </a:lnTo>
                                  <a:lnTo>
                                    <a:pt x="234" y="267"/>
                                  </a:lnTo>
                                  <a:lnTo>
                                    <a:pt x="229" y="260"/>
                                  </a:lnTo>
                                  <a:lnTo>
                                    <a:pt x="227" y="258"/>
                                  </a:lnTo>
                                  <a:lnTo>
                                    <a:pt x="222" y="258"/>
                                  </a:lnTo>
                                  <a:lnTo>
                                    <a:pt x="220" y="261"/>
                                  </a:lnTo>
                                  <a:lnTo>
                                    <a:pt x="214" y="269"/>
                                  </a:lnTo>
                                  <a:lnTo>
                                    <a:pt x="209" y="270"/>
                                  </a:lnTo>
                                  <a:lnTo>
                                    <a:pt x="193" y="270"/>
                                  </a:lnTo>
                                  <a:lnTo>
                                    <a:pt x="182" y="264"/>
                                  </a:lnTo>
                                  <a:lnTo>
                                    <a:pt x="176" y="263"/>
                                  </a:lnTo>
                                  <a:lnTo>
                                    <a:pt x="165" y="263"/>
                                  </a:lnTo>
                                  <a:lnTo>
                                    <a:pt x="149" y="255"/>
                                  </a:lnTo>
                                  <a:lnTo>
                                    <a:pt x="139" y="246"/>
                                  </a:lnTo>
                                  <a:lnTo>
                                    <a:pt x="138" y="246"/>
                                  </a:lnTo>
                                  <a:lnTo>
                                    <a:pt x="132" y="245"/>
                                  </a:lnTo>
                                  <a:lnTo>
                                    <a:pt x="126" y="242"/>
                                  </a:lnTo>
                                  <a:lnTo>
                                    <a:pt x="119" y="234"/>
                                  </a:lnTo>
                                  <a:lnTo>
                                    <a:pt x="117" y="231"/>
                                  </a:lnTo>
                                  <a:lnTo>
                                    <a:pt x="111" y="229"/>
                                  </a:lnTo>
                                  <a:lnTo>
                                    <a:pt x="110" y="224"/>
                                  </a:lnTo>
                                  <a:lnTo>
                                    <a:pt x="114" y="215"/>
                                  </a:lnTo>
                                  <a:lnTo>
                                    <a:pt x="118" y="206"/>
                                  </a:lnTo>
                                  <a:lnTo>
                                    <a:pt x="126" y="194"/>
                                  </a:lnTo>
                                  <a:lnTo>
                                    <a:pt x="130" y="189"/>
                                  </a:lnTo>
                                  <a:lnTo>
                                    <a:pt x="127" y="165"/>
                                  </a:lnTo>
                                  <a:lnTo>
                                    <a:pt x="130" y="160"/>
                                  </a:lnTo>
                                  <a:lnTo>
                                    <a:pt x="138" y="143"/>
                                  </a:lnTo>
                                  <a:lnTo>
                                    <a:pt x="139" y="133"/>
                                  </a:lnTo>
                                  <a:lnTo>
                                    <a:pt x="139" y="124"/>
                                  </a:lnTo>
                                  <a:lnTo>
                                    <a:pt x="139" y="119"/>
                                  </a:lnTo>
                                  <a:lnTo>
                                    <a:pt x="144" y="116"/>
                                  </a:lnTo>
                                  <a:lnTo>
                                    <a:pt x="146" y="113"/>
                                  </a:lnTo>
                                  <a:lnTo>
                                    <a:pt x="146" y="108"/>
                                  </a:lnTo>
                                  <a:lnTo>
                                    <a:pt x="143" y="103"/>
                                  </a:lnTo>
                                  <a:lnTo>
                                    <a:pt x="144" y="97"/>
                                  </a:lnTo>
                                  <a:lnTo>
                                    <a:pt x="145" y="89"/>
                                  </a:lnTo>
                                  <a:lnTo>
                                    <a:pt x="144" y="85"/>
                                  </a:lnTo>
                                  <a:lnTo>
                                    <a:pt x="137" y="79"/>
                                  </a:lnTo>
                                  <a:lnTo>
                                    <a:pt x="135" y="75"/>
                                  </a:lnTo>
                                  <a:lnTo>
                                    <a:pt x="134" y="70"/>
                                  </a:lnTo>
                                  <a:lnTo>
                                    <a:pt x="137" y="63"/>
                                  </a:lnTo>
                                  <a:lnTo>
                                    <a:pt x="139" y="60"/>
                                  </a:lnTo>
                                  <a:lnTo>
                                    <a:pt x="137" y="55"/>
                                  </a:lnTo>
                                  <a:lnTo>
                                    <a:pt x="133" y="52"/>
                                  </a:lnTo>
                                  <a:lnTo>
                                    <a:pt x="125" y="51"/>
                                  </a:lnTo>
                                  <a:lnTo>
                                    <a:pt x="111" y="28"/>
                                  </a:lnTo>
                                  <a:lnTo>
                                    <a:pt x="106" y="22"/>
                                  </a:lnTo>
                                  <a:lnTo>
                                    <a:pt x="99" y="17"/>
                                  </a:lnTo>
                                  <a:lnTo>
                                    <a:pt x="85" y="14"/>
                                  </a:lnTo>
                                  <a:lnTo>
                                    <a:pt x="78" y="10"/>
                                  </a:lnTo>
                                  <a:lnTo>
                                    <a:pt x="70" y="11"/>
                                  </a:lnTo>
                                  <a:lnTo>
                                    <a:pt x="65" y="12"/>
                                  </a:lnTo>
                                  <a:lnTo>
                                    <a:pt x="57" y="12"/>
                                  </a:lnTo>
                                  <a:lnTo>
                                    <a:pt x="51" y="15"/>
                                  </a:lnTo>
                                  <a:lnTo>
                                    <a:pt x="48" y="19"/>
                                  </a:lnTo>
                                  <a:lnTo>
                                    <a:pt x="42" y="19"/>
                                  </a:lnTo>
                                  <a:lnTo>
                                    <a:pt x="29" y="9"/>
                                  </a:lnTo>
                                  <a:lnTo>
                                    <a:pt x="17" y="3"/>
                                  </a:lnTo>
                                  <a:lnTo>
                                    <a:pt x="11" y="0"/>
                                  </a:lnTo>
                                  <a:lnTo>
                                    <a:pt x="0" y="0"/>
                                  </a:lnTo>
                                  <a:lnTo>
                                    <a:pt x="0" y="7"/>
                                  </a:lnTo>
                                  <a:lnTo>
                                    <a:pt x="10" y="7"/>
                                  </a:lnTo>
                                  <a:lnTo>
                                    <a:pt x="22" y="12"/>
                                  </a:lnTo>
                                  <a:lnTo>
                                    <a:pt x="30" y="16"/>
                                  </a:lnTo>
                                  <a:lnTo>
                                    <a:pt x="39" y="22"/>
                                  </a:lnTo>
                                  <a:lnTo>
                                    <a:pt x="42" y="24"/>
                                  </a:lnTo>
                                  <a:lnTo>
                                    <a:pt x="48" y="24"/>
                                  </a:lnTo>
                                  <a:lnTo>
                                    <a:pt x="56" y="19"/>
                                  </a:lnTo>
                                  <a:lnTo>
                                    <a:pt x="59" y="17"/>
                                  </a:lnTo>
                                  <a:lnTo>
                                    <a:pt x="68" y="17"/>
                                  </a:lnTo>
                                  <a:lnTo>
                                    <a:pt x="72" y="15"/>
                                  </a:lnTo>
                                  <a:lnTo>
                                    <a:pt x="77" y="15"/>
                                  </a:lnTo>
                                  <a:lnTo>
                                    <a:pt x="89" y="20"/>
                                  </a:lnTo>
                                  <a:lnTo>
                                    <a:pt x="97" y="22"/>
                                  </a:lnTo>
                                  <a:lnTo>
                                    <a:pt x="104" y="28"/>
                                  </a:lnTo>
                                  <a:lnTo>
                                    <a:pt x="121" y="55"/>
                                  </a:lnTo>
                                  <a:lnTo>
                                    <a:pt x="124" y="58"/>
                                  </a:lnTo>
                                  <a:lnTo>
                                    <a:pt x="130" y="59"/>
                                  </a:lnTo>
                                  <a:lnTo>
                                    <a:pt x="132" y="61"/>
                                  </a:lnTo>
                                  <a:lnTo>
                                    <a:pt x="131" y="67"/>
                                  </a:lnTo>
                                  <a:lnTo>
                                    <a:pt x="128" y="71"/>
                                  </a:lnTo>
                                  <a:lnTo>
                                    <a:pt x="128" y="77"/>
                                  </a:lnTo>
                                  <a:lnTo>
                                    <a:pt x="133" y="83"/>
                                  </a:lnTo>
                                  <a:lnTo>
                                    <a:pt x="139" y="87"/>
                                  </a:lnTo>
                                  <a:lnTo>
                                    <a:pt x="139" y="94"/>
                                  </a:lnTo>
                                  <a:lnTo>
                                    <a:pt x="137" y="103"/>
                                  </a:lnTo>
                                  <a:lnTo>
                                    <a:pt x="138" y="106"/>
                                  </a:lnTo>
                                  <a:lnTo>
                                    <a:pt x="139" y="111"/>
                                  </a:lnTo>
                                  <a:lnTo>
                                    <a:pt x="135" y="117"/>
                                  </a:lnTo>
                                  <a:lnTo>
                                    <a:pt x="134" y="122"/>
                                  </a:lnTo>
                                  <a:lnTo>
                                    <a:pt x="134" y="137"/>
                                  </a:lnTo>
                                  <a:lnTo>
                                    <a:pt x="132" y="144"/>
                                  </a:lnTo>
                                  <a:lnTo>
                                    <a:pt x="124" y="160"/>
                                  </a:lnTo>
                                  <a:lnTo>
                                    <a:pt x="123" y="165"/>
                                  </a:lnTo>
                                  <a:lnTo>
                                    <a:pt x="123" y="190"/>
                                  </a:lnTo>
                                  <a:lnTo>
                                    <a:pt x="120" y="195"/>
                                  </a:lnTo>
                                  <a:lnTo>
                                    <a:pt x="113" y="206"/>
                                  </a:lnTo>
                                  <a:lnTo>
                                    <a:pt x="110" y="213"/>
                                  </a:lnTo>
                                  <a:lnTo>
                                    <a:pt x="106" y="224"/>
                                  </a:lnTo>
                                  <a:lnTo>
                                    <a:pt x="106" y="230"/>
                                  </a:lnTo>
                                  <a:lnTo>
                                    <a:pt x="108" y="233"/>
                                  </a:lnTo>
                                  <a:lnTo>
                                    <a:pt x="113" y="234"/>
                                  </a:lnTo>
                                  <a:lnTo>
                                    <a:pt x="123" y="246"/>
                                  </a:lnTo>
                                  <a:lnTo>
                                    <a:pt x="130" y="249"/>
                                  </a:lnTo>
                                  <a:lnTo>
                                    <a:pt x="135" y="250"/>
                                  </a:lnTo>
                                  <a:lnTo>
                                    <a:pt x="137" y="252"/>
                                  </a:lnTo>
                                  <a:lnTo>
                                    <a:pt x="134" y="26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77" name="Freeform 24">
                              <a:extLst>
                                <a:ext uri="{FF2B5EF4-FFF2-40B4-BE49-F238E27FC236}">
                                  <a16:creationId xmlns:a16="http://schemas.microsoft.com/office/drawing/2014/main" id="{D9063A1F-07FB-A1C6-9FC6-AD562B4901DB}"/>
                                </a:ext>
                              </a:extLst>
                            </p:cNvPr>
                            <p:cNvSpPr>
                              <a:spLocks/>
                            </p:cNvSpPr>
                            <p:nvPr/>
                          </p:nvSpPr>
                          <p:spPr bwMode="auto">
                            <a:xfrm>
                              <a:off x="5707416" y="4509390"/>
                              <a:ext cx="192108" cy="331747"/>
                            </a:xfrm>
                            <a:custGeom>
                              <a:avLst/>
                              <a:gdLst/>
                              <a:ahLst/>
                              <a:cxnLst>
                                <a:cxn ang="0">
                                  <a:pos x="1" y="98"/>
                                </a:cxn>
                                <a:cxn ang="0">
                                  <a:pos x="0" y="109"/>
                                </a:cxn>
                                <a:cxn ang="0">
                                  <a:pos x="2" y="107"/>
                                </a:cxn>
                                <a:cxn ang="0">
                                  <a:pos x="28" y="107"/>
                                </a:cxn>
                                <a:cxn ang="0">
                                  <a:pos x="38" y="104"/>
                                </a:cxn>
                                <a:cxn ang="0">
                                  <a:pos x="42" y="102"/>
                                </a:cxn>
                                <a:cxn ang="0">
                                  <a:pos x="48" y="103"/>
                                </a:cxn>
                                <a:cxn ang="0">
                                  <a:pos x="51" y="109"/>
                                </a:cxn>
                                <a:cxn ang="0">
                                  <a:pos x="55" y="128"/>
                                </a:cxn>
                                <a:cxn ang="0">
                                  <a:pos x="56" y="134"/>
                                </a:cxn>
                                <a:cxn ang="0">
                                  <a:pos x="59" y="138"/>
                                </a:cxn>
                                <a:cxn ang="0">
                                  <a:pos x="73" y="147"/>
                                </a:cxn>
                                <a:cxn ang="0">
                                  <a:pos x="76" y="149"/>
                                </a:cxn>
                                <a:cxn ang="0">
                                  <a:pos x="74" y="153"/>
                                </a:cxn>
                                <a:cxn ang="0">
                                  <a:pos x="72" y="156"/>
                                </a:cxn>
                                <a:cxn ang="0">
                                  <a:pos x="62" y="155"/>
                                </a:cxn>
                                <a:cxn ang="0">
                                  <a:pos x="56" y="155"/>
                                </a:cxn>
                                <a:cxn ang="0">
                                  <a:pos x="51" y="157"/>
                                </a:cxn>
                                <a:cxn ang="0">
                                  <a:pos x="48" y="162"/>
                                </a:cxn>
                                <a:cxn ang="0">
                                  <a:pos x="49" y="168"/>
                                </a:cxn>
                                <a:cxn ang="0">
                                  <a:pos x="52" y="172"/>
                                </a:cxn>
                                <a:cxn ang="0">
                                  <a:pos x="66" y="173"/>
                                </a:cxn>
                                <a:cxn ang="0">
                                  <a:pos x="76" y="172"/>
                                </a:cxn>
                                <a:cxn ang="0">
                                  <a:pos x="81" y="164"/>
                                </a:cxn>
                                <a:cxn ang="0">
                                  <a:pos x="61" y="165"/>
                                </a:cxn>
                                <a:cxn ang="0">
                                  <a:pos x="57" y="164"/>
                                </a:cxn>
                                <a:cxn ang="0">
                                  <a:pos x="57" y="162"/>
                                </a:cxn>
                                <a:cxn ang="0">
                                  <a:pos x="59" y="160"/>
                                </a:cxn>
                                <a:cxn ang="0">
                                  <a:pos x="76" y="160"/>
                                </a:cxn>
                                <a:cxn ang="0">
                                  <a:pos x="86" y="159"/>
                                </a:cxn>
                                <a:cxn ang="0">
                                  <a:pos x="84" y="149"/>
                                </a:cxn>
                                <a:cxn ang="0">
                                  <a:pos x="81" y="144"/>
                                </a:cxn>
                                <a:cxn ang="0">
                                  <a:pos x="66" y="128"/>
                                </a:cxn>
                                <a:cxn ang="0">
                                  <a:pos x="63" y="122"/>
                                </a:cxn>
                                <a:cxn ang="0">
                                  <a:pos x="62" y="104"/>
                                </a:cxn>
                                <a:cxn ang="0">
                                  <a:pos x="60" y="95"/>
                                </a:cxn>
                                <a:cxn ang="0">
                                  <a:pos x="60" y="88"/>
                                </a:cxn>
                                <a:cxn ang="0">
                                  <a:pos x="64" y="81"/>
                                </a:cxn>
                                <a:cxn ang="0">
                                  <a:pos x="63" y="72"/>
                                </a:cxn>
                                <a:cxn ang="0">
                                  <a:pos x="58" y="67"/>
                                </a:cxn>
                                <a:cxn ang="0">
                                  <a:pos x="48" y="65"/>
                                </a:cxn>
                                <a:cxn ang="0">
                                  <a:pos x="40" y="62"/>
                                </a:cxn>
                                <a:cxn ang="0">
                                  <a:pos x="39" y="53"/>
                                </a:cxn>
                                <a:cxn ang="0">
                                  <a:pos x="42" y="46"/>
                                </a:cxn>
                                <a:cxn ang="0">
                                  <a:pos x="52" y="35"/>
                                </a:cxn>
                                <a:cxn ang="0">
                                  <a:pos x="55" y="27"/>
                                </a:cxn>
                                <a:cxn ang="0">
                                  <a:pos x="56" y="17"/>
                                </a:cxn>
                                <a:cxn ang="0">
                                  <a:pos x="62" y="10"/>
                                </a:cxn>
                                <a:cxn ang="0">
                                  <a:pos x="72" y="3"/>
                                </a:cxn>
                                <a:cxn ang="0">
                                  <a:pos x="59" y="0"/>
                                </a:cxn>
                                <a:cxn ang="0">
                                  <a:pos x="39" y="0"/>
                                </a:cxn>
                                <a:cxn ang="0">
                                  <a:pos x="36" y="27"/>
                                </a:cxn>
                                <a:cxn ang="0">
                                  <a:pos x="30" y="47"/>
                                </a:cxn>
                                <a:cxn ang="0">
                                  <a:pos x="30" y="63"/>
                                </a:cxn>
                                <a:cxn ang="0">
                                  <a:pos x="34" y="84"/>
                                </a:cxn>
                                <a:cxn ang="0">
                                  <a:pos x="33" y="97"/>
                                </a:cxn>
                                <a:cxn ang="0">
                                  <a:pos x="27" y="99"/>
                                </a:cxn>
                                <a:cxn ang="0">
                                  <a:pos x="1" y="98"/>
                                </a:cxn>
                              </a:cxnLst>
                              <a:rect l="0" t="0" r="r" b="b"/>
                              <a:pathLst>
                                <a:path w="87" h="174">
                                  <a:moveTo>
                                    <a:pt x="1" y="98"/>
                                  </a:moveTo>
                                  <a:lnTo>
                                    <a:pt x="0" y="109"/>
                                  </a:lnTo>
                                  <a:lnTo>
                                    <a:pt x="2" y="107"/>
                                  </a:lnTo>
                                  <a:lnTo>
                                    <a:pt x="28" y="107"/>
                                  </a:lnTo>
                                  <a:lnTo>
                                    <a:pt x="38" y="104"/>
                                  </a:lnTo>
                                  <a:lnTo>
                                    <a:pt x="42" y="102"/>
                                  </a:lnTo>
                                  <a:lnTo>
                                    <a:pt x="48" y="103"/>
                                  </a:lnTo>
                                  <a:lnTo>
                                    <a:pt x="51" y="109"/>
                                  </a:lnTo>
                                  <a:lnTo>
                                    <a:pt x="55" y="128"/>
                                  </a:lnTo>
                                  <a:lnTo>
                                    <a:pt x="56" y="134"/>
                                  </a:lnTo>
                                  <a:lnTo>
                                    <a:pt x="59" y="138"/>
                                  </a:lnTo>
                                  <a:lnTo>
                                    <a:pt x="73" y="147"/>
                                  </a:lnTo>
                                  <a:lnTo>
                                    <a:pt x="76" y="149"/>
                                  </a:lnTo>
                                  <a:lnTo>
                                    <a:pt x="74" y="153"/>
                                  </a:lnTo>
                                  <a:lnTo>
                                    <a:pt x="72" y="156"/>
                                  </a:lnTo>
                                  <a:lnTo>
                                    <a:pt x="62" y="155"/>
                                  </a:lnTo>
                                  <a:lnTo>
                                    <a:pt x="56" y="155"/>
                                  </a:lnTo>
                                  <a:lnTo>
                                    <a:pt x="51" y="157"/>
                                  </a:lnTo>
                                  <a:lnTo>
                                    <a:pt x="48" y="162"/>
                                  </a:lnTo>
                                  <a:lnTo>
                                    <a:pt x="49" y="168"/>
                                  </a:lnTo>
                                  <a:lnTo>
                                    <a:pt x="52" y="172"/>
                                  </a:lnTo>
                                  <a:lnTo>
                                    <a:pt x="66" y="173"/>
                                  </a:lnTo>
                                  <a:lnTo>
                                    <a:pt x="76" y="172"/>
                                  </a:lnTo>
                                  <a:lnTo>
                                    <a:pt x="81" y="164"/>
                                  </a:lnTo>
                                  <a:lnTo>
                                    <a:pt x="61" y="165"/>
                                  </a:lnTo>
                                  <a:lnTo>
                                    <a:pt x="57" y="164"/>
                                  </a:lnTo>
                                  <a:lnTo>
                                    <a:pt x="57" y="162"/>
                                  </a:lnTo>
                                  <a:lnTo>
                                    <a:pt x="59" y="160"/>
                                  </a:lnTo>
                                  <a:lnTo>
                                    <a:pt x="76" y="160"/>
                                  </a:lnTo>
                                  <a:lnTo>
                                    <a:pt x="86" y="159"/>
                                  </a:lnTo>
                                  <a:lnTo>
                                    <a:pt x="84" y="149"/>
                                  </a:lnTo>
                                  <a:lnTo>
                                    <a:pt x="81" y="144"/>
                                  </a:lnTo>
                                  <a:lnTo>
                                    <a:pt x="66" y="128"/>
                                  </a:lnTo>
                                  <a:lnTo>
                                    <a:pt x="63" y="122"/>
                                  </a:lnTo>
                                  <a:lnTo>
                                    <a:pt x="62" y="104"/>
                                  </a:lnTo>
                                  <a:lnTo>
                                    <a:pt x="60" y="95"/>
                                  </a:lnTo>
                                  <a:lnTo>
                                    <a:pt x="60" y="88"/>
                                  </a:lnTo>
                                  <a:lnTo>
                                    <a:pt x="64" y="81"/>
                                  </a:lnTo>
                                  <a:lnTo>
                                    <a:pt x="63" y="72"/>
                                  </a:lnTo>
                                  <a:lnTo>
                                    <a:pt x="58" y="67"/>
                                  </a:lnTo>
                                  <a:lnTo>
                                    <a:pt x="48" y="65"/>
                                  </a:lnTo>
                                  <a:lnTo>
                                    <a:pt x="40" y="62"/>
                                  </a:lnTo>
                                  <a:lnTo>
                                    <a:pt x="39" y="53"/>
                                  </a:lnTo>
                                  <a:lnTo>
                                    <a:pt x="42" y="46"/>
                                  </a:lnTo>
                                  <a:lnTo>
                                    <a:pt x="52" y="35"/>
                                  </a:lnTo>
                                  <a:lnTo>
                                    <a:pt x="55" y="27"/>
                                  </a:lnTo>
                                  <a:lnTo>
                                    <a:pt x="56" y="17"/>
                                  </a:lnTo>
                                  <a:lnTo>
                                    <a:pt x="62" y="10"/>
                                  </a:lnTo>
                                  <a:lnTo>
                                    <a:pt x="72" y="3"/>
                                  </a:lnTo>
                                  <a:lnTo>
                                    <a:pt x="59" y="0"/>
                                  </a:lnTo>
                                  <a:lnTo>
                                    <a:pt x="39" y="0"/>
                                  </a:lnTo>
                                  <a:lnTo>
                                    <a:pt x="36" y="27"/>
                                  </a:lnTo>
                                  <a:lnTo>
                                    <a:pt x="30" y="47"/>
                                  </a:lnTo>
                                  <a:lnTo>
                                    <a:pt x="30" y="63"/>
                                  </a:lnTo>
                                  <a:lnTo>
                                    <a:pt x="34" y="84"/>
                                  </a:lnTo>
                                  <a:lnTo>
                                    <a:pt x="33" y="97"/>
                                  </a:lnTo>
                                  <a:lnTo>
                                    <a:pt x="27" y="99"/>
                                  </a:lnTo>
                                  <a:lnTo>
                                    <a:pt x="1" y="98"/>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78" name="Freeform 25">
                              <a:extLst>
                                <a:ext uri="{FF2B5EF4-FFF2-40B4-BE49-F238E27FC236}">
                                  <a16:creationId xmlns:a16="http://schemas.microsoft.com/office/drawing/2014/main" id="{7E51CB19-3F46-49E9-C3F0-61C4549F9296}"/>
                                </a:ext>
                              </a:extLst>
                            </p:cNvPr>
                            <p:cNvSpPr>
                              <a:spLocks/>
                            </p:cNvSpPr>
                            <p:nvPr/>
                          </p:nvSpPr>
                          <p:spPr bwMode="auto">
                            <a:xfrm>
                              <a:off x="5848736" y="4808724"/>
                              <a:ext cx="97159" cy="125834"/>
                            </a:xfrm>
                            <a:custGeom>
                              <a:avLst/>
                              <a:gdLst/>
                              <a:ahLst/>
                              <a:cxnLst>
                                <a:cxn ang="0">
                                  <a:pos x="12" y="2"/>
                                </a:cxn>
                                <a:cxn ang="0">
                                  <a:pos x="17" y="4"/>
                                </a:cxn>
                                <a:cxn ang="0">
                                  <a:pos x="18" y="6"/>
                                </a:cxn>
                                <a:cxn ang="0">
                                  <a:pos x="15" y="8"/>
                                </a:cxn>
                                <a:cxn ang="0">
                                  <a:pos x="12" y="14"/>
                                </a:cxn>
                                <a:cxn ang="0">
                                  <a:pos x="13" y="17"/>
                                </a:cxn>
                                <a:cxn ang="0">
                                  <a:pos x="13" y="20"/>
                                </a:cxn>
                                <a:cxn ang="0">
                                  <a:pos x="8" y="26"/>
                                </a:cxn>
                                <a:cxn ang="0">
                                  <a:pos x="2" y="35"/>
                                </a:cxn>
                                <a:cxn ang="0">
                                  <a:pos x="0" y="43"/>
                                </a:cxn>
                                <a:cxn ang="0">
                                  <a:pos x="1" y="48"/>
                                </a:cxn>
                                <a:cxn ang="0">
                                  <a:pos x="8" y="54"/>
                                </a:cxn>
                                <a:cxn ang="0">
                                  <a:pos x="14" y="57"/>
                                </a:cxn>
                                <a:cxn ang="0">
                                  <a:pos x="20" y="62"/>
                                </a:cxn>
                                <a:cxn ang="0">
                                  <a:pos x="21" y="65"/>
                                </a:cxn>
                                <a:cxn ang="0">
                                  <a:pos x="39" y="56"/>
                                </a:cxn>
                                <a:cxn ang="0">
                                  <a:pos x="40" y="51"/>
                                </a:cxn>
                                <a:cxn ang="0">
                                  <a:pos x="43" y="44"/>
                                </a:cxn>
                                <a:cxn ang="0">
                                  <a:pos x="40" y="36"/>
                                </a:cxn>
                                <a:cxn ang="0">
                                  <a:pos x="35" y="28"/>
                                </a:cxn>
                                <a:cxn ang="0">
                                  <a:pos x="28" y="15"/>
                                </a:cxn>
                                <a:cxn ang="0">
                                  <a:pos x="23" y="21"/>
                                </a:cxn>
                                <a:cxn ang="0">
                                  <a:pos x="26" y="26"/>
                                </a:cxn>
                                <a:cxn ang="0">
                                  <a:pos x="30" y="32"/>
                                </a:cxn>
                                <a:cxn ang="0">
                                  <a:pos x="29" y="35"/>
                                </a:cxn>
                                <a:cxn ang="0">
                                  <a:pos x="21" y="40"/>
                                </a:cxn>
                                <a:cxn ang="0">
                                  <a:pos x="18" y="43"/>
                                </a:cxn>
                                <a:cxn ang="0">
                                  <a:pos x="14" y="46"/>
                                </a:cxn>
                                <a:cxn ang="0">
                                  <a:pos x="10" y="47"/>
                                </a:cxn>
                                <a:cxn ang="0">
                                  <a:pos x="8" y="45"/>
                                </a:cxn>
                                <a:cxn ang="0">
                                  <a:pos x="8" y="41"/>
                                </a:cxn>
                                <a:cxn ang="0">
                                  <a:pos x="10" y="35"/>
                                </a:cxn>
                                <a:cxn ang="0">
                                  <a:pos x="20" y="21"/>
                                </a:cxn>
                                <a:cxn ang="0">
                                  <a:pos x="26" y="11"/>
                                </a:cxn>
                                <a:cxn ang="0">
                                  <a:pos x="22" y="0"/>
                                </a:cxn>
                                <a:cxn ang="0">
                                  <a:pos x="12" y="2"/>
                                </a:cxn>
                              </a:cxnLst>
                              <a:rect l="0" t="0" r="r" b="b"/>
                              <a:pathLst>
                                <a:path w="44" h="66">
                                  <a:moveTo>
                                    <a:pt x="12" y="2"/>
                                  </a:moveTo>
                                  <a:lnTo>
                                    <a:pt x="17" y="4"/>
                                  </a:lnTo>
                                  <a:lnTo>
                                    <a:pt x="18" y="6"/>
                                  </a:lnTo>
                                  <a:lnTo>
                                    <a:pt x="15" y="8"/>
                                  </a:lnTo>
                                  <a:lnTo>
                                    <a:pt x="12" y="14"/>
                                  </a:lnTo>
                                  <a:lnTo>
                                    <a:pt x="13" y="17"/>
                                  </a:lnTo>
                                  <a:lnTo>
                                    <a:pt x="13" y="20"/>
                                  </a:lnTo>
                                  <a:lnTo>
                                    <a:pt x="8" y="26"/>
                                  </a:lnTo>
                                  <a:lnTo>
                                    <a:pt x="2" y="35"/>
                                  </a:lnTo>
                                  <a:lnTo>
                                    <a:pt x="0" y="43"/>
                                  </a:lnTo>
                                  <a:lnTo>
                                    <a:pt x="1" y="48"/>
                                  </a:lnTo>
                                  <a:lnTo>
                                    <a:pt x="8" y="54"/>
                                  </a:lnTo>
                                  <a:lnTo>
                                    <a:pt x="14" y="57"/>
                                  </a:lnTo>
                                  <a:lnTo>
                                    <a:pt x="20" y="62"/>
                                  </a:lnTo>
                                  <a:lnTo>
                                    <a:pt x="21" y="65"/>
                                  </a:lnTo>
                                  <a:lnTo>
                                    <a:pt x="39" y="56"/>
                                  </a:lnTo>
                                  <a:lnTo>
                                    <a:pt x="40" y="51"/>
                                  </a:lnTo>
                                  <a:lnTo>
                                    <a:pt x="43" y="44"/>
                                  </a:lnTo>
                                  <a:lnTo>
                                    <a:pt x="40" y="36"/>
                                  </a:lnTo>
                                  <a:lnTo>
                                    <a:pt x="35" y="28"/>
                                  </a:lnTo>
                                  <a:lnTo>
                                    <a:pt x="28" y="15"/>
                                  </a:lnTo>
                                  <a:lnTo>
                                    <a:pt x="23" y="21"/>
                                  </a:lnTo>
                                  <a:lnTo>
                                    <a:pt x="26" y="26"/>
                                  </a:lnTo>
                                  <a:lnTo>
                                    <a:pt x="30" y="32"/>
                                  </a:lnTo>
                                  <a:lnTo>
                                    <a:pt x="29" y="35"/>
                                  </a:lnTo>
                                  <a:lnTo>
                                    <a:pt x="21" y="40"/>
                                  </a:lnTo>
                                  <a:lnTo>
                                    <a:pt x="18" y="43"/>
                                  </a:lnTo>
                                  <a:lnTo>
                                    <a:pt x="14" y="46"/>
                                  </a:lnTo>
                                  <a:lnTo>
                                    <a:pt x="10" y="47"/>
                                  </a:lnTo>
                                  <a:lnTo>
                                    <a:pt x="8" y="45"/>
                                  </a:lnTo>
                                  <a:lnTo>
                                    <a:pt x="8" y="41"/>
                                  </a:lnTo>
                                  <a:lnTo>
                                    <a:pt x="10" y="35"/>
                                  </a:lnTo>
                                  <a:lnTo>
                                    <a:pt x="20" y="21"/>
                                  </a:lnTo>
                                  <a:lnTo>
                                    <a:pt x="26" y="11"/>
                                  </a:lnTo>
                                  <a:lnTo>
                                    <a:pt x="22" y="0"/>
                                  </a:lnTo>
                                  <a:lnTo>
                                    <a:pt x="12" y="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79" name="Freeform 26">
                              <a:extLst>
                                <a:ext uri="{FF2B5EF4-FFF2-40B4-BE49-F238E27FC236}">
                                  <a16:creationId xmlns:a16="http://schemas.microsoft.com/office/drawing/2014/main" id="{0B8043E6-D3E1-F7EF-F9B5-C09C260247D5}"/>
                                </a:ext>
                              </a:extLst>
                            </p:cNvPr>
                            <p:cNvSpPr>
                              <a:spLocks/>
                            </p:cNvSpPr>
                            <p:nvPr/>
                          </p:nvSpPr>
                          <p:spPr bwMode="auto">
                            <a:xfrm>
                              <a:off x="5897314" y="4827790"/>
                              <a:ext cx="37538" cy="32411"/>
                            </a:xfrm>
                            <a:custGeom>
                              <a:avLst/>
                              <a:gdLst/>
                              <a:ahLst/>
                              <a:cxnLst>
                                <a:cxn ang="0">
                                  <a:pos x="10" y="0"/>
                                </a:cxn>
                                <a:cxn ang="0">
                                  <a:pos x="16" y="10"/>
                                </a:cxn>
                                <a:cxn ang="0">
                                  <a:pos x="6" y="16"/>
                                </a:cxn>
                                <a:cxn ang="0">
                                  <a:pos x="0" y="11"/>
                                </a:cxn>
                                <a:cxn ang="0">
                                  <a:pos x="10" y="0"/>
                                </a:cxn>
                              </a:cxnLst>
                              <a:rect l="0" t="0" r="r" b="b"/>
                              <a:pathLst>
                                <a:path w="17" h="17">
                                  <a:moveTo>
                                    <a:pt x="10" y="0"/>
                                  </a:moveTo>
                                  <a:lnTo>
                                    <a:pt x="16" y="10"/>
                                  </a:lnTo>
                                  <a:lnTo>
                                    <a:pt x="6" y="16"/>
                                  </a:lnTo>
                                  <a:lnTo>
                                    <a:pt x="0" y="11"/>
                                  </a:lnTo>
                                  <a:lnTo>
                                    <a:pt x="1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80" name="Freeform 27">
                              <a:extLst>
                                <a:ext uri="{FF2B5EF4-FFF2-40B4-BE49-F238E27FC236}">
                                  <a16:creationId xmlns:a16="http://schemas.microsoft.com/office/drawing/2014/main" id="{4DCA3C9A-DE6C-1572-A894-CAB26713112D}"/>
                                </a:ext>
                              </a:extLst>
                            </p:cNvPr>
                            <p:cNvSpPr>
                              <a:spLocks/>
                            </p:cNvSpPr>
                            <p:nvPr/>
                          </p:nvSpPr>
                          <p:spPr bwMode="auto">
                            <a:xfrm>
                              <a:off x="5597008" y="4917400"/>
                              <a:ext cx="362134" cy="181126"/>
                            </a:xfrm>
                            <a:custGeom>
                              <a:avLst/>
                              <a:gdLst/>
                              <a:ahLst/>
                              <a:cxnLst>
                                <a:cxn ang="0">
                                  <a:pos x="136" y="7"/>
                                </a:cxn>
                                <a:cxn ang="0">
                                  <a:pos x="136" y="9"/>
                                </a:cxn>
                                <a:cxn ang="0">
                                  <a:pos x="123" y="9"/>
                                </a:cxn>
                                <a:cxn ang="0">
                                  <a:pos x="123" y="5"/>
                                </a:cxn>
                                <a:cxn ang="0">
                                  <a:pos x="0" y="5"/>
                                </a:cxn>
                                <a:cxn ang="0">
                                  <a:pos x="0" y="8"/>
                                </a:cxn>
                                <a:cxn ang="0">
                                  <a:pos x="121" y="8"/>
                                </a:cxn>
                                <a:cxn ang="0">
                                  <a:pos x="121" y="11"/>
                                </a:cxn>
                                <a:cxn ang="0">
                                  <a:pos x="125" y="12"/>
                                </a:cxn>
                                <a:cxn ang="0">
                                  <a:pos x="130" y="12"/>
                                </a:cxn>
                                <a:cxn ang="0">
                                  <a:pos x="133" y="14"/>
                                </a:cxn>
                                <a:cxn ang="0">
                                  <a:pos x="136" y="26"/>
                                </a:cxn>
                                <a:cxn ang="0">
                                  <a:pos x="141" y="35"/>
                                </a:cxn>
                                <a:cxn ang="0">
                                  <a:pos x="144" y="38"/>
                                </a:cxn>
                                <a:cxn ang="0">
                                  <a:pos x="145" y="43"/>
                                </a:cxn>
                                <a:cxn ang="0">
                                  <a:pos x="144" y="54"/>
                                </a:cxn>
                                <a:cxn ang="0">
                                  <a:pos x="143" y="59"/>
                                </a:cxn>
                                <a:cxn ang="0">
                                  <a:pos x="145" y="64"/>
                                </a:cxn>
                                <a:cxn ang="0">
                                  <a:pos x="148" y="70"/>
                                </a:cxn>
                                <a:cxn ang="0">
                                  <a:pos x="149" y="73"/>
                                </a:cxn>
                                <a:cxn ang="0">
                                  <a:pos x="148" y="77"/>
                                </a:cxn>
                                <a:cxn ang="0">
                                  <a:pos x="142" y="80"/>
                                </a:cxn>
                                <a:cxn ang="0">
                                  <a:pos x="133" y="82"/>
                                </a:cxn>
                                <a:cxn ang="0">
                                  <a:pos x="128" y="83"/>
                                </a:cxn>
                                <a:cxn ang="0">
                                  <a:pos x="125" y="90"/>
                                </a:cxn>
                                <a:cxn ang="0">
                                  <a:pos x="123" y="94"/>
                                </a:cxn>
                                <a:cxn ang="0">
                                  <a:pos x="133" y="94"/>
                                </a:cxn>
                                <a:cxn ang="0">
                                  <a:pos x="135" y="92"/>
                                </a:cxn>
                                <a:cxn ang="0">
                                  <a:pos x="140" y="87"/>
                                </a:cxn>
                                <a:cxn ang="0">
                                  <a:pos x="151" y="86"/>
                                </a:cxn>
                                <a:cxn ang="0">
                                  <a:pos x="158" y="84"/>
                                </a:cxn>
                                <a:cxn ang="0">
                                  <a:pos x="162" y="81"/>
                                </a:cxn>
                                <a:cxn ang="0">
                                  <a:pos x="163" y="77"/>
                                </a:cxn>
                                <a:cxn ang="0">
                                  <a:pos x="163" y="72"/>
                                </a:cxn>
                                <a:cxn ang="0">
                                  <a:pos x="155" y="67"/>
                                </a:cxn>
                                <a:cxn ang="0">
                                  <a:pos x="153" y="61"/>
                                </a:cxn>
                                <a:cxn ang="0">
                                  <a:pos x="153" y="56"/>
                                </a:cxn>
                                <a:cxn ang="0">
                                  <a:pos x="155" y="51"/>
                                </a:cxn>
                                <a:cxn ang="0">
                                  <a:pos x="156" y="43"/>
                                </a:cxn>
                                <a:cxn ang="0">
                                  <a:pos x="155" y="38"/>
                                </a:cxn>
                                <a:cxn ang="0">
                                  <a:pos x="150" y="30"/>
                                </a:cxn>
                                <a:cxn ang="0">
                                  <a:pos x="144" y="23"/>
                                </a:cxn>
                                <a:cxn ang="0">
                                  <a:pos x="147" y="14"/>
                                </a:cxn>
                                <a:cxn ang="0">
                                  <a:pos x="148" y="5"/>
                                </a:cxn>
                                <a:cxn ang="0">
                                  <a:pos x="154" y="1"/>
                                </a:cxn>
                                <a:cxn ang="0">
                                  <a:pos x="152" y="0"/>
                                </a:cxn>
                                <a:cxn ang="0">
                                  <a:pos x="136" y="7"/>
                                </a:cxn>
                              </a:cxnLst>
                              <a:rect l="0" t="0" r="r" b="b"/>
                              <a:pathLst>
                                <a:path w="164" h="95">
                                  <a:moveTo>
                                    <a:pt x="136" y="7"/>
                                  </a:moveTo>
                                  <a:lnTo>
                                    <a:pt x="136" y="9"/>
                                  </a:lnTo>
                                  <a:lnTo>
                                    <a:pt x="123" y="9"/>
                                  </a:lnTo>
                                  <a:lnTo>
                                    <a:pt x="123" y="5"/>
                                  </a:lnTo>
                                  <a:lnTo>
                                    <a:pt x="0" y="5"/>
                                  </a:lnTo>
                                  <a:lnTo>
                                    <a:pt x="0" y="8"/>
                                  </a:lnTo>
                                  <a:lnTo>
                                    <a:pt x="121" y="8"/>
                                  </a:lnTo>
                                  <a:lnTo>
                                    <a:pt x="121" y="11"/>
                                  </a:lnTo>
                                  <a:lnTo>
                                    <a:pt x="125" y="12"/>
                                  </a:lnTo>
                                  <a:lnTo>
                                    <a:pt x="130" y="12"/>
                                  </a:lnTo>
                                  <a:lnTo>
                                    <a:pt x="133" y="14"/>
                                  </a:lnTo>
                                  <a:lnTo>
                                    <a:pt x="136" y="26"/>
                                  </a:lnTo>
                                  <a:lnTo>
                                    <a:pt x="141" y="35"/>
                                  </a:lnTo>
                                  <a:lnTo>
                                    <a:pt x="144" y="38"/>
                                  </a:lnTo>
                                  <a:lnTo>
                                    <a:pt x="145" y="43"/>
                                  </a:lnTo>
                                  <a:lnTo>
                                    <a:pt x="144" y="54"/>
                                  </a:lnTo>
                                  <a:lnTo>
                                    <a:pt x="143" y="59"/>
                                  </a:lnTo>
                                  <a:lnTo>
                                    <a:pt x="145" y="64"/>
                                  </a:lnTo>
                                  <a:lnTo>
                                    <a:pt x="148" y="70"/>
                                  </a:lnTo>
                                  <a:lnTo>
                                    <a:pt x="149" y="73"/>
                                  </a:lnTo>
                                  <a:lnTo>
                                    <a:pt x="148" y="77"/>
                                  </a:lnTo>
                                  <a:lnTo>
                                    <a:pt x="142" y="80"/>
                                  </a:lnTo>
                                  <a:lnTo>
                                    <a:pt x="133" y="82"/>
                                  </a:lnTo>
                                  <a:lnTo>
                                    <a:pt x="128" y="83"/>
                                  </a:lnTo>
                                  <a:lnTo>
                                    <a:pt x="125" y="90"/>
                                  </a:lnTo>
                                  <a:lnTo>
                                    <a:pt x="123" y="94"/>
                                  </a:lnTo>
                                  <a:lnTo>
                                    <a:pt x="133" y="94"/>
                                  </a:lnTo>
                                  <a:lnTo>
                                    <a:pt x="135" y="92"/>
                                  </a:lnTo>
                                  <a:lnTo>
                                    <a:pt x="140" y="87"/>
                                  </a:lnTo>
                                  <a:lnTo>
                                    <a:pt x="151" y="86"/>
                                  </a:lnTo>
                                  <a:lnTo>
                                    <a:pt x="158" y="84"/>
                                  </a:lnTo>
                                  <a:lnTo>
                                    <a:pt x="162" y="81"/>
                                  </a:lnTo>
                                  <a:lnTo>
                                    <a:pt x="163" y="77"/>
                                  </a:lnTo>
                                  <a:lnTo>
                                    <a:pt x="163" y="72"/>
                                  </a:lnTo>
                                  <a:lnTo>
                                    <a:pt x="155" y="67"/>
                                  </a:lnTo>
                                  <a:lnTo>
                                    <a:pt x="153" y="61"/>
                                  </a:lnTo>
                                  <a:lnTo>
                                    <a:pt x="153" y="56"/>
                                  </a:lnTo>
                                  <a:lnTo>
                                    <a:pt x="155" y="51"/>
                                  </a:lnTo>
                                  <a:lnTo>
                                    <a:pt x="156" y="43"/>
                                  </a:lnTo>
                                  <a:lnTo>
                                    <a:pt x="155" y="38"/>
                                  </a:lnTo>
                                  <a:lnTo>
                                    <a:pt x="150" y="30"/>
                                  </a:lnTo>
                                  <a:lnTo>
                                    <a:pt x="144" y="23"/>
                                  </a:lnTo>
                                  <a:lnTo>
                                    <a:pt x="147" y="14"/>
                                  </a:lnTo>
                                  <a:lnTo>
                                    <a:pt x="148" y="5"/>
                                  </a:lnTo>
                                  <a:lnTo>
                                    <a:pt x="154" y="1"/>
                                  </a:lnTo>
                                  <a:lnTo>
                                    <a:pt x="152" y="0"/>
                                  </a:lnTo>
                                  <a:lnTo>
                                    <a:pt x="136" y="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81" name="Freeform 28">
                              <a:extLst>
                                <a:ext uri="{FF2B5EF4-FFF2-40B4-BE49-F238E27FC236}">
                                  <a16:creationId xmlns:a16="http://schemas.microsoft.com/office/drawing/2014/main" id="{DE855BB2-745C-B3DC-3196-BE8C5E62DAB8}"/>
                                </a:ext>
                              </a:extLst>
                            </p:cNvPr>
                            <p:cNvSpPr>
                              <a:spLocks/>
                            </p:cNvSpPr>
                            <p:nvPr/>
                          </p:nvSpPr>
                          <p:spPr bwMode="auto">
                            <a:xfrm>
                              <a:off x="4978729" y="4517016"/>
                              <a:ext cx="920794" cy="600574"/>
                            </a:xfrm>
                            <a:custGeom>
                              <a:avLst/>
                              <a:gdLst/>
                              <a:ahLst/>
                              <a:cxnLst>
                                <a:cxn ang="0">
                                  <a:pos x="402" y="304"/>
                                </a:cxn>
                                <a:cxn ang="0">
                                  <a:pos x="389" y="302"/>
                                </a:cxn>
                                <a:cxn ang="0">
                                  <a:pos x="378" y="293"/>
                                </a:cxn>
                                <a:cxn ang="0">
                                  <a:pos x="363" y="297"/>
                                </a:cxn>
                                <a:cxn ang="0">
                                  <a:pos x="345" y="287"/>
                                </a:cxn>
                                <a:cxn ang="0">
                                  <a:pos x="334" y="285"/>
                                </a:cxn>
                                <a:cxn ang="0">
                                  <a:pos x="324" y="295"/>
                                </a:cxn>
                                <a:cxn ang="0">
                                  <a:pos x="301" y="301"/>
                                </a:cxn>
                                <a:cxn ang="0">
                                  <a:pos x="291" y="295"/>
                                </a:cxn>
                                <a:cxn ang="0">
                                  <a:pos x="285" y="247"/>
                                </a:cxn>
                                <a:cxn ang="0">
                                  <a:pos x="277" y="224"/>
                                </a:cxn>
                                <a:cxn ang="0">
                                  <a:pos x="283" y="205"/>
                                </a:cxn>
                                <a:cxn ang="0">
                                  <a:pos x="295" y="170"/>
                                </a:cxn>
                                <a:cxn ang="0">
                                  <a:pos x="301" y="137"/>
                                </a:cxn>
                                <a:cxn ang="0">
                                  <a:pos x="311" y="130"/>
                                </a:cxn>
                                <a:cxn ang="0">
                                  <a:pos x="326" y="128"/>
                                </a:cxn>
                                <a:cxn ang="0">
                                  <a:pos x="328" y="109"/>
                                </a:cxn>
                                <a:cxn ang="0">
                                  <a:pos x="330" y="94"/>
                                </a:cxn>
                                <a:cxn ang="0">
                                  <a:pos x="321" y="79"/>
                                </a:cxn>
                                <a:cxn ang="0">
                                  <a:pos x="154" y="44"/>
                                </a:cxn>
                                <a:cxn ang="0">
                                  <a:pos x="125" y="19"/>
                                </a:cxn>
                                <a:cxn ang="0">
                                  <a:pos x="63" y="4"/>
                                </a:cxn>
                                <a:cxn ang="0">
                                  <a:pos x="20" y="0"/>
                                </a:cxn>
                                <a:cxn ang="0">
                                  <a:pos x="5" y="2"/>
                                </a:cxn>
                                <a:cxn ang="0">
                                  <a:pos x="9" y="16"/>
                                </a:cxn>
                                <a:cxn ang="0">
                                  <a:pos x="12" y="8"/>
                                </a:cxn>
                                <a:cxn ang="0">
                                  <a:pos x="54" y="3"/>
                                </a:cxn>
                                <a:cxn ang="0">
                                  <a:pos x="66" y="9"/>
                                </a:cxn>
                                <a:cxn ang="0">
                                  <a:pos x="129" y="27"/>
                                </a:cxn>
                                <a:cxn ang="0">
                                  <a:pos x="181" y="80"/>
                                </a:cxn>
                                <a:cxn ang="0">
                                  <a:pos x="168" y="85"/>
                                </a:cxn>
                                <a:cxn ang="0">
                                  <a:pos x="320" y="85"/>
                                </a:cxn>
                                <a:cxn ang="0">
                                  <a:pos x="323" y="119"/>
                                </a:cxn>
                                <a:cxn ang="0">
                                  <a:pos x="316" y="124"/>
                                </a:cxn>
                                <a:cxn ang="0">
                                  <a:pos x="298" y="126"/>
                                </a:cxn>
                                <a:cxn ang="0">
                                  <a:pos x="295" y="135"/>
                                </a:cxn>
                                <a:cxn ang="0">
                                  <a:pos x="294" y="160"/>
                                </a:cxn>
                                <a:cxn ang="0">
                                  <a:pos x="231" y="162"/>
                                </a:cxn>
                                <a:cxn ang="0">
                                  <a:pos x="282" y="167"/>
                                </a:cxn>
                                <a:cxn ang="0">
                                  <a:pos x="282" y="178"/>
                                </a:cxn>
                                <a:cxn ang="0">
                                  <a:pos x="274" y="213"/>
                                </a:cxn>
                                <a:cxn ang="0">
                                  <a:pos x="270" y="220"/>
                                </a:cxn>
                                <a:cxn ang="0">
                                  <a:pos x="275" y="233"/>
                                </a:cxn>
                                <a:cxn ang="0">
                                  <a:pos x="283" y="268"/>
                                </a:cxn>
                                <a:cxn ang="0">
                                  <a:pos x="283" y="302"/>
                                </a:cxn>
                                <a:cxn ang="0">
                                  <a:pos x="282" y="307"/>
                                </a:cxn>
                                <a:cxn ang="0">
                                  <a:pos x="300" y="307"/>
                                </a:cxn>
                                <a:cxn ang="0">
                                  <a:pos x="332" y="305"/>
                                </a:cxn>
                                <a:cxn ang="0">
                                  <a:pos x="342" y="300"/>
                                </a:cxn>
                                <a:cxn ang="0">
                                  <a:pos x="363" y="305"/>
                                </a:cxn>
                                <a:cxn ang="0">
                                  <a:pos x="378" y="303"/>
                                </a:cxn>
                                <a:cxn ang="0">
                                  <a:pos x="385" y="312"/>
                                </a:cxn>
                                <a:cxn ang="0">
                                  <a:pos x="393" y="314"/>
                                </a:cxn>
                                <a:cxn ang="0">
                                  <a:pos x="406" y="313"/>
                                </a:cxn>
                                <a:cxn ang="0">
                                  <a:pos x="414" y="305"/>
                                </a:cxn>
                                <a:cxn ang="0">
                                  <a:pos x="404" y="302"/>
                                </a:cxn>
                              </a:cxnLst>
                              <a:rect l="0" t="0" r="r" b="b"/>
                              <a:pathLst>
                                <a:path w="417" h="315">
                                  <a:moveTo>
                                    <a:pt x="404" y="302"/>
                                  </a:moveTo>
                                  <a:lnTo>
                                    <a:pt x="402" y="304"/>
                                  </a:lnTo>
                                  <a:lnTo>
                                    <a:pt x="393" y="303"/>
                                  </a:lnTo>
                                  <a:lnTo>
                                    <a:pt x="389" y="302"/>
                                  </a:lnTo>
                                  <a:lnTo>
                                    <a:pt x="384" y="295"/>
                                  </a:lnTo>
                                  <a:lnTo>
                                    <a:pt x="378" y="293"/>
                                  </a:lnTo>
                                  <a:lnTo>
                                    <a:pt x="371" y="295"/>
                                  </a:lnTo>
                                  <a:lnTo>
                                    <a:pt x="363" y="297"/>
                                  </a:lnTo>
                                  <a:lnTo>
                                    <a:pt x="358" y="295"/>
                                  </a:lnTo>
                                  <a:lnTo>
                                    <a:pt x="345" y="287"/>
                                  </a:lnTo>
                                  <a:lnTo>
                                    <a:pt x="338" y="283"/>
                                  </a:lnTo>
                                  <a:lnTo>
                                    <a:pt x="334" y="285"/>
                                  </a:lnTo>
                                  <a:lnTo>
                                    <a:pt x="330" y="289"/>
                                  </a:lnTo>
                                  <a:lnTo>
                                    <a:pt x="324" y="295"/>
                                  </a:lnTo>
                                  <a:lnTo>
                                    <a:pt x="315" y="299"/>
                                  </a:lnTo>
                                  <a:lnTo>
                                    <a:pt x="301" y="301"/>
                                  </a:lnTo>
                                  <a:lnTo>
                                    <a:pt x="294" y="300"/>
                                  </a:lnTo>
                                  <a:lnTo>
                                    <a:pt x="291" y="295"/>
                                  </a:lnTo>
                                  <a:lnTo>
                                    <a:pt x="288" y="269"/>
                                  </a:lnTo>
                                  <a:lnTo>
                                    <a:pt x="285" y="247"/>
                                  </a:lnTo>
                                  <a:lnTo>
                                    <a:pt x="282" y="231"/>
                                  </a:lnTo>
                                  <a:lnTo>
                                    <a:pt x="277" y="224"/>
                                  </a:lnTo>
                                  <a:lnTo>
                                    <a:pt x="278" y="216"/>
                                  </a:lnTo>
                                  <a:lnTo>
                                    <a:pt x="283" y="205"/>
                                  </a:lnTo>
                                  <a:lnTo>
                                    <a:pt x="288" y="170"/>
                                  </a:lnTo>
                                  <a:lnTo>
                                    <a:pt x="295" y="170"/>
                                  </a:lnTo>
                                  <a:lnTo>
                                    <a:pt x="301" y="166"/>
                                  </a:lnTo>
                                  <a:lnTo>
                                    <a:pt x="301" y="137"/>
                                  </a:lnTo>
                                  <a:lnTo>
                                    <a:pt x="303" y="131"/>
                                  </a:lnTo>
                                  <a:lnTo>
                                    <a:pt x="311" y="130"/>
                                  </a:lnTo>
                                  <a:lnTo>
                                    <a:pt x="322" y="130"/>
                                  </a:lnTo>
                                  <a:lnTo>
                                    <a:pt x="326" y="128"/>
                                  </a:lnTo>
                                  <a:lnTo>
                                    <a:pt x="327" y="125"/>
                                  </a:lnTo>
                                  <a:lnTo>
                                    <a:pt x="328" y="109"/>
                                  </a:lnTo>
                                  <a:lnTo>
                                    <a:pt x="330" y="105"/>
                                  </a:lnTo>
                                  <a:lnTo>
                                    <a:pt x="330" y="94"/>
                                  </a:lnTo>
                                  <a:lnTo>
                                    <a:pt x="327" y="83"/>
                                  </a:lnTo>
                                  <a:lnTo>
                                    <a:pt x="321" y="79"/>
                                  </a:lnTo>
                                  <a:lnTo>
                                    <a:pt x="190" y="79"/>
                                  </a:lnTo>
                                  <a:lnTo>
                                    <a:pt x="154" y="44"/>
                                  </a:lnTo>
                                  <a:lnTo>
                                    <a:pt x="132" y="23"/>
                                  </a:lnTo>
                                  <a:lnTo>
                                    <a:pt x="125" y="19"/>
                                  </a:lnTo>
                                  <a:lnTo>
                                    <a:pt x="93" y="4"/>
                                  </a:lnTo>
                                  <a:lnTo>
                                    <a:pt x="63" y="4"/>
                                  </a:lnTo>
                                  <a:lnTo>
                                    <a:pt x="57" y="0"/>
                                  </a:lnTo>
                                  <a:lnTo>
                                    <a:pt x="20" y="0"/>
                                  </a:lnTo>
                                  <a:lnTo>
                                    <a:pt x="10" y="7"/>
                                  </a:lnTo>
                                  <a:lnTo>
                                    <a:pt x="5" y="2"/>
                                  </a:lnTo>
                                  <a:lnTo>
                                    <a:pt x="0" y="8"/>
                                  </a:lnTo>
                                  <a:lnTo>
                                    <a:pt x="9" y="16"/>
                                  </a:lnTo>
                                  <a:lnTo>
                                    <a:pt x="14" y="10"/>
                                  </a:lnTo>
                                  <a:lnTo>
                                    <a:pt x="12" y="8"/>
                                  </a:lnTo>
                                  <a:lnTo>
                                    <a:pt x="21" y="3"/>
                                  </a:lnTo>
                                  <a:lnTo>
                                    <a:pt x="54" y="3"/>
                                  </a:lnTo>
                                  <a:lnTo>
                                    <a:pt x="61" y="8"/>
                                  </a:lnTo>
                                  <a:lnTo>
                                    <a:pt x="66" y="9"/>
                                  </a:lnTo>
                                  <a:lnTo>
                                    <a:pt x="92" y="9"/>
                                  </a:lnTo>
                                  <a:lnTo>
                                    <a:pt x="129" y="27"/>
                                  </a:lnTo>
                                  <a:lnTo>
                                    <a:pt x="183" y="80"/>
                                  </a:lnTo>
                                  <a:lnTo>
                                    <a:pt x="181" y="80"/>
                                  </a:lnTo>
                                  <a:lnTo>
                                    <a:pt x="168" y="80"/>
                                  </a:lnTo>
                                  <a:lnTo>
                                    <a:pt x="168" y="85"/>
                                  </a:lnTo>
                                  <a:lnTo>
                                    <a:pt x="315" y="85"/>
                                  </a:lnTo>
                                  <a:lnTo>
                                    <a:pt x="320" y="85"/>
                                  </a:lnTo>
                                  <a:lnTo>
                                    <a:pt x="323" y="89"/>
                                  </a:lnTo>
                                  <a:lnTo>
                                    <a:pt x="323" y="119"/>
                                  </a:lnTo>
                                  <a:lnTo>
                                    <a:pt x="321" y="123"/>
                                  </a:lnTo>
                                  <a:lnTo>
                                    <a:pt x="316" y="124"/>
                                  </a:lnTo>
                                  <a:lnTo>
                                    <a:pt x="301" y="124"/>
                                  </a:lnTo>
                                  <a:lnTo>
                                    <a:pt x="298" y="126"/>
                                  </a:lnTo>
                                  <a:lnTo>
                                    <a:pt x="296" y="131"/>
                                  </a:lnTo>
                                  <a:lnTo>
                                    <a:pt x="295" y="135"/>
                                  </a:lnTo>
                                  <a:lnTo>
                                    <a:pt x="295" y="156"/>
                                  </a:lnTo>
                                  <a:lnTo>
                                    <a:pt x="294" y="160"/>
                                  </a:lnTo>
                                  <a:lnTo>
                                    <a:pt x="291" y="162"/>
                                  </a:lnTo>
                                  <a:lnTo>
                                    <a:pt x="231" y="162"/>
                                  </a:lnTo>
                                  <a:lnTo>
                                    <a:pt x="231" y="167"/>
                                  </a:lnTo>
                                  <a:lnTo>
                                    <a:pt x="282" y="167"/>
                                  </a:lnTo>
                                  <a:lnTo>
                                    <a:pt x="283" y="170"/>
                                  </a:lnTo>
                                  <a:lnTo>
                                    <a:pt x="282" y="178"/>
                                  </a:lnTo>
                                  <a:lnTo>
                                    <a:pt x="276" y="206"/>
                                  </a:lnTo>
                                  <a:lnTo>
                                    <a:pt x="274" y="213"/>
                                  </a:lnTo>
                                  <a:lnTo>
                                    <a:pt x="271" y="217"/>
                                  </a:lnTo>
                                  <a:lnTo>
                                    <a:pt x="270" y="220"/>
                                  </a:lnTo>
                                  <a:lnTo>
                                    <a:pt x="271" y="225"/>
                                  </a:lnTo>
                                  <a:lnTo>
                                    <a:pt x="275" y="233"/>
                                  </a:lnTo>
                                  <a:lnTo>
                                    <a:pt x="280" y="250"/>
                                  </a:lnTo>
                                  <a:lnTo>
                                    <a:pt x="283" y="268"/>
                                  </a:lnTo>
                                  <a:lnTo>
                                    <a:pt x="285" y="300"/>
                                  </a:lnTo>
                                  <a:lnTo>
                                    <a:pt x="283" y="302"/>
                                  </a:lnTo>
                                  <a:lnTo>
                                    <a:pt x="281" y="304"/>
                                  </a:lnTo>
                                  <a:lnTo>
                                    <a:pt x="282" y="307"/>
                                  </a:lnTo>
                                  <a:lnTo>
                                    <a:pt x="285" y="309"/>
                                  </a:lnTo>
                                  <a:lnTo>
                                    <a:pt x="300" y="307"/>
                                  </a:lnTo>
                                  <a:lnTo>
                                    <a:pt x="326" y="307"/>
                                  </a:lnTo>
                                  <a:lnTo>
                                    <a:pt x="332" y="305"/>
                                  </a:lnTo>
                                  <a:lnTo>
                                    <a:pt x="338" y="302"/>
                                  </a:lnTo>
                                  <a:lnTo>
                                    <a:pt x="342" y="300"/>
                                  </a:lnTo>
                                  <a:lnTo>
                                    <a:pt x="350" y="303"/>
                                  </a:lnTo>
                                  <a:lnTo>
                                    <a:pt x="363" y="305"/>
                                  </a:lnTo>
                                  <a:lnTo>
                                    <a:pt x="374" y="304"/>
                                  </a:lnTo>
                                  <a:lnTo>
                                    <a:pt x="378" y="303"/>
                                  </a:lnTo>
                                  <a:lnTo>
                                    <a:pt x="381" y="305"/>
                                  </a:lnTo>
                                  <a:lnTo>
                                    <a:pt x="385" y="312"/>
                                  </a:lnTo>
                                  <a:lnTo>
                                    <a:pt x="389" y="314"/>
                                  </a:lnTo>
                                  <a:lnTo>
                                    <a:pt x="393" y="314"/>
                                  </a:lnTo>
                                  <a:lnTo>
                                    <a:pt x="399" y="313"/>
                                  </a:lnTo>
                                  <a:lnTo>
                                    <a:pt x="406" y="313"/>
                                  </a:lnTo>
                                  <a:lnTo>
                                    <a:pt x="416" y="311"/>
                                  </a:lnTo>
                                  <a:lnTo>
                                    <a:pt x="414" y="305"/>
                                  </a:lnTo>
                                  <a:lnTo>
                                    <a:pt x="415" y="302"/>
                                  </a:lnTo>
                                  <a:lnTo>
                                    <a:pt x="404" y="30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82" name="Freeform 29">
                              <a:extLst>
                                <a:ext uri="{FF2B5EF4-FFF2-40B4-BE49-F238E27FC236}">
                                  <a16:creationId xmlns:a16="http://schemas.microsoft.com/office/drawing/2014/main" id="{E974779F-205F-68B9-7372-C361D22FDD09}"/>
                                </a:ext>
                              </a:extLst>
                            </p:cNvPr>
                            <p:cNvSpPr>
                              <a:spLocks/>
                            </p:cNvSpPr>
                            <p:nvPr/>
                          </p:nvSpPr>
                          <p:spPr bwMode="auto">
                            <a:xfrm>
                              <a:off x="5767035" y="5104245"/>
                              <a:ext cx="428378" cy="430889"/>
                            </a:xfrm>
                            <a:custGeom>
                              <a:avLst/>
                              <a:gdLst/>
                              <a:ahLst/>
                              <a:cxnLst>
                                <a:cxn ang="0">
                                  <a:pos x="49" y="10"/>
                                </a:cxn>
                                <a:cxn ang="0">
                                  <a:pos x="51" y="17"/>
                                </a:cxn>
                                <a:cxn ang="0">
                                  <a:pos x="30" y="36"/>
                                </a:cxn>
                                <a:cxn ang="0">
                                  <a:pos x="26" y="47"/>
                                </a:cxn>
                                <a:cxn ang="0">
                                  <a:pos x="38" y="60"/>
                                </a:cxn>
                                <a:cxn ang="0">
                                  <a:pos x="42" y="76"/>
                                </a:cxn>
                                <a:cxn ang="0">
                                  <a:pos x="37" y="87"/>
                                </a:cxn>
                                <a:cxn ang="0">
                                  <a:pos x="18" y="100"/>
                                </a:cxn>
                                <a:cxn ang="0">
                                  <a:pos x="15" y="108"/>
                                </a:cxn>
                                <a:cxn ang="0">
                                  <a:pos x="18" y="118"/>
                                </a:cxn>
                                <a:cxn ang="0">
                                  <a:pos x="8" y="154"/>
                                </a:cxn>
                                <a:cxn ang="0">
                                  <a:pos x="2" y="169"/>
                                </a:cxn>
                                <a:cxn ang="0">
                                  <a:pos x="16" y="187"/>
                                </a:cxn>
                                <a:cxn ang="0">
                                  <a:pos x="19" y="201"/>
                                </a:cxn>
                                <a:cxn ang="0">
                                  <a:pos x="26" y="196"/>
                                </a:cxn>
                                <a:cxn ang="0">
                                  <a:pos x="31" y="203"/>
                                </a:cxn>
                                <a:cxn ang="0">
                                  <a:pos x="24" y="206"/>
                                </a:cxn>
                                <a:cxn ang="0">
                                  <a:pos x="15" y="213"/>
                                </a:cxn>
                                <a:cxn ang="0">
                                  <a:pos x="11" y="214"/>
                                </a:cxn>
                                <a:cxn ang="0">
                                  <a:pos x="0" y="213"/>
                                </a:cxn>
                                <a:cxn ang="0">
                                  <a:pos x="8" y="222"/>
                                </a:cxn>
                                <a:cxn ang="0">
                                  <a:pos x="41" y="224"/>
                                </a:cxn>
                                <a:cxn ang="0">
                                  <a:pos x="51" y="216"/>
                                </a:cxn>
                                <a:cxn ang="0">
                                  <a:pos x="31" y="191"/>
                                </a:cxn>
                                <a:cxn ang="0">
                                  <a:pos x="15" y="174"/>
                                </a:cxn>
                                <a:cxn ang="0">
                                  <a:pos x="11" y="162"/>
                                </a:cxn>
                                <a:cxn ang="0">
                                  <a:pos x="27" y="125"/>
                                </a:cxn>
                                <a:cxn ang="0">
                                  <a:pos x="24" y="109"/>
                                </a:cxn>
                                <a:cxn ang="0">
                                  <a:pos x="28" y="103"/>
                                </a:cxn>
                                <a:cxn ang="0">
                                  <a:pos x="46" y="90"/>
                                </a:cxn>
                                <a:cxn ang="0">
                                  <a:pos x="52" y="72"/>
                                </a:cxn>
                                <a:cxn ang="0">
                                  <a:pos x="40" y="54"/>
                                </a:cxn>
                                <a:cxn ang="0">
                                  <a:pos x="36" y="46"/>
                                </a:cxn>
                                <a:cxn ang="0">
                                  <a:pos x="56" y="27"/>
                                </a:cxn>
                                <a:cxn ang="0">
                                  <a:pos x="70" y="16"/>
                                </a:cxn>
                                <a:cxn ang="0">
                                  <a:pos x="193" y="7"/>
                                </a:cxn>
                                <a:cxn ang="0">
                                  <a:pos x="61" y="8"/>
                                </a:cxn>
                                <a:cxn ang="0">
                                  <a:pos x="57" y="0"/>
                                </a:cxn>
                              </a:cxnLst>
                              <a:rect l="0" t="0" r="r" b="b"/>
                              <a:pathLst>
                                <a:path w="194" h="226">
                                  <a:moveTo>
                                    <a:pt x="44" y="7"/>
                                  </a:moveTo>
                                  <a:lnTo>
                                    <a:pt x="49" y="10"/>
                                  </a:lnTo>
                                  <a:lnTo>
                                    <a:pt x="51" y="12"/>
                                  </a:lnTo>
                                  <a:lnTo>
                                    <a:pt x="51" y="17"/>
                                  </a:lnTo>
                                  <a:lnTo>
                                    <a:pt x="49" y="22"/>
                                  </a:lnTo>
                                  <a:lnTo>
                                    <a:pt x="30" y="36"/>
                                  </a:lnTo>
                                  <a:lnTo>
                                    <a:pt x="26" y="42"/>
                                  </a:lnTo>
                                  <a:lnTo>
                                    <a:pt x="26" y="47"/>
                                  </a:lnTo>
                                  <a:lnTo>
                                    <a:pt x="27" y="49"/>
                                  </a:lnTo>
                                  <a:lnTo>
                                    <a:pt x="38" y="60"/>
                                  </a:lnTo>
                                  <a:lnTo>
                                    <a:pt x="41" y="66"/>
                                  </a:lnTo>
                                  <a:lnTo>
                                    <a:pt x="42" y="76"/>
                                  </a:lnTo>
                                  <a:lnTo>
                                    <a:pt x="41" y="82"/>
                                  </a:lnTo>
                                  <a:lnTo>
                                    <a:pt x="37" y="87"/>
                                  </a:lnTo>
                                  <a:lnTo>
                                    <a:pt x="23" y="97"/>
                                  </a:lnTo>
                                  <a:lnTo>
                                    <a:pt x="18" y="100"/>
                                  </a:lnTo>
                                  <a:lnTo>
                                    <a:pt x="16" y="106"/>
                                  </a:lnTo>
                                  <a:lnTo>
                                    <a:pt x="15" y="108"/>
                                  </a:lnTo>
                                  <a:lnTo>
                                    <a:pt x="15" y="110"/>
                                  </a:lnTo>
                                  <a:lnTo>
                                    <a:pt x="18" y="118"/>
                                  </a:lnTo>
                                  <a:lnTo>
                                    <a:pt x="17" y="131"/>
                                  </a:lnTo>
                                  <a:lnTo>
                                    <a:pt x="8" y="154"/>
                                  </a:lnTo>
                                  <a:lnTo>
                                    <a:pt x="3" y="164"/>
                                  </a:lnTo>
                                  <a:lnTo>
                                    <a:pt x="2" y="169"/>
                                  </a:lnTo>
                                  <a:lnTo>
                                    <a:pt x="3" y="175"/>
                                  </a:lnTo>
                                  <a:lnTo>
                                    <a:pt x="16" y="187"/>
                                  </a:lnTo>
                                  <a:lnTo>
                                    <a:pt x="18" y="192"/>
                                  </a:lnTo>
                                  <a:lnTo>
                                    <a:pt x="19" y="201"/>
                                  </a:lnTo>
                                  <a:lnTo>
                                    <a:pt x="23" y="197"/>
                                  </a:lnTo>
                                  <a:lnTo>
                                    <a:pt x="26" y="196"/>
                                  </a:lnTo>
                                  <a:lnTo>
                                    <a:pt x="28" y="198"/>
                                  </a:lnTo>
                                  <a:lnTo>
                                    <a:pt x="31" y="203"/>
                                  </a:lnTo>
                                  <a:lnTo>
                                    <a:pt x="30" y="206"/>
                                  </a:lnTo>
                                  <a:lnTo>
                                    <a:pt x="24" y="206"/>
                                  </a:lnTo>
                                  <a:lnTo>
                                    <a:pt x="19" y="210"/>
                                  </a:lnTo>
                                  <a:lnTo>
                                    <a:pt x="15" y="213"/>
                                  </a:lnTo>
                                  <a:lnTo>
                                    <a:pt x="13" y="214"/>
                                  </a:lnTo>
                                  <a:lnTo>
                                    <a:pt x="11" y="214"/>
                                  </a:lnTo>
                                  <a:lnTo>
                                    <a:pt x="9" y="210"/>
                                  </a:lnTo>
                                  <a:lnTo>
                                    <a:pt x="0" y="213"/>
                                  </a:lnTo>
                                  <a:lnTo>
                                    <a:pt x="2" y="213"/>
                                  </a:lnTo>
                                  <a:lnTo>
                                    <a:pt x="8" y="222"/>
                                  </a:lnTo>
                                  <a:lnTo>
                                    <a:pt x="22" y="224"/>
                                  </a:lnTo>
                                  <a:lnTo>
                                    <a:pt x="41" y="224"/>
                                  </a:lnTo>
                                  <a:lnTo>
                                    <a:pt x="49" y="225"/>
                                  </a:lnTo>
                                  <a:lnTo>
                                    <a:pt x="51" y="216"/>
                                  </a:lnTo>
                                  <a:lnTo>
                                    <a:pt x="41" y="209"/>
                                  </a:lnTo>
                                  <a:lnTo>
                                    <a:pt x="31" y="191"/>
                                  </a:lnTo>
                                  <a:lnTo>
                                    <a:pt x="23" y="181"/>
                                  </a:lnTo>
                                  <a:lnTo>
                                    <a:pt x="15" y="174"/>
                                  </a:lnTo>
                                  <a:lnTo>
                                    <a:pt x="11" y="167"/>
                                  </a:lnTo>
                                  <a:lnTo>
                                    <a:pt x="11" y="162"/>
                                  </a:lnTo>
                                  <a:lnTo>
                                    <a:pt x="26" y="131"/>
                                  </a:lnTo>
                                  <a:lnTo>
                                    <a:pt x="27" y="125"/>
                                  </a:lnTo>
                                  <a:lnTo>
                                    <a:pt x="27" y="117"/>
                                  </a:lnTo>
                                  <a:lnTo>
                                    <a:pt x="24" y="109"/>
                                  </a:lnTo>
                                  <a:lnTo>
                                    <a:pt x="24" y="106"/>
                                  </a:lnTo>
                                  <a:lnTo>
                                    <a:pt x="28" y="103"/>
                                  </a:lnTo>
                                  <a:lnTo>
                                    <a:pt x="38" y="96"/>
                                  </a:lnTo>
                                  <a:lnTo>
                                    <a:pt x="46" y="90"/>
                                  </a:lnTo>
                                  <a:lnTo>
                                    <a:pt x="50" y="83"/>
                                  </a:lnTo>
                                  <a:lnTo>
                                    <a:pt x="52" y="72"/>
                                  </a:lnTo>
                                  <a:lnTo>
                                    <a:pt x="50" y="64"/>
                                  </a:lnTo>
                                  <a:lnTo>
                                    <a:pt x="40" y="54"/>
                                  </a:lnTo>
                                  <a:lnTo>
                                    <a:pt x="37" y="49"/>
                                  </a:lnTo>
                                  <a:lnTo>
                                    <a:pt x="36" y="46"/>
                                  </a:lnTo>
                                  <a:lnTo>
                                    <a:pt x="36" y="42"/>
                                  </a:lnTo>
                                  <a:lnTo>
                                    <a:pt x="56" y="27"/>
                                  </a:lnTo>
                                  <a:lnTo>
                                    <a:pt x="61" y="20"/>
                                  </a:lnTo>
                                  <a:lnTo>
                                    <a:pt x="70" y="16"/>
                                  </a:lnTo>
                                  <a:lnTo>
                                    <a:pt x="191" y="15"/>
                                  </a:lnTo>
                                  <a:lnTo>
                                    <a:pt x="193" y="7"/>
                                  </a:lnTo>
                                  <a:lnTo>
                                    <a:pt x="183" y="8"/>
                                  </a:lnTo>
                                  <a:lnTo>
                                    <a:pt x="61" y="8"/>
                                  </a:lnTo>
                                  <a:lnTo>
                                    <a:pt x="56" y="5"/>
                                  </a:lnTo>
                                  <a:lnTo>
                                    <a:pt x="57" y="0"/>
                                  </a:lnTo>
                                  <a:lnTo>
                                    <a:pt x="44" y="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83" name="Freeform 30">
                              <a:extLst>
                                <a:ext uri="{FF2B5EF4-FFF2-40B4-BE49-F238E27FC236}">
                                  <a16:creationId xmlns:a16="http://schemas.microsoft.com/office/drawing/2014/main" id="{0831433C-A4A3-F4B1-D303-385DB15F0932}"/>
                                </a:ext>
                              </a:extLst>
                            </p:cNvPr>
                            <p:cNvSpPr>
                              <a:spLocks/>
                            </p:cNvSpPr>
                            <p:nvPr/>
                          </p:nvSpPr>
                          <p:spPr bwMode="auto">
                            <a:xfrm>
                              <a:off x="5632339" y="5470311"/>
                              <a:ext cx="185485" cy="244043"/>
                            </a:xfrm>
                            <a:custGeom>
                              <a:avLst/>
                              <a:gdLst/>
                              <a:ahLst/>
                              <a:cxnLst>
                                <a:cxn ang="0">
                                  <a:pos x="81" y="0"/>
                                </a:cxn>
                                <a:cxn ang="0">
                                  <a:pos x="79" y="4"/>
                                </a:cxn>
                                <a:cxn ang="0">
                                  <a:pos x="69" y="9"/>
                                </a:cxn>
                                <a:cxn ang="0">
                                  <a:pos x="59" y="16"/>
                                </a:cxn>
                                <a:cxn ang="0">
                                  <a:pos x="55" y="24"/>
                                </a:cxn>
                                <a:cxn ang="0">
                                  <a:pos x="52" y="37"/>
                                </a:cxn>
                                <a:cxn ang="0">
                                  <a:pos x="46" y="45"/>
                                </a:cxn>
                                <a:cxn ang="0">
                                  <a:pos x="46" y="51"/>
                                </a:cxn>
                                <a:cxn ang="0">
                                  <a:pos x="47" y="57"/>
                                </a:cxn>
                                <a:cxn ang="0">
                                  <a:pos x="44" y="57"/>
                                </a:cxn>
                                <a:cxn ang="0">
                                  <a:pos x="38" y="59"/>
                                </a:cxn>
                                <a:cxn ang="0">
                                  <a:pos x="32" y="62"/>
                                </a:cxn>
                                <a:cxn ang="0">
                                  <a:pos x="29" y="67"/>
                                </a:cxn>
                                <a:cxn ang="0">
                                  <a:pos x="29" y="81"/>
                                </a:cxn>
                                <a:cxn ang="0">
                                  <a:pos x="27" y="93"/>
                                </a:cxn>
                                <a:cxn ang="0">
                                  <a:pos x="24" y="94"/>
                                </a:cxn>
                                <a:cxn ang="0">
                                  <a:pos x="8" y="94"/>
                                </a:cxn>
                                <a:cxn ang="0">
                                  <a:pos x="3" y="96"/>
                                </a:cxn>
                                <a:cxn ang="0">
                                  <a:pos x="0" y="102"/>
                                </a:cxn>
                                <a:cxn ang="0">
                                  <a:pos x="0" y="112"/>
                                </a:cxn>
                                <a:cxn ang="0">
                                  <a:pos x="0" y="117"/>
                                </a:cxn>
                                <a:cxn ang="0">
                                  <a:pos x="6" y="127"/>
                                </a:cxn>
                                <a:cxn ang="0">
                                  <a:pos x="3" y="117"/>
                                </a:cxn>
                                <a:cxn ang="0">
                                  <a:pos x="2" y="109"/>
                                </a:cxn>
                                <a:cxn ang="0">
                                  <a:pos x="3" y="103"/>
                                </a:cxn>
                                <a:cxn ang="0">
                                  <a:pos x="6" y="99"/>
                                </a:cxn>
                                <a:cxn ang="0">
                                  <a:pos x="10" y="97"/>
                                </a:cxn>
                                <a:cxn ang="0">
                                  <a:pos x="25" y="97"/>
                                </a:cxn>
                                <a:cxn ang="0">
                                  <a:pos x="28" y="96"/>
                                </a:cxn>
                                <a:cxn ang="0">
                                  <a:pos x="31" y="95"/>
                                </a:cxn>
                                <a:cxn ang="0">
                                  <a:pos x="32" y="86"/>
                                </a:cxn>
                                <a:cxn ang="0">
                                  <a:pos x="33" y="81"/>
                                </a:cxn>
                                <a:cxn ang="0">
                                  <a:pos x="33" y="70"/>
                                </a:cxn>
                                <a:cxn ang="0">
                                  <a:pos x="36" y="66"/>
                                </a:cxn>
                                <a:cxn ang="0">
                                  <a:pos x="42" y="64"/>
                                </a:cxn>
                                <a:cxn ang="0">
                                  <a:pos x="52" y="64"/>
                                </a:cxn>
                                <a:cxn ang="0">
                                  <a:pos x="54" y="64"/>
                                </a:cxn>
                                <a:cxn ang="0">
                                  <a:pos x="56" y="61"/>
                                </a:cxn>
                                <a:cxn ang="0">
                                  <a:pos x="55" y="59"/>
                                </a:cxn>
                                <a:cxn ang="0">
                                  <a:pos x="52" y="55"/>
                                </a:cxn>
                                <a:cxn ang="0">
                                  <a:pos x="52" y="48"/>
                                </a:cxn>
                                <a:cxn ang="0">
                                  <a:pos x="57" y="39"/>
                                </a:cxn>
                                <a:cxn ang="0">
                                  <a:pos x="58" y="31"/>
                                </a:cxn>
                                <a:cxn ang="0">
                                  <a:pos x="61" y="22"/>
                                </a:cxn>
                                <a:cxn ang="0">
                                  <a:pos x="64" y="20"/>
                                </a:cxn>
                                <a:cxn ang="0">
                                  <a:pos x="72" y="18"/>
                                </a:cxn>
                                <a:cxn ang="0">
                                  <a:pos x="77" y="12"/>
                                </a:cxn>
                                <a:cxn ang="0">
                                  <a:pos x="83" y="8"/>
                                </a:cxn>
                                <a:cxn ang="0">
                                  <a:pos x="81" y="0"/>
                                </a:cxn>
                              </a:cxnLst>
                              <a:rect l="0" t="0" r="r" b="b"/>
                              <a:pathLst>
                                <a:path w="84" h="128">
                                  <a:moveTo>
                                    <a:pt x="81" y="0"/>
                                  </a:moveTo>
                                  <a:lnTo>
                                    <a:pt x="79" y="4"/>
                                  </a:lnTo>
                                  <a:lnTo>
                                    <a:pt x="69" y="9"/>
                                  </a:lnTo>
                                  <a:lnTo>
                                    <a:pt x="59" y="16"/>
                                  </a:lnTo>
                                  <a:lnTo>
                                    <a:pt x="55" y="24"/>
                                  </a:lnTo>
                                  <a:lnTo>
                                    <a:pt x="52" y="37"/>
                                  </a:lnTo>
                                  <a:lnTo>
                                    <a:pt x="46" y="45"/>
                                  </a:lnTo>
                                  <a:lnTo>
                                    <a:pt x="46" y="51"/>
                                  </a:lnTo>
                                  <a:lnTo>
                                    <a:pt x="47" y="57"/>
                                  </a:lnTo>
                                  <a:lnTo>
                                    <a:pt x="44" y="57"/>
                                  </a:lnTo>
                                  <a:lnTo>
                                    <a:pt x="38" y="59"/>
                                  </a:lnTo>
                                  <a:lnTo>
                                    <a:pt x="32" y="62"/>
                                  </a:lnTo>
                                  <a:lnTo>
                                    <a:pt x="29" y="67"/>
                                  </a:lnTo>
                                  <a:lnTo>
                                    <a:pt x="29" y="81"/>
                                  </a:lnTo>
                                  <a:lnTo>
                                    <a:pt x="27" y="93"/>
                                  </a:lnTo>
                                  <a:lnTo>
                                    <a:pt x="24" y="94"/>
                                  </a:lnTo>
                                  <a:lnTo>
                                    <a:pt x="8" y="94"/>
                                  </a:lnTo>
                                  <a:lnTo>
                                    <a:pt x="3" y="96"/>
                                  </a:lnTo>
                                  <a:lnTo>
                                    <a:pt x="0" y="102"/>
                                  </a:lnTo>
                                  <a:lnTo>
                                    <a:pt x="0" y="112"/>
                                  </a:lnTo>
                                  <a:lnTo>
                                    <a:pt x="0" y="117"/>
                                  </a:lnTo>
                                  <a:lnTo>
                                    <a:pt x="6" y="127"/>
                                  </a:lnTo>
                                  <a:lnTo>
                                    <a:pt x="3" y="117"/>
                                  </a:lnTo>
                                  <a:lnTo>
                                    <a:pt x="2" y="109"/>
                                  </a:lnTo>
                                  <a:lnTo>
                                    <a:pt x="3" y="103"/>
                                  </a:lnTo>
                                  <a:lnTo>
                                    <a:pt x="6" y="99"/>
                                  </a:lnTo>
                                  <a:lnTo>
                                    <a:pt x="10" y="97"/>
                                  </a:lnTo>
                                  <a:lnTo>
                                    <a:pt x="25" y="97"/>
                                  </a:lnTo>
                                  <a:lnTo>
                                    <a:pt x="28" y="96"/>
                                  </a:lnTo>
                                  <a:lnTo>
                                    <a:pt x="31" y="95"/>
                                  </a:lnTo>
                                  <a:lnTo>
                                    <a:pt x="32" y="86"/>
                                  </a:lnTo>
                                  <a:lnTo>
                                    <a:pt x="33" y="81"/>
                                  </a:lnTo>
                                  <a:lnTo>
                                    <a:pt x="33" y="70"/>
                                  </a:lnTo>
                                  <a:lnTo>
                                    <a:pt x="36" y="66"/>
                                  </a:lnTo>
                                  <a:lnTo>
                                    <a:pt x="42" y="64"/>
                                  </a:lnTo>
                                  <a:lnTo>
                                    <a:pt x="52" y="64"/>
                                  </a:lnTo>
                                  <a:lnTo>
                                    <a:pt x="54" y="64"/>
                                  </a:lnTo>
                                  <a:lnTo>
                                    <a:pt x="56" y="61"/>
                                  </a:lnTo>
                                  <a:lnTo>
                                    <a:pt x="55" y="59"/>
                                  </a:lnTo>
                                  <a:lnTo>
                                    <a:pt x="52" y="55"/>
                                  </a:lnTo>
                                  <a:lnTo>
                                    <a:pt x="52" y="48"/>
                                  </a:lnTo>
                                  <a:lnTo>
                                    <a:pt x="57" y="39"/>
                                  </a:lnTo>
                                  <a:lnTo>
                                    <a:pt x="58" y="31"/>
                                  </a:lnTo>
                                  <a:lnTo>
                                    <a:pt x="61" y="22"/>
                                  </a:lnTo>
                                  <a:lnTo>
                                    <a:pt x="64" y="20"/>
                                  </a:lnTo>
                                  <a:lnTo>
                                    <a:pt x="72" y="18"/>
                                  </a:lnTo>
                                  <a:lnTo>
                                    <a:pt x="77" y="12"/>
                                  </a:lnTo>
                                  <a:lnTo>
                                    <a:pt x="83" y="8"/>
                                  </a:lnTo>
                                  <a:lnTo>
                                    <a:pt x="81"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84" name="Freeform 31">
                              <a:extLst>
                                <a:ext uri="{FF2B5EF4-FFF2-40B4-BE49-F238E27FC236}">
                                  <a16:creationId xmlns:a16="http://schemas.microsoft.com/office/drawing/2014/main" id="{3D242C38-7E8A-1F04-EB61-3A764E67031B}"/>
                                </a:ext>
                              </a:extLst>
                            </p:cNvPr>
                            <p:cNvSpPr>
                              <a:spLocks/>
                            </p:cNvSpPr>
                            <p:nvPr/>
                          </p:nvSpPr>
                          <p:spPr bwMode="auto">
                            <a:xfrm>
                              <a:off x="5923812" y="4820163"/>
                              <a:ext cx="240688" cy="122022"/>
                            </a:xfrm>
                            <a:custGeom>
                              <a:avLst/>
                              <a:gdLst/>
                              <a:ahLst/>
                              <a:cxnLst>
                                <a:cxn ang="0">
                                  <a:pos x="4" y="52"/>
                                </a:cxn>
                                <a:cxn ang="0">
                                  <a:pos x="11" y="53"/>
                                </a:cxn>
                                <a:cxn ang="0">
                                  <a:pos x="75" y="53"/>
                                </a:cxn>
                                <a:cxn ang="0">
                                  <a:pos x="77" y="48"/>
                                </a:cxn>
                                <a:cxn ang="0">
                                  <a:pos x="76" y="39"/>
                                </a:cxn>
                                <a:cxn ang="0">
                                  <a:pos x="75" y="32"/>
                                </a:cxn>
                                <a:cxn ang="0">
                                  <a:pos x="75" y="26"/>
                                </a:cxn>
                                <a:cxn ang="0">
                                  <a:pos x="78" y="22"/>
                                </a:cxn>
                                <a:cxn ang="0">
                                  <a:pos x="85" y="33"/>
                                </a:cxn>
                                <a:cxn ang="0">
                                  <a:pos x="82" y="35"/>
                                </a:cxn>
                                <a:cxn ang="0">
                                  <a:pos x="81" y="37"/>
                                </a:cxn>
                                <a:cxn ang="0">
                                  <a:pos x="82" y="39"/>
                                </a:cxn>
                                <a:cxn ang="0">
                                  <a:pos x="85" y="39"/>
                                </a:cxn>
                                <a:cxn ang="0">
                                  <a:pos x="93" y="35"/>
                                </a:cxn>
                                <a:cxn ang="0">
                                  <a:pos x="96" y="32"/>
                                </a:cxn>
                                <a:cxn ang="0">
                                  <a:pos x="97" y="29"/>
                                </a:cxn>
                                <a:cxn ang="0">
                                  <a:pos x="96" y="27"/>
                                </a:cxn>
                                <a:cxn ang="0">
                                  <a:pos x="95" y="21"/>
                                </a:cxn>
                                <a:cxn ang="0">
                                  <a:pos x="99" y="20"/>
                                </a:cxn>
                                <a:cxn ang="0">
                                  <a:pos x="102" y="17"/>
                                </a:cxn>
                                <a:cxn ang="0">
                                  <a:pos x="100" y="10"/>
                                </a:cxn>
                                <a:cxn ang="0">
                                  <a:pos x="98" y="2"/>
                                </a:cxn>
                                <a:cxn ang="0">
                                  <a:pos x="103" y="0"/>
                                </a:cxn>
                                <a:cxn ang="0">
                                  <a:pos x="106" y="15"/>
                                </a:cxn>
                                <a:cxn ang="0">
                                  <a:pos x="107" y="22"/>
                                </a:cxn>
                                <a:cxn ang="0">
                                  <a:pos x="108" y="30"/>
                                </a:cxn>
                                <a:cxn ang="0">
                                  <a:pos x="106" y="36"/>
                                </a:cxn>
                                <a:cxn ang="0">
                                  <a:pos x="92" y="46"/>
                                </a:cxn>
                                <a:cxn ang="0">
                                  <a:pos x="85" y="54"/>
                                </a:cxn>
                                <a:cxn ang="0">
                                  <a:pos x="84" y="63"/>
                                </a:cxn>
                                <a:cxn ang="0">
                                  <a:pos x="73" y="62"/>
                                </a:cxn>
                                <a:cxn ang="0">
                                  <a:pos x="73" y="59"/>
                                </a:cxn>
                                <a:cxn ang="0">
                                  <a:pos x="0" y="59"/>
                                </a:cxn>
                                <a:cxn ang="0">
                                  <a:pos x="4" y="52"/>
                                </a:cxn>
                              </a:cxnLst>
                              <a:rect l="0" t="0" r="r" b="b"/>
                              <a:pathLst>
                                <a:path w="109" h="64">
                                  <a:moveTo>
                                    <a:pt x="4" y="52"/>
                                  </a:moveTo>
                                  <a:lnTo>
                                    <a:pt x="11" y="53"/>
                                  </a:lnTo>
                                  <a:lnTo>
                                    <a:pt x="75" y="53"/>
                                  </a:lnTo>
                                  <a:lnTo>
                                    <a:pt x="77" y="48"/>
                                  </a:lnTo>
                                  <a:lnTo>
                                    <a:pt x="76" y="39"/>
                                  </a:lnTo>
                                  <a:lnTo>
                                    <a:pt x="75" y="32"/>
                                  </a:lnTo>
                                  <a:lnTo>
                                    <a:pt x="75" y="26"/>
                                  </a:lnTo>
                                  <a:lnTo>
                                    <a:pt x="78" y="22"/>
                                  </a:lnTo>
                                  <a:lnTo>
                                    <a:pt x="85" y="33"/>
                                  </a:lnTo>
                                  <a:lnTo>
                                    <a:pt x="82" y="35"/>
                                  </a:lnTo>
                                  <a:lnTo>
                                    <a:pt x="81" y="37"/>
                                  </a:lnTo>
                                  <a:lnTo>
                                    <a:pt x="82" y="39"/>
                                  </a:lnTo>
                                  <a:lnTo>
                                    <a:pt x="85" y="39"/>
                                  </a:lnTo>
                                  <a:lnTo>
                                    <a:pt x="93" y="35"/>
                                  </a:lnTo>
                                  <a:lnTo>
                                    <a:pt x="96" y="32"/>
                                  </a:lnTo>
                                  <a:lnTo>
                                    <a:pt x="97" y="29"/>
                                  </a:lnTo>
                                  <a:lnTo>
                                    <a:pt x="96" y="27"/>
                                  </a:lnTo>
                                  <a:lnTo>
                                    <a:pt x="95" y="21"/>
                                  </a:lnTo>
                                  <a:lnTo>
                                    <a:pt x="99" y="20"/>
                                  </a:lnTo>
                                  <a:lnTo>
                                    <a:pt x="102" y="17"/>
                                  </a:lnTo>
                                  <a:lnTo>
                                    <a:pt x="100" y="10"/>
                                  </a:lnTo>
                                  <a:lnTo>
                                    <a:pt x="98" y="2"/>
                                  </a:lnTo>
                                  <a:lnTo>
                                    <a:pt x="103" y="0"/>
                                  </a:lnTo>
                                  <a:lnTo>
                                    <a:pt x="106" y="15"/>
                                  </a:lnTo>
                                  <a:lnTo>
                                    <a:pt x="107" y="22"/>
                                  </a:lnTo>
                                  <a:lnTo>
                                    <a:pt x="108" y="30"/>
                                  </a:lnTo>
                                  <a:lnTo>
                                    <a:pt x="106" y="36"/>
                                  </a:lnTo>
                                  <a:lnTo>
                                    <a:pt x="92" y="46"/>
                                  </a:lnTo>
                                  <a:lnTo>
                                    <a:pt x="85" y="54"/>
                                  </a:lnTo>
                                  <a:lnTo>
                                    <a:pt x="84" y="63"/>
                                  </a:lnTo>
                                  <a:lnTo>
                                    <a:pt x="73" y="62"/>
                                  </a:lnTo>
                                  <a:lnTo>
                                    <a:pt x="73" y="59"/>
                                  </a:lnTo>
                                  <a:lnTo>
                                    <a:pt x="0" y="59"/>
                                  </a:lnTo>
                                  <a:lnTo>
                                    <a:pt x="4" y="5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85" name="Freeform 32">
                              <a:extLst>
                                <a:ext uri="{FF2B5EF4-FFF2-40B4-BE49-F238E27FC236}">
                                  <a16:creationId xmlns:a16="http://schemas.microsoft.com/office/drawing/2014/main" id="{9B62C5C0-8264-5298-DFF4-65D1D3A4331C}"/>
                                </a:ext>
                              </a:extLst>
                            </p:cNvPr>
                            <p:cNvSpPr>
                              <a:spLocks/>
                            </p:cNvSpPr>
                            <p:nvPr/>
                          </p:nvSpPr>
                          <p:spPr bwMode="auto">
                            <a:xfrm>
                              <a:off x="5914981" y="4938372"/>
                              <a:ext cx="320179" cy="202099"/>
                            </a:xfrm>
                            <a:custGeom>
                              <a:avLst/>
                              <a:gdLst/>
                              <a:ahLst/>
                              <a:cxnLst>
                                <a:cxn ang="0">
                                  <a:pos x="1" y="0"/>
                                </a:cxn>
                                <a:cxn ang="0">
                                  <a:pos x="77" y="0"/>
                                </a:cxn>
                                <a:cxn ang="0">
                                  <a:pos x="87" y="1"/>
                                </a:cxn>
                                <a:cxn ang="0">
                                  <a:pos x="88" y="5"/>
                                </a:cxn>
                                <a:cxn ang="0">
                                  <a:pos x="91" y="12"/>
                                </a:cxn>
                                <a:cxn ang="0">
                                  <a:pos x="93" y="14"/>
                                </a:cxn>
                                <a:cxn ang="0">
                                  <a:pos x="99" y="15"/>
                                </a:cxn>
                                <a:cxn ang="0">
                                  <a:pos x="102" y="19"/>
                                </a:cxn>
                                <a:cxn ang="0">
                                  <a:pos x="103" y="25"/>
                                </a:cxn>
                                <a:cxn ang="0">
                                  <a:pos x="103" y="48"/>
                                </a:cxn>
                                <a:cxn ang="0">
                                  <a:pos x="105" y="56"/>
                                </a:cxn>
                                <a:cxn ang="0">
                                  <a:pos x="109" y="61"/>
                                </a:cxn>
                                <a:cxn ang="0">
                                  <a:pos x="116" y="66"/>
                                </a:cxn>
                                <a:cxn ang="0">
                                  <a:pos x="121" y="67"/>
                                </a:cxn>
                                <a:cxn ang="0">
                                  <a:pos x="130" y="71"/>
                                </a:cxn>
                                <a:cxn ang="0">
                                  <a:pos x="136" y="78"/>
                                </a:cxn>
                                <a:cxn ang="0">
                                  <a:pos x="142" y="85"/>
                                </a:cxn>
                                <a:cxn ang="0">
                                  <a:pos x="143" y="90"/>
                                </a:cxn>
                                <a:cxn ang="0">
                                  <a:pos x="144" y="94"/>
                                </a:cxn>
                                <a:cxn ang="0">
                                  <a:pos x="142" y="98"/>
                                </a:cxn>
                                <a:cxn ang="0">
                                  <a:pos x="139" y="101"/>
                                </a:cxn>
                                <a:cxn ang="0">
                                  <a:pos x="122" y="105"/>
                                </a:cxn>
                                <a:cxn ang="0">
                                  <a:pos x="125" y="94"/>
                                </a:cxn>
                                <a:cxn ang="0">
                                  <a:pos x="130" y="93"/>
                                </a:cxn>
                                <a:cxn ang="0">
                                  <a:pos x="132" y="90"/>
                                </a:cxn>
                                <a:cxn ang="0">
                                  <a:pos x="131" y="84"/>
                                </a:cxn>
                                <a:cxn ang="0">
                                  <a:pos x="126" y="78"/>
                                </a:cxn>
                                <a:cxn ang="0">
                                  <a:pos x="121" y="77"/>
                                </a:cxn>
                                <a:cxn ang="0">
                                  <a:pos x="114" y="77"/>
                                </a:cxn>
                                <a:cxn ang="0">
                                  <a:pos x="108" y="72"/>
                                </a:cxn>
                                <a:cxn ang="0">
                                  <a:pos x="99" y="72"/>
                                </a:cxn>
                                <a:cxn ang="0">
                                  <a:pos x="94" y="69"/>
                                </a:cxn>
                                <a:cxn ang="0">
                                  <a:pos x="92" y="63"/>
                                </a:cxn>
                                <a:cxn ang="0">
                                  <a:pos x="86" y="57"/>
                                </a:cxn>
                                <a:cxn ang="0">
                                  <a:pos x="91" y="51"/>
                                </a:cxn>
                                <a:cxn ang="0">
                                  <a:pos x="96" y="44"/>
                                </a:cxn>
                                <a:cxn ang="0">
                                  <a:pos x="97" y="37"/>
                                </a:cxn>
                                <a:cxn ang="0">
                                  <a:pos x="96" y="35"/>
                                </a:cxn>
                                <a:cxn ang="0">
                                  <a:pos x="94" y="27"/>
                                </a:cxn>
                                <a:cxn ang="0">
                                  <a:pos x="93" y="22"/>
                                </a:cxn>
                                <a:cxn ang="0">
                                  <a:pos x="86" y="16"/>
                                </a:cxn>
                                <a:cxn ang="0">
                                  <a:pos x="79" y="5"/>
                                </a:cxn>
                                <a:cxn ang="0">
                                  <a:pos x="76" y="4"/>
                                </a:cxn>
                                <a:cxn ang="0">
                                  <a:pos x="0" y="4"/>
                                </a:cxn>
                                <a:cxn ang="0">
                                  <a:pos x="1" y="0"/>
                                </a:cxn>
                              </a:cxnLst>
                              <a:rect l="0" t="0" r="r" b="b"/>
                              <a:pathLst>
                                <a:path w="145" h="106">
                                  <a:moveTo>
                                    <a:pt x="1" y="0"/>
                                  </a:moveTo>
                                  <a:lnTo>
                                    <a:pt x="77" y="0"/>
                                  </a:lnTo>
                                  <a:lnTo>
                                    <a:pt x="87" y="1"/>
                                  </a:lnTo>
                                  <a:lnTo>
                                    <a:pt x="88" y="5"/>
                                  </a:lnTo>
                                  <a:lnTo>
                                    <a:pt x="91" y="12"/>
                                  </a:lnTo>
                                  <a:lnTo>
                                    <a:pt x="93" y="14"/>
                                  </a:lnTo>
                                  <a:lnTo>
                                    <a:pt x="99" y="15"/>
                                  </a:lnTo>
                                  <a:lnTo>
                                    <a:pt x="102" y="19"/>
                                  </a:lnTo>
                                  <a:lnTo>
                                    <a:pt x="103" y="25"/>
                                  </a:lnTo>
                                  <a:lnTo>
                                    <a:pt x="103" y="48"/>
                                  </a:lnTo>
                                  <a:lnTo>
                                    <a:pt x="105" y="56"/>
                                  </a:lnTo>
                                  <a:lnTo>
                                    <a:pt x="109" y="61"/>
                                  </a:lnTo>
                                  <a:lnTo>
                                    <a:pt x="116" y="66"/>
                                  </a:lnTo>
                                  <a:lnTo>
                                    <a:pt x="121" y="67"/>
                                  </a:lnTo>
                                  <a:lnTo>
                                    <a:pt x="130" y="71"/>
                                  </a:lnTo>
                                  <a:lnTo>
                                    <a:pt x="136" y="78"/>
                                  </a:lnTo>
                                  <a:lnTo>
                                    <a:pt x="142" y="85"/>
                                  </a:lnTo>
                                  <a:lnTo>
                                    <a:pt x="143" y="90"/>
                                  </a:lnTo>
                                  <a:lnTo>
                                    <a:pt x="144" y="94"/>
                                  </a:lnTo>
                                  <a:lnTo>
                                    <a:pt x="142" y="98"/>
                                  </a:lnTo>
                                  <a:lnTo>
                                    <a:pt x="139" y="101"/>
                                  </a:lnTo>
                                  <a:lnTo>
                                    <a:pt x="122" y="105"/>
                                  </a:lnTo>
                                  <a:lnTo>
                                    <a:pt x="125" y="94"/>
                                  </a:lnTo>
                                  <a:lnTo>
                                    <a:pt x="130" y="93"/>
                                  </a:lnTo>
                                  <a:lnTo>
                                    <a:pt x="132" y="90"/>
                                  </a:lnTo>
                                  <a:lnTo>
                                    <a:pt x="131" y="84"/>
                                  </a:lnTo>
                                  <a:lnTo>
                                    <a:pt x="126" y="78"/>
                                  </a:lnTo>
                                  <a:lnTo>
                                    <a:pt x="121" y="77"/>
                                  </a:lnTo>
                                  <a:lnTo>
                                    <a:pt x="114" y="77"/>
                                  </a:lnTo>
                                  <a:lnTo>
                                    <a:pt x="108" y="72"/>
                                  </a:lnTo>
                                  <a:lnTo>
                                    <a:pt x="99" y="72"/>
                                  </a:lnTo>
                                  <a:lnTo>
                                    <a:pt x="94" y="69"/>
                                  </a:lnTo>
                                  <a:lnTo>
                                    <a:pt x="92" y="63"/>
                                  </a:lnTo>
                                  <a:lnTo>
                                    <a:pt x="86" y="57"/>
                                  </a:lnTo>
                                  <a:lnTo>
                                    <a:pt x="91" y="51"/>
                                  </a:lnTo>
                                  <a:lnTo>
                                    <a:pt x="96" y="44"/>
                                  </a:lnTo>
                                  <a:lnTo>
                                    <a:pt x="97" y="37"/>
                                  </a:lnTo>
                                  <a:lnTo>
                                    <a:pt x="96" y="35"/>
                                  </a:lnTo>
                                  <a:lnTo>
                                    <a:pt x="94" y="27"/>
                                  </a:lnTo>
                                  <a:lnTo>
                                    <a:pt x="93" y="22"/>
                                  </a:lnTo>
                                  <a:lnTo>
                                    <a:pt x="86" y="16"/>
                                  </a:lnTo>
                                  <a:lnTo>
                                    <a:pt x="79" y="5"/>
                                  </a:lnTo>
                                  <a:lnTo>
                                    <a:pt x="76" y="4"/>
                                  </a:lnTo>
                                  <a:lnTo>
                                    <a:pt x="0" y="4"/>
                                  </a:lnTo>
                                  <a:lnTo>
                                    <a:pt x="1"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86" name="Freeform 33">
                              <a:extLst>
                                <a:ext uri="{FF2B5EF4-FFF2-40B4-BE49-F238E27FC236}">
                                  <a16:creationId xmlns:a16="http://schemas.microsoft.com/office/drawing/2014/main" id="{A5C7F164-6831-8C3F-3A66-5039E6A290D2}"/>
                                </a:ext>
                              </a:extLst>
                            </p:cNvPr>
                            <p:cNvSpPr>
                              <a:spLocks/>
                            </p:cNvSpPr>
                            <p:nvPr/>
                          </p:nvSpPr>
                          <p:spPr bwMode="auto">
                            <a:xfrm>
                              <a:off x="6093839" y="4986037"/>
                              <a:ext cx="37538" cy="61011"/>
                            </a:xfrm>
                            <a:custGeom>
                              <a:avLst/>
                              <a:gdLst/>
                              <a:ahLst/>
                              <a:cxnLst>
                                <a:cxn ang="0">
                                  <a:pos x="14" y="0"/>
                                </a:cxn>
                                <a:cxn ang="0">
                                  <a:pos x="11" y="2"/>
                                </a:cxn>
                                <a:cxn ang="0">
                                  <a:pos x="5" y="3"/>
                                </a:cxn>
                                <a:cxn ang="0">
                                  <a:pos x="2" y="6"/>
                                </a:cxn>
                                <a:cxn ang="0">
                                  <a:pos x="0" y="10"/>
                                </a:cxn>
                                <a:cxn ang="0">
                                  <a:pos x="1" y="23"/>
                                </a:cxn>
                                <a:cxn ang="0">
                                  <a:pos x="5" y="31"/>
                                </a:cxn>
                                <a:cxn ang="0">
                                  <a:pos x="10" y="27"/>
                                </a:cxn>
                                <a:cxn ang="0">
                                  <a:pos x="14" y="23"/>
                                </a:cxn>
                                <a:cxn ang="0">
                                  <a:pos x="10" y="24"/>
                                </a:cxn>
                                <a:cxn ang="0">
                                  <a:pos x="7" y="24"/>
                                </a:cxn>
                                <a:cxn ang="0">
                                  <a:pos x="7" y="22"/>
                                </a:cxn>
                                <a:cxn ang="0">
                                  <a:pos x="6" y="17"/>
                                </a:cxn>
                                <a:cxn ang="0">
                                  <a:pos x="6" y="13"/>
                                </a:cxn>
                                <a:cxn ang="0">
                                  <a:pos x="7" y="10"/>
                                </a:cxn>
                                <a:cxn ang="0">
                                  <a:pos x="13" y="8"/>
                                </a:cxn>
                                <a:cxn ang="0">
                                  <a:pos x="16" y="9"/>
                                </a:cxn>
                                <a:cxn ang="0">
                                  <a:pos x="14" y="0"/>
                                </a:cxn>
                              </a:cxnLst>
                              <a:rect l="0" t="0" r="r" b="b"/>
                              <a:pathLst>
                                <a:path w="17" h="32">
                                  <a:moveTo>
                                    <a:pt x="14" y="0"/>
                                  </a:moveTo>
                                  <a:lnTo>
                                    <a:pt x="11" y="2"/>
                                  </a:lnTo>
                                  <a:lnTo>
                                    <a:pt x="5" y="3"/>
                                  </a:lnTo>
                                  <a:lnTo>
                                    <a:pt x="2" y="6"/>
                                  </a:lnTo>
                                  <a:lnTo>
                                    <a:pt x="0" y="10"/>
                                  </a:lnTo>
                                  <a:lnTo>
                                    <a:pt x="1" y="23"/>
                                  </a:lnTo>
                                  <a:lnTo>
                                    <a:pt x="5" y="31"/>
                                  </a:lnTo>
                                  <a:lnTo>
                                    <a:pt x="10" y="27"/>
                                  </a:lnTo>
                                  <a:lnTo>
                                    <a:pt x="14" y="23"/>
                                  </a:lnTo>
                                  <a:lnTo>
                                    <a:pt x="10" y="24"/>
                                  </a:lnTo>
                                  <a:lnTo>
                                    <a:pt x="7" y="24"/>
                                  </a:lnTo>
                                  <a:lnTo>
                                    <a:pt x="7" y="22"/>
                                  </a:lnTo>
                                  <a:lnTo>
                                    <a:pt x="6" y="17"/>
                                  </a:lnTo>
                                  <a:lnTo>
                                    <a:pt x="6" y="13"/>
                                  </a:lnTo>
                                  <a:lnTo>
                                    <a:pt x="7" y="10"/>
                                  </a:lnTo>
                                  <a:lnTo>
                                    <a:pt x="13" y="8"/>
                                  </a:lnTo>
                                  <a:lnTo>
                                    <a:pt x="16" y="9"/>
                                  </a:lnTo>
                                  <a:lnTo>
                                    <a:pt x="14"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87" name="Freeform 34">
                              <a:extLst>
                                <a:ext uri="{FF2B5EF4-FFF2-40B4-BE49-F238E27FC236}">
                                  <a16:creationId xmlns:a16="http://schemas.microsoft.com/office/drawing/2014/main" id="{A9703F45-7487-FA22-7BD4-0CBD55BA7C83}"/>
                                </a:ext>
                              </a:extLst>
                            </p:cNvPr>
                            <p:cNvSpPr>
                              <a:spLocks/>
                            </p:cNvSpPr>
                            <p:nvPr/>
                          </p:nvSpPr>
                          <p:spPr bwMode="auto">
                            <a:xfrm>
                              <a:off x="6082799" y="4705767"/>
                              <a:ext cx="386422" cy="181127"/>
                            </a:xfrm>
                            <a:custGeom>
                              <a:avLst/>
                              <a:gdLst/>
                              <a:ahLst/>
                              <a:cxnLst>
                                <a:cxn ang="0">
                                  <a:pos x="98" y="7"/>
                                </a:cxn>
                                <a:cxn ang="0">
                                  <a:pos x="58" y="5"/>
                                </a:cxn>
                                <a:cxn ang="0">
                                  <a:pos x="42" y="7"/>
                                </a:cxn>
                                <a:cxn ang="0">
                                  <a:pos x="30" y="10"/>
                                </a:cxn>
                                <a:cxn ang="0">
                                  <a:pos x="22" y="17"/>
                                </a:cxn>
                                <a:cxn ang="0">
                                  <a:pos x="23" y="43"/>
                                </a:cxn>
                                <a:cxn ang="0">
                                  <a:pos x="29" y="58"/>
                                </a:cxn>
                                <a:cxn ang="0">
                                  <a:pos x="32" y="62"/>
                                </a:cxn>
                                <a:cxn ang="0">
                                  <a:pos x="27" y="64"/>
                                </a:cxn>
                                <a:cxn ang="0">
                                  <a:pos x="24" y="56"/>
                                </a:cxn>
                                <a:cxn ang="0">
                                  <a:pos x="24" y="61"/>
                                </a:cxn>
                                <a:cxn ang="0">
                                  <a:pos x="25" y="68"/>
                                </a:cxn>
                                <a:cxn ang="0">
                                  <a:pos x="24" y="72"/>
                                </a:cxn>
                                <a:cxn ang="0">
                                  <a:pos x="18" y="80"/>
                                </a:cxn>
                                <a:cxn ang="0">
                                  <a:pos x="16" y="82"/>
                                </a:cxn>
                                <a:cxn ang="0">
                                  <a:pos x="15" y="85"/>
                                </a:cxn>
                                <a:cxn ang="0">
                                  <a:pos x="17" y="84"/>
                                </a:cxn>
                                <a:cxn ang="0">
                                  <a:pos x="22" y="83"/>
                                </a:cxn>
                                <a:cxn ang="0">
                                  <a:pos x="25" y="82"/>
                                </a:cxn>
                                <a:cxn ang="0">
                                  <a:pos x="27" y="90"/>
                                </a:cxn>
                                <a:cxn ang="0">
                                  <a:pos x="24" y="89"/>
                                </a:cxn>
                                <a:cxn ang="0">
                                  <a:pos x="20" y="90"/>
                                </a:cxn>
                                <a:cxn ang="0">
                                  <a:pos x="14" y="94"/>
                                </a:cxn>
                                <a:cxn ang="0">
                                  <a:pos x="7" y="85"/>
                                </a:cxn>
                                <a:cxn ang="0">
                                  <a:pos x="8" y="83"/>
                                </a:cxn>
                                <a:cxn ang="0">
                                  <a:pos x="14" y="74"/>
                                </a:cxn>
                                <a:cxn ang="0">
                                  <a:pos x="18" y="68"/>
                                </a:cxn>
                                <a:cxn ang="0">
                                  <a:pos x="18" y="63"/>
                                </a:cxn>
                                <a:cxn ang="0">
                                  <a:pos x="14" y="50"/>
                                </a:cxn>
                                <a:cxn ang="0">
                                  <a:pos x="8" y="28"/>
                                </a:cxn>
                                <a:cxn ang="0">
                                  <a:pos x="5" y="17"/>
                                </a:cxn>
                                <a:cxn ang="0">
                                  <a:pos x="0" y="12"/>
                                </a:cxn>
                                <a:cxn ang="0">
                                  <a:pos x="8" y="7"/>
                                </a:cxn>
                                <a:cxn ang="0">
                                  <a:pos x="22" y="1"/>
                                </a:cxn>
                                <a:cxn ang="0">
                                  <a:pos x="33" y="0"/>
                                </a:cxn>
                                <a:cxn ang="0">
                                  <a:pos x="66" y="0"/>
                                </a:cxn>
                                <a:cxn ang="0">
                                  <a:pos x="116" y="0"/>
                                </a:cxn>
                                <a:cxn ang="0">
                                  <a:pos x="121" y="1"/>
                                </a:cxn>
                                <a:cxn ang="0">
                                  <a:pos x="173" y="1"/>
                                </a:cxn>
                                <a:cxn ang="0">
                                  <a:pos x="174" y="8"/>
                                </a:cxn>
                                <a:cxn ang="0">
                                  <a:pos x="128" y="8"/>
                                </a:cxn>
                                <a:cxn ang="0">
                                  <a:pos x="98" y="7"/>
                                </a:cxn>
                              </a:cxnLst>
                              <a:rect l="0" t="0" r="r" b="b"/>
                              <a:pathLst>
                                <a:path w="175" h="95">
                                  <a:moveTo>
                                    <a:pt x="98" y="7"/>
                                  </a:moveTo>
                                  <a:lnTo>
                                    <a:pt x="58" y="5"/>
                                  </a:lnTo>
                                  <a:lnTo>
                                    <a:pt x="42" y="7"/>
                                  </a:lnTo>
                                  <a:lnTo>
                                    <a:pt x="30" y="10"/>
                                  </a:lnTo>
                                  <a:lnTo>
                                    <a:pt x="22" y="17"/>
                                  </a:lnTo>
                                  <a:lnTo>
                                    <a:pt x="23" y="43"/>
                                  </a:lnTo>
                                  <a:lnTo>
                                    <a:pt x="29" y="58"/>
                                  </a:lnTo>
                                  <a:lnTo>
                                    <a:pt x="32" y="62"/>
                                  </a:lnTo>
                                  <a:lnTo>
                                    <a:pt x="27" y="64"/>
                                  </a:lnTo>
                                  <a:lnTo>
                                    <a:pt x="24" y="56"/>
                                  </a:lnTo>
                                  <a:lnTo>
                                    <a:pt x="24" y="61"/>
                                  </a:lnTo>
                                  <a:lnTo>
                                    <a:pt x="25" y="68"/>
                                  </a:lnTo>
                                  <a:lnTo>
                                    <a:pt x="24" y="72"/>
                                  </a:lnTo>
                                  <a:lnTo>
                                    <a:pt x="18" y="80"/>
                                  </a:lnTo>
                                  <a:lnTo>
                                    <a:pt x="16" y="82"/>
                                  </a:lnTo>
                                  <a:lnTo>
                                    <a:pt x="15" y="85"/>
                                  </a:lnTo>
                                  <a:lnTo>
                                    <a:pt x="17" y="84"/>
                                  </a:lnTo>
                                  <a:lnTo>
                                    <a:pt x="22" y="83"/>
                                  </a:lnTo>
                                  <a:lnTo>
                                    <a:pt x="25" y="82"/>
                                  </a:lnTo>
                                  <a:lnTo>
                                    <a:pt x="27" y="90"/>
                                  </a:lnTo>
                                  <a:lnTo>
                                    <a:pt x="24" y="89"/>
                                  </a:lnTo>
                                  <a:lnTo>
                                    <a:pt x="20" y="90"/>
                                  </a:lnTo>
                                  <a:lnTo>
                                    <a:pt x="14" y="94"/>
                                  </a:lnTo>
                                  <a:lnTo>
                                    <a:pt x="7" y="85"/>
                                  </a:lnTo>
                                  <a:lnTo>
                                    <a:pt x="8" y="83"/>
                                  </a:lnTo>
                                  <a:lnTo>
                                    <a:pt x="14" y="74"/>
                                  </a:lnTo>
                                  <a:lnTo>
                                    <a:pt x="18" y="68"/>
                                  </a:lnTo>
                                  <a:lnTo>
                                    <a:pt x="18" y="63"/>
                                  </a:lnTo>
                                  <a:lnTo>
                                    <a:pt x="14" y="50"/>
                                  </a:lnTo>
                                  <a:lnTo>
                                    <a:pt x="8" y="28"/>
                                  </a:lnTo>
                                  <a:lnTo>
                                    <a:pt x="5" y="17"/>
                                  </a:lnTo>
                                  <a:lnTo>
                                    <a:pt x="0" y="12"/>
                                  </a:lnTo>
                                  <a:lnTo>
                                    <a:pt x="8" y="7"/>
                                  </a:lnTo>
                                  <a:lnTo>
                                    <a:pt x="22" y="1"/>
                                  </a:lnTo>
                                  <a:lnTo>
                                    <a:pt x="33" y="0"/>
                                  </a:lnTo>
                                  <a:lnTo>
                                    <a:pt x="66" y="0"/>
                                  </a:lnTo>
                                  <a:lnTo>
                                    <a:pt x="116" y="0"/>
                                  </a:lnTo>
                                  <a:lnTo>
                                    <a:pt x="121" y="1"/>
                                  </a:lnTo>
                                  <a:lnTo>
                                    <a:pt x="173" y="1"/>
                                  </a:lnTo>
                                  <a:lnTo>
                                    <a:pt x="174" y="8"/>
                                  </a:lnTo>
                                  <a:lnTo>
                                    <a:pt x="128" y="8"/>
                                  </a:lnTo>
                                  <a:lnTo>
                                    <a:pt x="98" y="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88" name="Freeform 35">
                              <a:extLst>
                                <a:ext uri="{FF2B5EF4-FFF2-40B4-BE49-F238E27FC236}">
                                  <a16:creationId xmlns:a16="http://schemas.microsoft.com/office/drawing/2014/main" id="{C5CDD73E-70A2-8DE0-4FFA-62014ACBDF09}"/>
                                </a:ext>
                              </a:extLst>
                            </p:cNvPr>
                            <p:cNvSpPr>
                              <a:spLocks/>
                            </p:cNvSpPr>
                            <p:nvPr/>
                          </p:nvSpPr>
                          <p:spPr bwMode="auto">
                            <a:xfrm>
                              <a:off x="6467016" y="4555149"/>
                              <a:ext cx="315763" cy="430889"/>
                            </a:xfrm>
                            <a:custGeom>
                              <a:avLst/>
                              <a:gdLst/>
                              <a:ahLst/>
                              <a:cxnLst>
                                <a:cxn ang="0">
                                  <a:pos x="6" y="88"/>
                                </a:cxn>
                                <a:cxn ang="0">
                                  <a:pos x="5" y="102"/>
                                </a:cxn>
                                <a:cxn ang="0">
                                  <a:pos x="23" y="117"/>
                                </a:cxn>
                                <a:cxn ang="0">
                                  <a:pos x="55" y="128"/>
                                </a:cxn>
                                <a:cxn ang="0">
                                  <a:pos x="79" y="158"/>
                                </a:cxn>
                                <a:cxn ang="0">
                                  <a:pos x="109" y="196"/>
                                </a:cxn>
                                <a:cxn ang="0">
                                  <a:pos x="120" y="203"/>
                                </a:cxn>
                                <a:cxn ang="0">
                                  <a:pos x="131" y="222"/>
                                </a:cxn>
                                <a:cxn ang="0">
                                  <a:pos x="142" y="225"/>
                                </a:cxn>
                                <a:cxn ang="0">
                                  <a:pos x="131" y="217"/>
                                </a:cxn>
                                <a:cxn ang="0">
                                  <a:pos x="127" y="202"/>
                                </a:cxn>
                                <a:cxn ang="0">
                                  <a:pos x="117" y="197"/>
                                </a:cxn>
                                <a:cxn ang="0">
                                  <a:pos x="105" y="176"/>
                                </a:cxn>
                                <a:cxn ang="0">
                                  <a:pos x="98" y="165"/>
                                </a:cxn>
                                <a:cxn ang="0">
                                  <a:pos x="85" y="158"/>
                                </a:cxn>
                                <a:cxn ang="0">
                                  <a:pos x="76" y="144"/>
                                </a:cxn>
                                <a:cxn ang="0">
                                  <a:pos x="60" y="123"/>
                                </a:cxn>
                                <a:cxn ang="0">
                                  <a:pos x="46" y="119"/>
                                </a:cxn>
                                <a:cxn ang="0">
                                  <a:pos x="45" y="105"/>
                                </a:cxn>
                                <a:cxn ang="0">
                                  <a:pos x="40" y="100"/>
                                </a:cxn>
                                <a:cxn ang="0">
                                  <a:pos x="34" y="105"/>
                                </a:cxn>
                                <a:cxn ang="0">
                                  <a:pos x="29" y="110"/>
                                </a:cxn>
                                <a:cxn ang="0">
                                  <a:pos x="12" y="102"/>
                                </a:cxn>
                                <a:cxn ang="0">
                                  <a:pos x="13" y="94"/>
                                </a:cxn>
                                <a:cxn ang="0">
                                  <a:pos x="19" y="82"/>
                                </a:cxn>
                                <a:cxn ang="0">
                                  <a:pos x="15" y="63"/>
                                </a:cxn>
                                <a:cxn ang="0">
                                  <a:pos x="19" y="43"/>
                                </a:cxn>
                                <a:cxn ang="0">
                                  <a:pos x="31" y="36"/>
                                </a:cxn>
                                <a:cxn ang="0">
                                  <a:pos x="42" y="25"/>
                                </a:cxn>
                                <a:cxn ang="0">
                                  <a:pos x="82" y="3"/>
                                </a:cxn>
                                <a:cxn ang="0">
                                  <a:pos x="65" y="9"/>
                                </a:cxn>
                                <a:cxn ang="0">
                                  <a:pos x="44" y="19"/>
                                </a:cxn>
                                <a:cxn ang="0">
                                  <a:pos x="27" y="31"/>
                                </a:cxn>
                                <a:cxn ang="0">
                                  <a:pos x="15" y="36"/>
                                </a:cxn>
                                <a:cxn ang="0">
                                  <a:pos x="8" y="58"/>
                                </a:cxn>
                                <a:cxn ang="0">
                                  <a:pos x="9" y="73"/>
                                </a:cxn>
                                <a:cxn ang="0">
                                  <a:pos x="3" y="80"/>
                                </a:cxn>
                                <a:cxn ang="0">
                                  <a:pos x="0" y="87"/>
                                </a:cxn>
                              </a:cxnLst>
                              <a:rect l="0" t="0" r="r" b="b"/>
                              <a:pathLst>
                                <a:path w="143" h="226">
                                  <a:moveTo>
                                    <a:pt x="0" y="87"/>
                                  </a:moveTo>
                                  <a:lnTo>
                                    <a:pt x="6" y="88"/>
                                  </a:lnTo>
                                  <a:lnTo>
                                    <a:pt x="8" y="92"/>
                                  </a:lnTo>
                                  <a:lnTo>
                                    <a:pt x="5" y="102"/>
                                  </a:lnTo>
                                  <a:lnTo>
                                    <a:pt x="6" y="106"/>
                                  </a:lnTo>
                                  <a:lnTo>
                                    <a:pt x="23" y="117"/>
                                  </a:lnTo>
                                  <a:lnTo>
                                    <a:pt x="32" y="118"/>
                                  </a:lnTo>
                                  <a:lnTo>
                                    <a:pt x="55" y="128"/>
                                  </a:lnTo>
                                  <a:lnTo>
                                    <a:pt x="74" y="150"/>
                                  </a:lnTo>
                                  <a:lnTo>
                                    <a:pt x="79" y="158"/>
                                  </a:lnTo>
                                  <a:lnTo>
                                    <a:pt x="96" y="175"/>
                                  </a:lnTo>
                                  <a:lnTo>
                                    <a:pt x="109" y="196"/>
                                  </a:lnTo>
                                  <a:lnTo>
                                    <a:pt x="113" y="200"/>
                                  </a:lnTo>
                                  <a:lnTo>
                                    <a:pt x="120" y="203"/>
                                  </a:lnTo>
                                  <a:lnTo>
                                    <a:pt x="128" y="213"/>
                                  </a:lnTo>
                                  <a:lnTo>
                                    <a:pt x="131" y="222"/>
                                  </a:lnTo>
                                  <a:lnTo>
                                    <a:pt x="138" y="225"/>
                                  </a:lnTo>
                                  <a:lnTo>
                                    <a:pt x="142" y="225"/>
                                  </a:lnTo>
                                  <a:lnTo>
                                    <a:pt x="133" y="221"/>
                                  </a:lnTo>
                                  <a:lnTo>
                                    <a:pt x="131" y="217"/>
                                  </a:lnTo>
                                  <a:lnTo>
                                    <a:pt x="130" y="208"/>
                                  </a:lnTo>
                                  <a:lnTo>
                                    <a:pt x="127" y="202"/>
                                  </a:lnTo>
                                  <a:lnTo>
                                    <a:pt x="122" y="199"/>
                                  </a:lnTo>
                                  <a:lnTo>
                                    <a:pt x="117" y="197"/>
                                  </a:lnTo>
                                  <a:lnTo>
                                    <a:pt x="109" y="185"/>
                                  </a:lnTo>
                                  <a:lnTo>
                                    <a:pt x="105" y="176"/>
                                  </a:lnTo>
                                  <a:lnTo>
                                    <a:pt x="102" y="168"/>
                                  </a:lnTo>
                                  <a:lnTo>
                                    <a:pt x="98" y="165"/>
                                  </a:lnTo>
                                  <a:lnTo>
                                    <a:pt x="91" y="163"/>
                                  </a:lnTo>
                                  <a:lnTo>
                                    <a:pt x="85" y="158"/>
                                  </a:lnTo>
                                  <a:lnTo>
                                    <a:pt x="81" y="151"/>
                                  </a:lnTo>
                                  <a:lnTo>
                                    <a:pt x="76" y="144"/>
                                  </a:lnTo>
                                  <a:lnTo>
                                    <a:pt x="67" y="131"/>
                                  </a:lnTo>
                                  <a:lnTo>
                                    <a:pt x="60" y="123"/>
                                  </a:lnTo>
                                  <a:lnTo>
                                    <a:pt x="56" y="120"/>
                                  </a:lnTo>
                                  <a:lnTo>
                                    <a:pt x="46" y="119"/>
                                  </a:lnTo>
                                  <a:lnTo>
                                    <a:pt x="45" y="111"/>
                                  </a:lnTo>
                                  <a:lnTo>
                                    <a:pt x="45" y="105"/>
                                  </a:lnTo>
                                  <a:lnTo>
                                    <a:pt x="43" y="102"/>
                                  </a:lnTo>
                                  <a:lnTo>
                                    <a:pt x="40" y="100"/>
                                  </a:lnTo>
                                  <a:lnTo>
                                    <a:pt x="37" y="102"/>
                                  </a:lnTo>
                                  <a:lnTo>
                                    <a:pt x="34" y="105"/>
                                  </a:lnTo>
                                  <a:lnTo>
                                    <a:pt x="32" y="109"/>
                                  </a:lnTo>
                                  <a:lnTo>
                                    <a:pt x="29" y="110"/>
                                  </a:lnTo>
                                  <a:lnTo>
                                    <a:pt x="20" y="109"/>
                                  </a:lnTo>
                                  <a:lnTo>
                                    <a:pt x="12" y="102"/>
                                  </a:lnTo>
                                  <a:lnTo>
                                    <a:pt x="11" y="97"/>
                                  </a:lnTo>
                                  <a:lnTo>
                                    <a:pt x="13" y="94"/>
                                  </a:lnTo>
                                  <a:lnTo>
                                    <a:pt x="18" y="88"/>
                                  </a:lnTo>
                                  <a:lnTo>
                                    <a:pt x="19" y="82"/>
                                  </a:lnTo>
                                  <a:lnTo>
                                    <a:pt x="17" y="71"/>
                                  </a:lnTo>
                                  <a:lnTo>
                                    <a:pt x="15" y="63"/>
                                  </a:lnTo>
                                  <a:lnTo>
                                    <a:pt x="16" y="48"/>
                                  </a:lnTo>
                                  <a:lnTo>
                                    <a:pt x="19" y="43"/>
                                  </a:lnTo>
                                  <a:lnTo>
                                    <a:pt x="22" y="39"/>
                                  </a:lnTo>
                                  <a:lnTo>
                                    <a:pt x="31" y="36"/>
                                  </a:lnTo>
                                  <a:lnTo>
                                    <a:pt x="39" y="28"/>
                                  </a:lnTo>
                                  <a:lnTo>
                                    <a:pt x="42" y="25"/>
                                  </a:lnTo>
                                  <a:lnTo>
                                    <a:pt x="67" y="14"/>
                                  </a:lnTo>
                                  <a:lnTo>
                                    <a:pt x="82" y="3"/>
                                  </a:lnTo>
                                  <a:lnTo>
                                    <a:pt x="75" y="0"/>
                                  </a:lnTo>
                                  <a:lnTo>
                                    <a:pt x="65" y="9"/>
                                  </a:lnTo>
                                  <a:lnTo>
                                    <a:pt x="57" y="13"/>
                                  </a:lnTo>
                                  <a:lnTo>
                                    <a:pt x="44" y="19"/>
                                  </a:lnTo>
                                  <a:lnTo>
                                    <a:pt x="37" y="22"/>
                                  </a:lnTo>
                                  <a:lnTo>
                                    <a:pt x="27" y="31"/>
                                  </a:lnTo>
                                  <a:lnTo>
                                    <a:pt x="23" y="33"/>
                                  </a:lnTo>
                                  <a:lnTo>
                                    <a:pt x="15" y="36"/>
                                  </a:lnTo>
                                  <a:lnTo>
                                    <a:pt x="10" y="42"/>
                                  </a:lnTo>
                                  <a:lnTo>
                                    <a:pt x="8" y="58"/>
                                  </a:lnTo>
                                  <a:lnTo>
                                    <a:pt x="9" y="68"/>
                                  </a:lnTo>
                                  <a:lnTo>
                                    <a:pt x="9" y="73"/>
                                  </a:lnTo>
                                  <a:lnTo>
                                    <a:pt x="6" y="78"/>
                                  </a:lnTo>
                                  <a:lnTo>
                                    <a:pt x="3" y="80"/>
                                  </a:lnTo>
                                  <a:lnTo>
                                    <a:pt x="0" y="81"/>
                                  </a:lnTo>
                                  <a:lnTo>
                                    <a:pt x="0" y="8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89" name="Freeform 36">
                              <a:extLst>
                                <a:ext uri="{FF2B5EF4-FFF2-40B4-BE49-F238E27FC236}">
                                  <a16:creationId xmlns:a16="http://schemas.microsoft.com/office/drawing/2014/main" id="{EC6229B6-0AE7-EBD2-FACC-47258EA3B914}"/>
                                </a:ext>
                              </a:extLst>
                            </p:cNvPr>
                            <p:cNvSpPr>
                              <a:spLocks/>
                            </p:cNvSpPr>
                            <p:nvPr/>
                          </p:nvSpPr>
                          <p:spPr bwMode="auto">
                            <a:xfrm>
                              <a:off x="5793533" y="4250095"/>
                              <a:ext cx="589575" cy="482367"/>
                            </a:xfrm>
                            <a:custGeom>
                              <a:avLst/>
                              <a:gdLst/>
                              <a:ahLst/>
                              <a:cxnLst>
                                <a:cxn ang="0">
                                  <a:pos x="153" y="148"/>
                                </a:cxn>
                                <a:cxn ang="0">
                                  <a:pos x="150" y="173"/>
                                </a:cxn>
                                <a:cxn ang="0">
                                  <a:pos x="138" y="204"/>
                                </a:cxn>
                                <a:cxn ang="0">
                                  <a:pos x="134" y="227"/>
                                </a:cxn>
                                <a:cxn ang="0">
                                  <a:pos x="128" y="248"/>
                                </a:cxn>
                                <a:cxn ang="0">
                                  <a:pos x="132" y="242"/>
                                </a:cxn>
                                <a:cxn ang="0">
                                  <a:pos x="148" y="226"/>
                                </a:cxn>
                                <a:cxn ang="0">
                                  <a:pos x="143" y="209"/>
                                </a:cxn>
                                <a:cxn ang="0">
                                  <a:pos x="161" y="194"/>
                                </a:cxn>
                                <a:cxn ang="0">
                                  <a:pos x="152" y="181"/>
                                </a:cxn>
                                <a:cxn ang="0">
                                  <a:pos x="160" y="158"/>
                                </a:cxn>
                                <a:cxn ang="0">
                                  <a:pos x="180" y="140"/>
                                </a:cxn>
                                <a:cxn ang="0">
                                  <a:pos x="202" y="149"/>
                                </a:cxn>
                                <a:cxn ang="0">
                                  <a:pos x="203" y="165"/>
                                </a:cxn>
                                <a:cxn ang="0">
                                  <a:pos x="190" y="179"/>
                                </a:cxn>
                                <a:cxn ang="0">
                                  <a:pos x="187" y="201"/>
                                </a:cxn>
                                <a:cxn ang="0">
                                  <a:pos x="191" y="219"/>
                                </a:cxn>
                                <a:cxn ang="0">
                                  <a:pos x="199" y="239"/>
                                </a:cxn>
                                <a:cxn ang="0">
                                  <a:pos x="207" y="214"/>
                                </a:cxn>
                                <a:cxn ang="0">
                                  <a:pos x="202" y="188"/>
                                </a:cxn>
                                <a:cxn ang="0">
                                  <a:pos x="226" y="164"/>
                                </a:cxn>
                                <a:cxn ang="0">
                                  <a:pos x="213" y="128"/>
                                </a:cxn>
                                <a:cxn ang="0">
                                  <a:pos x="214" y="89"/>
                                </a:cxn>
                                <a:cxn ang="0">
                                  <a:pos x="198" y="56"/>
                                </a:cxn>
                                <a:cxn ang="0">
                                  <a:pos x="266" y="26"/>
                                </a:cxn>
                                <a:cxn ang="0">
                                  <a:pos x="244" y="26"/>
                                </a:cxn>
                                <a:cxn ang="0">
                                  <a:pos x="251" y="9"/>
                                </a:cxn>
                                <a:cxn ang="0">
                                  <a:pos x="241" y="19"/>
                                </a:cxn>
                                <a:cxn ang="0">
                                  <a:pos x="219" y="32"/>
                                </a:cxn>
                                <a:cxn ang="0">
                                  <a:pos x="189" y="44"/>
                                </a:cxn>
                                <a:cxn ang="0">
                                  <a:pos x="163" y="41"/>
                                </a:cxn>
                                <a:cxn ang="0">
                                  <a:pos x="178" y="51"/>
                                </a:cxn>
                                <a:cxn ang="0">
                                  <a:pos x="180" y="80"/>
                                </a:cxn>
                                <a:cxn ang="0">
                                  <a:pos x="191" y="105"/>
                                </a:cxn>
                                <a:cxn ang="0">
                                  <a:pos x="200" y="127"/>
                                </a:cxn>
                                <a:cxn ang="0">
                                  <a:pos x="173" y="122"/>
                                </a:cxn>
                                <a:cxn ang="0">
                                  <a:pos x="103" y="97"/>
                                </a:cxn>
                                <a:cxn ang="0">
                                  <a:pos x="71" y="75"/>
                                </a:cxn>
                                <a:cxn ang="0">
                                  <a:pos x="64" y="95"/>
                                </a:cxn>
                                <a:cxn ang="0">
                                  <a:pos x="52" y="105"/>
                                </a:cxn>
                                <a:cxn ang="0">
                                  <a:pos x="40" y="120"/>
                                </a:cxn>
                                <a:cxn ang="0">
                                  <a:pos x="10" y="105"/>
                                </a:cxn>
                                <a:cxn ang="0">
                                  <a:pos x="0" y="141"/>
                                </a:cxn>
                                <a:cxn ang="0">
                                  <a:pos x="10" y="123"/>
                                </a:cxn>
                                <a:cxn ang="0">
                                  <a:pos x="29" y="134"/>
                                </a:cxn>
                                <a:cxn ang="0">
                                  <a:pos x="41" y="133"/>
                                </a:cxn>
                                <a:cxn ang="0">
                                  <a:pos x="75" y="101"/>
                                </a:cxn>
                                <a:cxn ang="0">
                                  <a:pos x="105" y="117"/>
                                </a:cxn>
                                <a:cxn ang="0">
                                  <a:pos x="135" y="118"/>
                                </a:cxn>
                              </a:cxnLst>
                              <a:rect l="0" t="0" r="r" b="b"/>
                              <a:pathLst>
                                <a:path w="267" h="253">
                                  <a:moveTo>
                                    <a:pt x="170" y="129"/>
                                  </a:moveTo>
                                  <a:lnTo>
                                    <a:pt x="169" y="135"/>
                                  </a:lnTo>
                                  <a:lnTo>
                                    <a:pt x="159" y="143"/>
                                  </a:lnTo>
                                  <a:lnTo>
                                    <a:pt x="153" y="148"/>
                                  </a:lnTo>
                                  <a:lnTo>
                                    <a:pt x="152" y="158"/>
                                  </a:lnTo>
                                  <a:lnTo>
                                    <a:pt x="152" y="167"/>
                                  </a:lnTo>
                                  <a:lnTo>
                                    <a:pt x="152" y="171"/>
                                  </a:lnTo>
                                  <a:lnTo>
                                    <a:pt x="150" y="173"/>
                                  </a:lnTo>
                                  <a:lnTo>
                                    <a:pt x="142" y="177"/>
                                  </a:lnTo>
                                  <a:lnTo>
                                    <a:pt x="138" y="183"/>
                                  </a:lnTo>
                                  <a:lnTo>
                                    <a:pt x="138" y="195"/>
                                  </a:lnTo>
                                  <a:lnTo>
                                    <a:pt x="138" y="204"/>
                                  </a:lnTo>
                                  <a:lnTo>
                                    <a:pt x="135" y="209"/>
                                  </a:lnTo>
                                  <a:lnTo>
                                    <a:pt x="136" y="217"/>
                                  </a:lnTo>
                                  <a:lnTo>
                                    <a:pt x="136" y="223"/>
                                  </a:lnTo>
                                  <a:lnTo>
                                    <a:pt x="134" y="227"/>
                                  </a:lnTo>
                                  <a:lnTo>
                                    <a:pt x="128" y="231"/>
                                  </a:lnTo>
                                  <a:lnTo>
                                    <a:pt x="126" y="236"/>
                                  </a:lnTo>
                                  <a:lnTo>
                                    <a:pt x="126" y="242"/>
                                  </a:lnTo>
                                  <a:lnTo>
                                    <a:pt x="128" y="248"/>
                                  </a:lnTo>
                                  <a:lnTo>
                                    <a:pt x="134" y="252"/>
                                  </a:lnTo>
                                  <a:lnTo>
                                    <a:pt x="140" y="243"/>
                                  </a:lnTo>
                                  <a:lnTo>
                                    <a:pt x="136" y="243"/>
                                  </a:lnTo>
                                  <a:lnTo>
                                    <a:pt x="132" y="242"/>
                                  </a:lnTo>
                                  <a:lnTo>
                                    <a:pt x="131" y="238"/>
                                  </a:lnTo>
                                  <a:lnTo>
                                    <a:pt x="134" y="236"/>
                                  </a:lnTo>
                                  <a:lnTo>
                                    <a:pt x="143" y="230"/>
                                  </a:lnTo>
                                  <a:lnTo>
                                    <a:pt x="148" y="226"/>
                                  </a:lnTo>
                                  <a:lnTo>
                                    <a:pt x="149" y="218"/>
                                  </a:lnTo>
                                  <a:lnTo>
                                    <a:pt x="144" y="214"/>
                                  </a:lnTo>
                                  <a:lnTo>
                                    <a:pt x="143" y="213"/>
                                  </a:lnTo>
                                  <a:lnTo>
                                    <a:pt x="143" y="209"/>
                                  </a:lnTo>
                                  <a:lnTo>
                                    <a:pt x="145" y="207"/>
                                  </a:lnTo>
                                  <a:lnTo>
                                    <a:pt x="156" y="204"/>
                                  </a:lnTo>
                                  <a:lnTo>
                                    <a:pt x="160" y="201"/>
                                  </a:lnTo>
                                  <a:lnTo>
                                    <a:pt x="161" y="194"/>
                                  </a:lnTo>
                                  <a:lnTo>
                                    <a:pt x="159" y="191"/>
                                  </a:lnTo>
                                  <a:lnTo>
                                    <a:pt x="153" y="188"/>
                                  </a:lnTo>
                                  <a:lnTo>
                                    <a:pt x="152" y="184"/>
                                  </a:lnTo>
                                  <a:lnTo>
                                    <a:pt x="152" y="181"/>
                                  </a:lnTo>
                                  <a:lnTo>
                                    <a:pt x="156" y="179"/>
                                  </a:lnTo>
                                  <a:lnTo>
                                    <a:pt x="160" y="176"/>
                                  </a:lnTo>
                                  <a:lnTo>
                                    <a:pt x="162" y="172"/>
                                  </a:lnTo>
                                  <a:lnTo>
                                    <a:pt x="160" y="158"/>
                                  </a:lnTo>
                                  <a:lnTo>
                                    <a:pt x="161" y="154"/>
                                  </a:lnTo>
                                  <a:lnTo>
                                    <a:pt x="165" y="147"/>
                                  </a:lnTo>
                                  <a:lnTo>
                                    <a:pt x="172" y="145"/>
                                  </a:lnTo>
                                  <a:lnTo>
                                    <a:pt x="180" y="140"/>
                                  </a:lnTo>
                                  <a:lnTo>
                                    <a:pt x="186" y="137"/>
                                  </a:lnTo>
                                  <a:lnTo>
                                    <a:pt x="190" y="139"/>
                                  </a:lnTo>
                                  <a:lnTo>
                                    <a:pt x="199" y="145"/>
                                  </a:lnTo>
                                  <a:lnTo>
                                    <a:pt x="202" y="149"/>
                                  </a:lnTo>
                                  <a:lnTo>
                                    <a:pt x="202" y="156"/>
                                  </a:lnTo>
                                  <a:lnTo>
                                    <a:pt x="201" y="160"/>
                                  </a:lnTo>
                                  <a:lnTo>
                                    <a:pt x="204" y="164"/>
                                  </a:lnTo>
                                  <a:lnTo>
                                    <a:pt x="203" y="165"/>
                                  </a:lnTo>
                                  <a:lnTo>
                                    <a:pt x="200" y="168"/>
                                  </a:lnTo>
                                  <a:lnTo>
                                    <a:pt x="199" y="175"/>
                                  </a:lnTo>
                                  <a:lnTo>
                                    <a:pt x="198" y="178"/>
                                  </a:lnTo>
                                  <a:lnTo>
                                    <a:pt x="190" y="179"/>
                                  </a:lnTo>
                                  <a:lnTo>
                                    <a:pt x="187" y="182"/>
                                  </a:lnTo>
                                  <a:lnTo>
                                    <a:pt x="187" y="188"/>
                                  </a:lnTo>
                                  <a:lnTo>
                                    <a:pt x="189" y="192"/>
                                  </a:lnTo>
                                  <a:lnTo>
                                    <a:pt x="187" y="201"/>
                                  </a:lnTo>
                                  <a:lnTo>
                                    <a:pt x="187" y="205"/>
                                  </a:lnTo>
                                  <a:lnTo>
                                    <a:pt x="188" y="208"/>
                                  </a:lnTo>
                                  <a:lnTo>
                                    <a:pt x="192" y="213"/>
                                  </a:lnTo>
                                  <a:lnTo>
                                    <a:pt x="191" y="219"/>
                                  </a:lnTo>
                                  <a:lnTo>
                                    <a:pt x="193" y="224"/>
                                  </a:lnTo>
                                  <a:lnTo>
                                    <a:pt x="199" y="231"/>
                                  </a:lnTo>
                                  <a:lnTo>
                                    <a:pt x="200" y="235"/>
                                  </a:lnTo>
                                  <a:lnTo>
                                    <a:pt x="199" y="239"/>
                                  </a:lnTo>
                                  <a:lnTo>
                                    <a:pt x="226" y="240"/>
                                  </a:lnTo>
                                  <a:lnTo>
                                    <a:pt x="214" y="232"/>
                                  </a:lnTo>
                                  <a:lnTo>
                                    <a:pt x="207" y="227"/>
                                  </a:lnTo>
                                  <a:lnTo>
                                    <a:pt x="207" y="214"/>
                                  </a:lnTo>
                                  <a:lnTo>
                                    <a:pt x="202" y="206"/>
                                  </a:lnTo>
                                  <a:lnTo>
                                    <a:pt x="198" y="197"/>
                                  </a:lnTo>
                                  <a:lnTo>
                                    <a:pt x="197" y="193"/>
                                  </a:lnTo>
                                  <a:lnTo>
                                    <a:pt x="202" y="188"/>
                                  </a:lnTo>
                                  <a:lnTo>
                                    <a:pt x="206" y="180"/>
                                  </a:lnTo>
                                  <a:lnTo>
                                    <a:pt x="211" y="172"/>
                                  </a:lnTo>
                                  <a:lnTo>
                                    <a:pt x="220" y="167"/>
                                  </a:lnTo>
                                  <a:lnTo>
                                    <a:pt x="226" y="164"/>
                                  </a:lnTo>
                                  <a:lnTo>
                                    <a:pt x="228" y="157"/>
                                  </a:lnTo>
                                  <a:lnTo>
                                    <a:pt x="226" y="145"/>
                                  </a:lnTo>
                                  <a:lnTo>
                                    <a:pt x="218" y="134"/>
                                  </a:lnTo>
                                  <a:lnTo>
                                    <a:pt x="213" y="128"/>
                                  </a:lnTo>
                                  <a:lnTo>
                                    <a:pt x="214" y="111"/>
                                  </a:lnTo>
                                  <a:lnTo>
                                    <a:pt x="216" y="104"/>
                                  </a:lnTo>
                                  <a:lnTo>
                                    <a:pt x="217" y="95"/>
                                  </a:lnTo>
                                  <a:lnTo>
                                    <a:pt x="214" y="89"/>
                                  </a:lnTo>
                                  <a:lnTo>
                                    <a:pt x="197" y="89"/>
                                  </a:lnTo>
                                  <a:lnTo>
                                    <a:pt x="193" y="84"/>
                                  </a:lnTo>
                                  <a:lnTo>
                                    <a:pt x="193" y="73"/>
                                  </a:lnTo>
                                  <a:lnTo>
                                    <a:pt x="198" y="56"/>
                                  </a:lnTo>
                                  <a:lnTo>
                                    <a:pt x="203" y="50"/>
                                  </a:lnTo>
                                  <a:lnTo>
                                    <a:pt x="240" y="35"/>
                                  </a:lnTo>
                                  <a:lnTo>
                                    <a:pt x="258" y="27"/>
                                  </a:lnTo>
                                  <a:lnTo>
                                    <a:pt x="266" y="26"/>
                                  </a:lnTo>
                                  <a:lnTo>
                                    <a:pt x="262" y="21"/>
                                  </a:lnTo>
                                  <a:lnTo>
                                    <a:pt x="254" y="25"/>
                                  </a:lnTo>
                                  <a:lnTo>
                                    <a:pt x="246" y="26"/>
                                  </a:lnTo>
                                  <a:lnTo>
                                    <a:pt x="244" y="26"/>
                                  </a:lnTo>
                                  <a:lnTo>
                                    <a:pt x="243" y="23"/>
                                  </a:lnTo>
                                  <a:lnTo>
                                    <a:pt x="245" y="20"/>
                                  </a:lnTo>
                                  <a:lnTo>
                                    <a:pt x="250" y="14"/>
                                  </a:lnTo>
                                  <a:lnTo>
                                    <a:pt x="251" y="9"/>
                                  </a:lnTo>
                                  <a:lnTo>
                                    <a:pt x="250" y="4"/>
                                  </a:lnTo>
                                  <a:lnTo>
                                    <a:pt x="245" y="0"/>
                                  </a:lnTo>
                                  <a:lnTo>
                                    <a:pt x="245" y="11"/>
                                  </a:lnTo>
                                  <a:lnTo>
                                    <a:pt x="241" y="19"/>
                                  </a:lnTo>
                                  <a:lnTo>
                                    <a:pt x="238" y="25"/>
                                  </a:lnTo>
                                  <a:lnTo>
                                    <a:pt x="232" y="28"/>
                                  </a:lnTo>
                                  <a:lnTo>
                                    <a:pt x="225" y="31"/>
                                  </a:lnTo>
                                  <a:lnTo>
                                    <a:pt x="219" y="32"/>
                                  </a:lnTo>
                                  <a:lnTo>
                                    <a:pt x="214" y="34"/>
                                  </a:lnTo>
                                  <a:lnTo>
                                    <a:pt x="206" y="40"/>
                                  </a:lnTo>
                                  <a:lnTo>
                                    <a:pt x="197" y="45"/>
                                  </a:lnTo>
                                  <a:lnTo>
                                    <a:pt x="189" y="44"/>
                                  </a:lnTo>
                                  <a:lnTo>
                                    <a:pt x="176" y="40"/>
                                  </a:lnTo>
                                  <a:lnTo>
                                    <a:pt x="174" y="36"/>
                                  </a:lnTo>
                                  <a:lnTo>
                                    <a:pt x="166" y="34"/>
                                  </a:lnTo>
                                  <a:lnTo>
                                    <a:pt x="163" y="41"/>
                                  </a:lnTo>
                                  <a:lnTo>
                                    <a:pt x="164" y="47"/>
                                  </a:lnTo>
                                  <a:lnTo>
                                    <a:pt x="172" y="49"/>
                                  </a:lnTo>
                                  <a:lnTo>
                                    <a:pt x="177" y="50"/>
                                  </a:lnTo>
                                  <a:lnTo>
                                    <a:pt x="178" y="51"/>
                                  </a:lnTo>
                                  <a:lnTo>
                                    <a:pt x="179" y="57"/>
                                  </a:lnTo>
                                  <a:lnTo>
                                    <a:pt x="180" y="64"/>
                                  </a:lnTo>
                                  <a:lnTo>
                                    <a:pt x="182" y="70"/>
                                  </a:lnTo>
                                  <a:lnTo>
                                    <a:pt x="180" y="80"/>
                                  </a:lnTo>
                                  <a:lnTo>
                                    <a:pt x="181" y="86"/>
                                  </a:lnTo>
                                  <a:lnTo>
                                    <a:pt x="185" y="94"/>
                                  </a:lnTo>
                                  <a:lnTo>
                                    <a:pt x="190" y="99"/>
                                  </a:lnTo>
                                  <a:lnTo>
                                    <a:pt x="191" y="105"/>
                                  </a:lnTo>
                                  <a:lnTo>
                                    <a:pt x="191" y="112"/>
                                  </a:lnTo>
                                  <a:lnTo>
                                    <a:pt x="195" y="116"/>
                                  </a:lnTo>
                                  <a:lnTo>
                                    <a:pt x="199" y="120"/>
                                  </a:lnTo>
                                  <a:lnTo>
                                    <a:pt x="200" y="127"/>
                                  </a:lnTo>
                                  <a:lnTo>
                                    <a:pt x="197" y="129"/>
                                  </a:lnTo>
                                  <a:lnTo>
                                    <a:pt x="188" y="128"/>
                                  </a:lnTo>
                                  <a:lnTo>
                                    <a:pt x="181" y="123"/>
                                  </a:lnTo>
                                  <a:lnTo>
                                    <a:pt x="173" y="122"/>
                                  </a:lnTo>
                                  <a:lnTo>
                                    <a:pt x="157" y="115"/>
                                  </a:lnTo>
                                  <a:lnTo>
                                    <a:pt x="142" y="110"/>
                                  </a:lnTo>
                                  <a:lnTo>
                                    <a:pt x="111" y="98"/>
                                  </a:lnTo>
                                  <a:lnTo>
                                    <a:pt x="103" y="97"/>
                                  </a:lnTo>
                                  <a:lnTo>
                                    <a:pt x="97" y="95"/>
                                  </a:lnTo>
                                  <a:lnTo>
                                    <a:pt x="81" y="83"/>
                                  </a:lnTo>
                                  <a:lnTo>
                                    <a:pt x="76" y="73"/>
                                  </a:lnTo>
                                  <a:lnTo>
                                    <a:pt x="71" y="75"/>
                                  </a:lnTo>
                                  <a:lnTo>
                                    <a:pt x="74" y="81"/>
                                  </a:lnTo>
                                  <a:lnTo>
                                    <a:pt x="73" y="84"/>
                                  </a:lnTo>
                                  <a:lnTo>
                                    <a:pt x="66" y="87"/>
                                  </a:lnTo>
                                  <a:lnTo>
                                    <a:pt x="64" y="95"/>
                                  </a:lnTo>
                                  <a:lnTo>
                                    <a:pt x="64" y="99"/>
                                  </a:lnTo>
                                  <a:lnTo>
                                    <a:pt x="61" y="101"/>
                                  </a:lnTo>
                                  <a:lnTo>
                                    <a:pt x="55" y="101"/>
                                  </a:lnTo>
                                  <a:lnTo>
                                    <a:pt x="52" y="105"/>
                                  </a:lnTo>
                                  <a:lnTo>
                                    <a:pt x="53" y="112"/>
                                  </a:lnTo>
                                  <a:lnTo>
                                    <a:pt x="50" y="113"/>
                                  </a:lnTo>
                                  <a:lnTo>
                                    <a:pt x="43" y="115"/>
                                  </a:lnTo>
                                  <a:lnTo>
                                    <a:pt x="40" y="120"/>
                                  </a:lnTo>
                                  <a:lnTo>
                                    <a:pt x="26" y="119"/>
                                  </a:lnTo>
                                  <a:lnTo>
                                    <a:pt x="14" y="116"/>
                                  </a:lnTo>
                                  <a:lnTo>
                                    <a:pt x="10" y="113"/>
                                  </a:lnTo>
                                  <a:lnTo>
                                    <a:pt x="10" y="105"/>
                                  </a:lnTo>
                                  <a:lnTo>
                                    <a:pt x="10" y="100"/>
                                  </a:lnTo>
                                  <a:lnTo>
                                    <a:pt x="0" y="100"/>
                                  </a:lnTo>
                                  <a:lnTo>
                                    <a:pt x="1" y="123"/>
                                  </a:lnTo>
                                  <a:lnTo>
                                    <a:pt x="0" y="141"/>
                                  </a:lnTo>
                                  <a:lnTo>
                                    <a:pt x="4" y="140"/>
                                  </a:lnTo>
                                  <a:lnTo>
                                    <a:pt x="5" y="133"/>
                                  </a:lnTo>
                                  <a:lnTo>
                                    <a:pt x="5" y="124"/>
                                  </a:lnTo>
                                  <a:lnTo>
                                    <a:pt x="10" y="123"/>
                                  </a:lnTo>
                                  <a:lnTo>
                                    <a:pt x="25" y="123"/>
                                  </a:lnTo>
                                  <a:lnTo>
                                    <a:pt x="30" y="125"/>
                                  </a:lnTo>
                                  <a:lnTo>
                                    <a:pt x="31" y="129"/>
                                  </a:lnTo>
                                  <a:lnTo>
                                    <a:pt x="29" y="134"/>
                                  </a:lnTo>
                                  <a:lnTo>
                                    <a:pt x="20" y="140"/>
                                  </a:lnTo>
                                  <a:lnTo>
                                    <a:pt x="35" y="142"/>
                                  </a:lnTo>
                                  <a:lnTo>
                                    <a:pt x="38" y="139"/>
                                  </a:lnTo>
                                  <a:lnTo>
                                    <a:pt x="41" y="133"/>
                                  </a:lnTo>
                                  <a:lnTo>
                                    <a:pt x="51" y="124"/>
                                  </a:lnTo>
                                  <a:lnTo>
                                    <a:pt x="64" y="116"/>
                                  </a:lnTo>
                                  <a:lnTo>
                                    <a:pt x="73" y="105"/>
                                  </a:lnTo>
                                  <a:lnTo>
                                    <a:pt x="75" y="101"/>
                                  </a:lnTo>
                                  <a:lnTo>
                                    <a:pt x="85" y="100"/>
                                  </a:lnTo>
                                  <a:lnTo>
                                    <a:pt x="90" y="107"/>
                                  </a:lnTo>
                                  <a:lnTo>
                                    <a:pt x="97" y="113"/>
                                  </a:lnTo>
                                  <a:lnTo>
                                    <a:pt x="105" y="117"/>
                                  </a:lnTo>
                                  <a:lnTo>
                                    <a:pt x="110" y="118"/>
                                  </a:lnTo>
                                  <a:lnTo>
                                    <a:pt x="114" y="117"/>
                                  </a:lnTo>
                                  <a:lnTo>
                                    <a:pt x="122" y="113"/>
                                  </a:lnTo>
                                  <a:lnTo>
                                    <a:pt x="135" y="118"/>
                                  </a:lnTo>
                                  <a:lnTo>
                                    <a:pt x="155" y="120"/>
                                  </a:lnTo>
                                  <a:lnTo>
                                    <a:pt x="170" y="129"/>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90" name="Freeform 37">
                              <a:extLst>
                                <a:ext uri="{FF2B5EF4-FFF2-40B4-BE49-F238E27FC236}">
                                  <a16:creationId xmlns:a16="http://schemas.microsoft.com/office/drawing/2014/main" id="{A2406015-3A07-57A7-E7CA-5B4021C90900}"/>
                                </a:ext>
                              </a:extLst>
                            </p:cNvPr>
                            <p:cNvSpPr>
                              <a:spLocks/>
                            </p:cNvSpPr>
                            <p:nvPr/>
                          </p:nvSpPr>
                          <p:spPr bwMode="auto">
                            <a:xfrm>
                              <a:off x="5744952" y="4175736"/>
                              <a:ext cx="218606" cy="263110"/>
                            </a:xfrm>
                            <a:custGeom>
                              <a:avLst/>
                              <a:gdLst/>
                              <a:ahLst/>
                              <a:cxnLst>
                                <a:cxn ang="0">
                                  <a:pos x="34" y="132"/>
                                </a:cxn>
                                <a:cxn ang="0">
                                  <a:pos x="55" y="129"/>
                                </a:cxn>
                                <a:cxn ang="0">
                                  <a:pos x="65" y="123"/>
                                </a:cxn>
                                <a:cxn ang="0">
                                  <a:pos x="59" y="112"/>
                                </a:cxn>
                                <a:cxn ang="0">
                                  <a:pos x="53" y="105"/>
                                </a:cxn>
                                <a:cxn ang="0">
                                  <a:pos x="65" y="107"/>
                                </a:cxn>
                                <a:cxn ang="0">
                                  <a:pos x="81" y="113"/>
                                </a:cxn>
                                <a:cxn ang="0">
                                  <a:pos x="93" y="110"/>
                                </a:cxn>
                                <a:cxn ang="0">
                                  <a:pos x="98" y="107"/>
                                </a:cxn>
                                <a:cxn ang="0">
                                  <a:pos x="87" y="84"/>
                                </a:cxn>
                                <a:cxn ang="0">
                                  <a:pos x="79" y="73"/>
                                </a:cxn>
                                <a:cxn ang="0">
                                  <a:pos x="75" y="54"/>
                                </a:cxn>
                                <a:cxn ang="0">
                                  <a:pos x="60" y="47"/>
                                </a:cxn>
                                <a:cxn ang="0">
                                  <a:pos x="55" y="41"/>
                                </a:cxn>
                                <a:cxn ang="0">
                                  <a:pos x="57" y="14"/>
                                </a:cxn>
                                <a:cxn ang="0">
                                  <a:pos x="38" y="0"/>
                                </a:cxn>
                                <a:cxn ang="0">
                                  <a:pos x="31" y="11"/>
                                </a:cxn>
                                <a:cxn ang="0">
                                  <a:pos x="43" y="17"/>
                                </a:cxn>
                                <a:cxn ang="0">
                                  <a:pos x="47" y="35"/>
                                </a:cxn>
                                <a:cxn ang="0">
                                  <a:pos x="45" y="55"/>
                                </a:cxn>
                                <a:cxn ang="0">
                                  <a:pos x="52" y="61"/>
                                </a:cxn>
                                <a:cxn ang="0">
                                  <a:pos x="64" y="60"/>
                                </a:cxn>
                                <a:cxn ang="0">
                                  <a:pos x="67" y="69"/>
                                </a:cxn>
                                <a:cxn ang="0">
                                  <a:pos x="72" y="85"/>
                                </a:cxn>
                                <a:cxn ang="0">
                                  <a:pos x="86" y="101"/>
                                </a:cxn>
                                <a:cxn ang="0">
                                  <a:pos x="83" y="106"/>
                                </a:cxn>
                                <a:cxn ang="0">
                                  <a:pos x="65" y="98"/>
                                </a:cxn>
                                <a:cxn ang="0">
                                  <a:pos x="47" y="98"/>
                                </a:cxn>
                                <a:cxn ang="0">
                                  <a:pos x="43" y="105"/>
                                </a:cxn>
                                <a:cxn ang="0">
                                  <a:pos x="52" y="113"/>
                                </a:cxn>
                                <a:cxn ang="0">
                                  <a:pos x="57" y="119"/>
                                </a:cxn>
                                <a:cxn ang="0">
                                  <a:pos x="47" y="120"/>
                                </a:cxn>
                                <a:cxn ang="0">
                                  <a:pos x="31" y="125"/>
                                </a:cxn>
                                <a:cxn ang="0">
                                  <a:pos x="27" y="120"/>
                                </a:cxn>
                                <a:cxn ang="0">
                                  <a:pos x="23" y="86"/>
                                </a:cxn>
                                <a:cxn ang="0">
                                  <a:pos x="28" y="71"/>
                                </a:cxn>
                                <a:cxn ang="0">
                                  <a:pos x="27" y="53"/>
                                </a:cxn>
                                <a:cxn ang="0">
                                  <a:pos x="31" y="41"/>
                                </a:cxn>
                                <a:cxn ang="0">
                                  <a:pos x="26" y="20"/>
                                </a:cxn>
                                <a:cxn ang="0">
                                  <a:pos x="24" y="11"/>
                                </a:cxn>
                                <a:cxn ang="0">
                                  <a:pos x="23" y="30"/>
                                </a:cxn>
                                <a:cxn ang="0">
                                  <a:pos x="22" y="41"/>
                                </a:cxn>
                                <a:cxn ang="0">
                                  <a:pos x="16" y="43"/>
                                </a:cxn>
                                <a:cxn ang="0">
                                  <a:pos x="11" y="36"/>
                                </a:cxn>
                                <a:cxn ang="0">
                                  <a:pos x="9" y="47"/>
                                </a:cxn>
                                <a:cxn ang="0">
                                  <a:pos x="0" y="53"/>
                                </a:cxn>
                                <a:cxn ang="0">
                                  <a:pos x="4" y="60"/>
                                </a:cxn>
                                <a:cxn ang="0">
                                  <a:pos x="10" y="64"/>
                                </a:cxn>
                                <a:cxn ang="0">
                                  <a:pos x="18" y="114"/>
                                </a:cxn>
                                <a:cxn ang="0">
                                  <a:pos x="30" y="137"/>
                                </a:cxn>
                              </a:cxnLst>
                              <a:rect l="0" t="0" r="r" b="b"/>
                              <a:pathLst>
                                <a:path w="99" h="138">
                                  <a:moveTo>
                                    <a:pt x="30" y="137"/>
                                  </a:moveTo>
                                  <a:lnTo>
                                    <a:pt x="34" y="132"/>
                                  </a:lnTo>
                                  <a:lnTo>
                                    <a:pt x="40" y="129"/>
                                  </a:lnTo>
                                  <a:lnTo>
                                    <a:pt x="55" y="129"/>
                                  </a:lnTo>
                                  <a:lnTo>
                                    <a:pt x="60" y="128"/>
                                  </a:lnTo>
                                  <a:lnTo>
                                    <a:pt x="65" y="123"/>
                                  </a:lnTo>
                                  <a:lnTo>
                                    <a:pt x="65" y="117"/>
                                  </a:lnTo>
                                  <a:lnTo>
                                    <a:pt x="59" y="112"/>
                                  </a:lnTo>
                                  <a:lnTo>
                                    <a:pt x="54" y="107"/>
                                  </a:lnTo>
                                  <a:lnTo>
                                    <a:pt x="53" y="105"/>
                                  </a:lnTo>
                                  <a:lnTo>
                                    <a:pt x="56" y="104"/>
                                  </a:lnTo>
                                  <a:lnTo>
                                    <a:pt x="65" y="107"/>
                                  </a:lnTo>
                                  <a:lnTo>
                                    <a:pt x="72" y="111"/>
                                  </a:lnTo>
                                  <a:lnTo>
                                    <a:pt x="81" y="113"/>
                                  </a:lnTo>
                                  <a:lnTo>
                                    <a:pt x="88" y="112"/>
                                  </a:lnTo>
                                  <a:lnTo>
                                    <a:pt x="93" y="110"/>
                                  </a:lnTo>
                                  <a:lnTo>
                                    <a:pt x="97" y="110"/>
                                  </a:lnTo>
                                  <a:lnTo>
                                    <a:pt x="98" y="107"/>
                                  </a:lnTo>
                                  <a:lnTo>
                                    <a:pt x="93" y="91"/>
                                  </a:lnTo>
                                  <a:lnTo>
                                    <a:pt x="87" y="84"/>
                                  </a:lnTo>
                                  <a:lnTo>
                                    <a:pt x="80" y="78"/>
                                  </a:lnTo>
                                  <a:lnTo>
                                    <a:pt x="79" y="73"/>
                                  </a:lnTo>
                                  <a:lnTo>
                                    <a:pt x="79" y="59"/>
                                  </a:lnTo>
                                  <a:lnTo>
                                    <a:pt x="75" y="54"/>
                                  </a:lnTo>
                                  <a:lnTo>
                                    <a:pt x="69" y="50"/>
                                  </a:lnTo>
                                  <a:lnTo>
                                    <a:pt x="60" y="47"/>
                                  </a:lnTo>
                                  <a:lnTo>
                                    <a:pt x="57" y="47"/>
                                  </a:lnTo>
                                  <a:lnTo>
                                    <a:pt x="55" y="41"/>
                                  </a:lnTo>
                                  <a:lnTo>
                                    <a:pt x="58" y="26"/>
                                  </a:lnTo>
                                  <a:lnTo>
                                    <a:pt x="57" y="14"/>
                                  </a:lnTo>
                                  <a:lnTo>
                                    <a:pt x="48" y="5"/>
                                  </a:lnTo>
                                  <a:lnTo>
                                    <a:pt x="38" y="0"/>
                                  </a:lnTo>
                                  <a:lnTo>
                                    <a:pt x="30" y="5"/>
                                  </a:lnTo>
                                  <a:lnTo>
                                    <a:pt x="31" y="11"/>
                                  </a:lnTo>
                                  <a:lnTo>
                                    <a:pt x="39" y="13"/>
                                  </a:lnTo>
                                  <a:lnTo>
                                    <a:pt x="43" y="17"/>
                                  </a:lnTo>
                                  <a:lnTo>
                                    <a:pt x="47" y="26"/>
                                  </a:lnTo>
                                  <a:lnTo>
                                    <a:pt x="47" y="35"/>
                                  </a:lnTo>
                                  <a:lnTo>
                                    <a:pt x="46" y="46"/>
                                  </a:lnTo>
                                  <a:lnTo>
                                    <a:pt x="45" y="55"/>
                                  </a:lnTo>
                                  <a:lnTo>
                                    <a:pt x="47" y="59"/>
                                  </a:lnTo>
                                  <a:lnTo>
                                    <a:pt x="52" y="61"/>
                                  </a:lnTo>
                                  <a:lnTo>
                                    <a:pt x="60" y="60"/>
                                  </a:lnTo>
                                  <a:lnTo>
                                    <a:pt x="64" y="60"/>
                                  </a:lnTo>
                                  <a:lnTo>
                                    <a:pt x="67" y="63"/>
                                  </a:lnTo>
                                  <a:lnTo>
                                    <a:pt x="67" y="69"/>
                                  </a:lnTo>
                                  <a:lnTo>
                                    <a:pt x="67" y="78"/>
                                  </a:lnTo>
                                  <a:lnTo>
                                    <a:pt x="72" y="85"/>
                                  </a:lnTo>
                                  <a:lnTo>
                                    <a:pt x="86" y="100"/>
                                  </a:lnTo>
                                  <a:lnTo>
                                    <a:pt x="86" y="101"/>
                                  </a:lnTo>
                                  <a:lnTo>
                                    <a:pt x="86" y="105"/>
                                  </a:lnTo>
                                  <a:lnTo>
                                    <a:pt x="83" y="106"/>
                                  </a:lnTo>
                                  <a:lnTo>
                                    <a:pt x="72" y="104"/>
                                  </a:lnTo>
                                  <a:lnTo>
                                    <a:pt x="65" y="98"/>
                                  </a:lnTo>
                                  <a:lnTo>
                                    <a:pt x="56" y="96"/>
                                  </a:lnTo>
                                  <a:lnTo>
                                    <a:pt x="47" y="98"/>
                                  </a:lnTo>
                                  <a:lnTo>
                                    <a:pt x="43" y="100"/>
                                  </a:lnTo>
                                  <a:lnTo>
                                    <a:pt x="43" y="105"/>
                                  </a:lnTo>
                                  <a:lnTo>
                                    <a:pt x="46" y="110"/>
                                  </a:lnTo>
                                  <a:lnTo>
                                    <a:pt x="52" y="113"/>
                                  </a:lnTo>
                                  <a:lnTo>
                                    <a:pt x="55" y="117"/>
                                  </a:lnTo>
                                  <a:lnTo>
                                    <a:pt x="57" y="119"/>
                                  </a:lnTo>
                                  <a:lnTo>
                                    <a:pt x="55" y="120"/>
                                  </a:lnTo>
                                  <a:lnTo>
                                    <a:pt x="47" y="120"/>
                                  </a:lnTo>
                                  <a:lnTo>
                                    <a:pt x="38" y="123"/>
                                  </a:lnTo>
                                  <a:lnTo>
                                    <a:pt x="31" y="125"/>
                                  </a:lnTo>
                                  <a:lnTo>
                                    <a:pt x="28" y="125"/>
                                  </a:lnTo>
                                  <a:lnTo>
                                    <a:pt x="27" y="120"/>
                                  </a:lnTo>
                                  <a:lnTo>
                                    <a:pt x="25" y="99"/>
                                  </a:lnTo>
                                  <a:lnTo>
                                    <a:pt x="23" y="86"/>
                                  </a:lnTo>
                                  <a:lnTo>
                                    <a:pt x="24" y="79"/>
                                  </a:lnTo>
                                  <a:lnTo>
                                    <a:pt x="28" y="71"/>
                                  </a:lnTo>
                                  <a:lnTo>
                                    <a:pt x="27" y="60"/>
                                  </a:lnTo>
                                  <a:lnTo>
                                    <a:pt x="27" y="53"/>
                                  </a:lnTo>
                                  <a:lnTo>
                                    <a:pt x="31" y="47"/>
                                  </a:lnTo>
                                  <a:lnTo>
                                    <a:pt x="31" y="41"/>
                                  </a:lnTo>
                                  <a:lnTo>
                                    <a:pt x="29" y="31"/>
                                  </a:lnTo>
                                  <a:lnTo>
                                    <a:pt x="26" y="20"/>
                                  </a:lnTo>
                                  <a:lnTo>
                                    <a:pt x="28" y="16"/>
                                  </a:lnTo>
                                  <a:lnTo>
                                    <a:pt x="24" y="11"/>
                                  </a:lnTo>
                                  <a:lnTo>
                                    <a:pt x="22" y="18"/>
                                  </a:lnTo>
                                  <a:lnTo>
                                    <a:pt x="23" y="30"/>
                                  </a:lnTo>
                                  <a:lnTo>
                                    <a:pt x="24" y="37"/>
                                  </a:lnTo>
                                  <a:lnTo>
                                    <a:pt x="22" y="41"/>
                                  </a:lnTo>
                                  <a:lnTo>
                                    <a:pt x="19" y="43"/>
                                  </a:lnTo>
                                  <a:lnTo>
                                    <a:pt x="16" y="43"/>
                                  </a:lnTo>
                                  <a:lnTo>
                                    <a:pt x="13" y="41"/>
                                  </a:lnTo>
                                  <a:lnTo>
                                    <a:pt x="11" y="36"/>
                                  </a:lnTo>
                                  <a:lnTo>
                                    <a:pt x="9" y="37"/>
                                  </a:lnTo>
                                  <a:lnTo>
                                    <a:pt x="9" y="47"/>
                                  </a:lnTo>
                                  <a:lnTo>
                                    <a:pt x="5" y="51"/>
                                  </a:lnTo>
                                  <a:lnTo>
                                    <a:pt x="0" y="53"/>
                                  </a:lnTo>
                                  <a:lnTo>
                                    <a:pt x="1" y="63"/>
                                  </a:lnTo>
                                  <a:lnTo>
                                    <a:pt x="4" y="60"/>
                                  </a:lnTo>
                                  <a:lnTo>
                                    <a:pt x="8" y="60"/>
                                  </a:lnTo>
                                  <a:lnTo>
                                    <a:pt x="10" y="64"/>
                                  </a:lnTo>
                                  <a:lnTo>
                                    <a:pt x="13" y="88"/>
                                  </a:lnTo>
                                  <a:lnTo>
                                    <a:pt x="18" y="114"/>
                                  </a:lnTo>
                                  <a:lnTo>
                                    <a:pt x="22" y="137"/>
                                  </a:lnTo>
                                  <a:lnTo>
                                    <a:pt x="30" y="13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91" name="Freeform 38">
                              <a:extLst>
                                <a:ext uri="{FF2B5EF4-FFF2-40B4-BE49-F238E27FC236}">
                                  <a16:creationId xmlns:a16="http://schemas.microsoft.com/office/drawing/2014/main" id="{5979548D-B54D-5DED-5CD7-F1F5AEB738C1}"/>
                                </a:ext>
                              </a:extLst>
                            </p:cNvPr>
                            <p:cNvSpPr>
                              <a:spLocks/>
                            </p:cNvSpPr>
                            <p:nvPr/>
                          </p:nvSpPr>
                          <p:spPr bwMode="auto">
                            <a:xfrm>
                              <a:off x="5696374" y="3760100"/>
                              <a:ext cx="435005" cy="453768"/>
                            </a:xfrm>
                            <a:custGeom>
                              <a:avLst/>
                              <a:gdLst/>
                              <a:ahLst/>
                              <a:cxnLst>
                                <a:cxn ang="0">
                                  <a:pos x="58" y="233"/>
                                </a:cxn>
                                <a:cxn ang="0">
                                  <a:pos x="57" y="220"/>
                                </a:cxn>
                                <a:cxn ang="0">
                                  <a:pos x="47" y="170"/>
                                </a:cxn>
                                <a:cxn ang="0">
                                  <a:pos x="61" y="133"/>
                                </a:cxn>
                                <a:cxn ang="0">
                                  <a:pos x="88" y="129"/>
                                </a:cxn>
                                <a:cxn ang="0">
                                  <a:pos x="104" y="159"/>
                                </a:cxn>
                                <a:cxn ang="0">
                                  <a:pos x="130" y="178"/>
                                </a:cxn>
                                <a:cxn ang="0">
                                  <a:pos x="177" y="182"/>
                                </a:cxn>
                                <a:cxn ang="0">
                                  <a:pos x="155" y="166"/>
                                </a:cxn>
                                <a:cxn ang="0">
                                  <a:pos x="172" y="153"/>
                                </a:cxn>
                                <a:cxn ang="0">
                                  <a:pos x="181" y="163"/>
                                </a:cxn>
                                <a:cxn ang="0">
                                  <a:pos x="180" y="151"/>
                                </a:cxn>
                                <a:cxn ang="0">
                                  <a:pos x="165" y="153"/>
                                </a:cxn>
                                <a:cxn ang="0">
                                  <a:pos x="171" y="143"/>
                                </a:cxn>
                                <a:cxn ang="0">
                                  <a:pos x="183" y="139"/>
                                </a:cxn>
                                <a:cxn ang="0">
                                  <a:pos x="194" y="137"/>
                                </a:cxn>
                                <a:cxn ang="0">
                                  <a:pos x="175" y="131"/>
                                </a:cxn>
                                <a:cxn ang="0">
                                  <a:pos x="133" y="158"/>
                                </a:cxn>
                                <a:cxn ang="0">
                                  <a:pos x="125" y="156"/>
                                </a:cxn>
                                <a:cxn ang="0">
                                  <a:pos x="131" y="130"/>
                                </a:cxn>
                                <a:cxn ang="0">
                                  <a:pos x="92" y="96"/>
                                </a:cxn>
                                <a:cxn ang="0">
                                  <a:pos x="90" y="75"/>
                                </a:cxn>
                                <a:cxn ang="0">
                                  <a:pos x="104" y="68"/>
                                </a:cxn>
                                <a:cxn ang="0">
                                  <a:pos x="119" y="82"/>
                                </a:cxn>
                                <a:cxn ang="0">
                                  <a:pos x="134" y="73"/>
                                </a:cxn>
                                <a:cxn ang="0">
                                  <a:pos x="145" y="67"/>
                                </a:cxn>
                                <a:cxn ang="0">
                                  <a:pos x="167" y="88"/>
                                </a:cxn>
                                <a:cxn ang="0">
                                  <a:pos x="171" y="74"/>
                                </a:cxn>
                                <a:cxn ang="0">
                                  <a:pos x="167" y="82"/>
                                </a:cxn>
                                <a:cxn ang="0">
                                  <a:pos x="154" y="69"/>
                                </a:cxn>
                                <a:cxn ang="0">
                                  <a:pos x="162" y="69"/>
                                </a:cxn>
                                <a:cxn ang="0">
                                  <a:pos x="143" y="56"/>
                                </a:cxn>
                                <a:cxn ang="0">
                                  <a:pos x="121" y="61"/>
                                </a:cxn>
                                <a:cxn ang="0">
                                  <a:pos x="102" y="58"/>
                                </a:cxn>
                                <a:cxn ang="0">
                                  <a:pos x="81" y="66"/>
                                </a:cxn>
                                <a:cxn ang="0">
                                  <a:pos x="80" y="47"/>
                                </a:cxn>
                                <a:cxn ang="0">
                                  <a:pos x="81" y="22"/>
                                </a:cxn>
                                <a:cxn ang="0">
                                  <a:pos x="56" y="4"/>
                                </a:cxn>
                                <a:cxn ang="0">
                                  <a:pos x="4" y="0"/>
                                </a:cxn>
                                <a:cxn ang="0">
                                  <a:pos x="19" y="38"/>
                                </a:cxn>
                                <a:cxn ang="0">
                                  <a:pos x="43" y="40"/>
                                </a:cxn>
                                <a:cxn ang="0">
                                  <a:pos x="56" y="97"/>
                                </a:cxn>
                                <a:cxn ang="0">
                                  <a:pos x="64" y="114"/>
                                </a:cxn>
                                <a:cxn ang="0">
                                  <a:pos x="41" y="126"/>
                                </a:cxn>
                                <a:cxn ang="0">
                                  <a:pos x="21" y="156"/>
                                </a:cxn>
                                <a:cxn ang="0">
                                  <a:pos x="35" y="170"/>
                                </a:cxn>
                                <a:cxn ang="0">
                                  <a:pos x="38" y="214"/>
                                </a:cxn>
                                <a:cxn ang="0">
                                  <a:pos x="53" y="226"/>
                                </a:cxn>
                                <a:cxn ang="0">
                                  <a:pos x="51" y="237"/>
                                </a:cxn>
                              </a:cxnLst>
                              <a:rect l="0" t="0" r="r" b="b"/>
                              <a:pathLst>
                                <a:path w="197" h="238">
                                  <a:moveTo>
                                    <a:pt x="51" y="237"/>
                                  </a:moveTo>
                                  <a:lnTo>
                                    <a:pt x="54" y="235"/>
                                  </a:lnTo>
                                  <a:lnTo>
                                    <a:pt x="58" y="233"/>
                                  </a:lnTo>
                                  <a:lnTo>
                                    <a:pt x="61" y="230"/>
                                  </a:lnTo>
                                  <a:lnTo>
                                    <a:pt x="62" y="222"/>
                                  </a:lnTo>
                                  <a:lnTo>
                                    <a:pt x="57" y="220"/>
                                  </a:lnTo>
                                  <a:lnTo>
                                    <a:pt x="51" y="211"/>
                                  </a:lnTo>
                                  <a:lnTo>
                                    <a:pt x="48" y="188"/>
                                  </a:lnTo>
                                  <a:lnTo>
                                    <a:pt x="47" y="170"/>
                                  </a:lnTo>
                                  <a:lnTo>
                                    <a:pt x="58" y="155"/>
                                  </a:lnTo>
                                  <a:lnTo>
                                    <a:pt x="60" y="151"/>
                                  </a:lnTo>
                                  <a:lnTo>
                                    <a:pt x="61" y="133"/>
                                  </a:lnTo>
                                  <a:lnTo>
                                    <a:pt x="66" y="129"/>
                                  </a:lnTo>
                                  <a:lnTo>
                                    <a:pt x="77" y="126"/>
                                  </a:lnTo>
                                  <a:lnTo>
                                    <a:pt x="88" y="129"/>
                                  </a:lnTo>
                                  <a:lnTo>
                                    <a:pt x="96" y="134"/>
                                  </a:lnTo>
                                  <a:lnTo>
                                    <a:pt x="100" y="145"/>
                                  </a:lnTo>
                                  <a:lnTo>
                                    <a:pt x="104" y="159"/>
                                  </a:lnTo>
                                  <a:lnTo>
                                    <a:pt x="108" y="167"/>
                                  </a:lnTo>
                                  <a:lnTo>
                                    <a:pt x="116" y="175"/>
                                  </a:lnTo>
                                  <a:lnTo>
                                    <a:pt x="130" y="178"/>
                                  </a:lnTo>
                                  <a:lnTo>
                                    <a:pt x="146" y="178"/>
                                  </a:lnTo>
                                  <a:lnTo>
                                    <a:pt x="159" y="178"/>
                                  </a:lnTo>
                                  <a:lnTo>
                                    <a:pt x="177" y="182"/>
                                  </a:lnTo>
                                  <a:lnTo>
                                    <a:pt x="179" y="171"/>
                                  </a:lnTo>
                                  <a:lnTo>
                                    <a:pt x="157" y="168"/>
                                  </a:lnTo>
                                  <a:lnTo>
                                    <a:pt x="155" y="166"/>
                                  </a:lnTo>
                                  <a:lnTo>
                                    <a:pt x="162" y="159"/>
                                  </a:lnTo>
                                  <a:lnTo>
                                    <a:pt x="168" y="156"/>
                                  </a:lnTo>
                                  <a:lnTo>
                                    <a:pt x="172" y="153"/>
                                  </a:lnTo>
                                  <a:lnTo>
                                    <a:pt x="177" y="153"/>
                                  </a:lnTo>
                                  <a:lnTo>
                                    <a:pt x="180" y="155"/>
                                  </a:lnTo>
                                  <a:lnTo>
                                    <a:pt x="181" y="163"/>
                                  </a:lnTo>
                                  <a:lnTo>
                                    <a:pt x="190" y="155"/>
                                  </a:lnTo>
                                  <a:lnTo>
                                    <a:pt x="185" y="152"/>
                                  </a:lnTo>
                                  <a:lnTo>
                                    <a:pt x="180" y="151"/>
                                  </a:lnTo>
                                  <a:lnTo>
                                    <a:pt x="175" y="149"/>
                                  </a:lnTo>
                                  <a:lnTo>
                                    <a:pt x="171" y="150"/>
                                  </a:lnTo>
                                  <a:lnTo>
                                    <a:pt x="165" y="153"/>
                                  </a:lnTo>
                                  <a:lnTo>
                                    <a:pt x="161" y="153"/>
                                  </a:lnTo>
                                  <a:lnTo>
                                    <a:pt x="164" y="151"/>
                                  </a:lnTo>
                                  <a:lnTo>
                                    <a:pt x="171" y="143"/>
                                  </a:lnTo>
                                  <a:lnTo>
                                    <a:pt x="175" y="140"/>
                                  </a:lnTo>
                                  <a:lnTo>
                                    <a:pt x="180" y="139"/>
                                  </a:lnTo>
                                  <a:lnTo>
                                    <a:pt x="183" y="139"/>
                                  </a:lnTo>
                                  <a:lnTo>
                                    <a:pt x="186" y="140"/>
                                  </a:lnTo>
                                  <a:lnTo>
                                    <a:pt x="196" y="142"/>
                                  </a:lnTo>
                                  <a:lnTo>
                                    <a:pt x="194" y="137"/>
                                  </a:lnTo>
                                  <a:lnTo>
                                    <a:pt x="191" y="133"/>
                                  </a:lnTo>
                                  <a:lnTo>
                                    <a:pt x="183" y="131"/>
                                  </a:lnTo>
                                  <a:lnTo>
                                    <a:pt x="175" y="131"/>
                                  </a:lnTo>
                                  <a:lnTo>
                                    <a:pt x="167" y="137"/>
                                  </a:lnTo>
                                  <a:lnTo>
                                    <a:pt x="143" y="154"/>
                                  </a:lnTo>
                                  <a:lnTo>
                                    <a:pt x="133" y="158"/>
                                  </a:lnTo>
                                  <a:lnTo>
                                    <a:pt x="128" y="161"/>
                                  </a:lnTo>
                                  <a:lnTo>
                                    <a:pt x="125" y="159"/>
                                  </a:lnTo>
                                  <a:lnTo>
                                    <a:pt x="125" y="156"/>
                                  </a:lnTo>
                                  <a:lnTo>
                                    <a:pt x="130" y="146"/>
                                  </a:lnTo>
                                  <a:lnTo>
                                    <a:pt x="132" y="139"/>
                                  </a:lnTo>
                                  <a:lnTo>
                                    <a:pt x="131" y="130"/>
                                  </a:lnTo>
                                  <a:lnTo>
                                    <a:pt x="123" y="120"/>
                                  </a:lnTo>
                                  <a:lnTo>
                                    <a:pt x="107" y="108"/>
                                  </a:lnTo>
                                  <a:lnTo>
                                    <a:pt x="92" y="96"/>
                                  </a:lnTo>
                                  <a:lnTo>
                                    <a:pt x="87" y="92"/>
                                  </a:lnTo>
                                  <a:lnTo>
                                    <a:pt x="83" y="85"/>
                                  </a:lnTo>
                                  <a:lnTo>
                                    <a:pt x="90" y="75"/>
                                  </a:lnTo>
                                  <a:lnTo>
                                    <a:pt x="97" y="69"/>
                                  </a:lnTo>
                                  <a:lnTo>
                                    <a:pt x="101" y="68"/>
                                  </a:lnTo>
                                  <a:lnTo>
                                    <a:pt x="104" y="68"/>
                                  </a:lnTo>
                                  <a:lnTo>
                                    <a:pt x="110" y="79"/>
                                  </a:lnTo>
                                  <a:lnTo>
                                    <a:pt x="115" y="82"/>
                                  </a:lnTo>
                                  <a:lnTo>
                                    <a:pt x="119" y="82"/>
                                  </a:lnTo>
                                  <a:lnTo>
                                    <a:pt x="125" y="76"/>
                                  </a:lnTo>
                                  <a:lnTo>
                                    <a:pt x="129" y="73"/>
                                  </a:lnTo>
                                  <a:lnTo>
                                    <a:pt x="134" y="73"/>
                                  </a:lnTo>
                                  <a:lnTo>
                                    <a:pt x="139" y="68"/>
                                  </a:lnTo>
                                  <a:lnTo>
                                    <a:pt x="141" y="67"/>
                                  </a:lnTo>
                                  <a:lnTo>
                                    <a:pt x="145" y="67"/>
                                  </a:lnTo>
                                  <a:lnTo>
                                    <a:pt x="155" y="81"/>
                                  </a:lnTo>
                                  <a:lnTo>
                                    <a:pt x="160" y="87"/>
                                  </a:lnTo>
                                  <a:lnTo>
                                    <a:pt x="167" y="88"/>
                                  </a:lnTo>
                                  <a:lnTo>
                                    <a:pt x="171" y="84"/>
                                  </a:lnTo>
                                  <a:lnTo>
                                    <a:pt x="177" y="80"/>
                                  </a:lnTo>
                                  <a:lnTo>
                                    <a:pt x="171" y="74"/>
                                  </a:lnTo>
                                  <a:lnTo>
                                    <a:pt x="166" y="76"/>
                                  </a:lnTo>
                                  <a:lnTo>
                                    <a:pt x="168" y="80"/>
                                  </a:lnTo>
                                  <a:lnTo>
                                    <a:pt x="167" y="82"/>
                                  </a:lnTo>
                                  <a:lnTo>
                                    <a:pt x="162" y="81"/>
                                  </a:lnTo>
                                  <a:lnTo>
                                    <a:pt x="155" y="72"/>
                                  </a:lnTo>
                                  <a:lnTo>
                                    <a:pt x="154" y="69"/>
                                  </a:lnTo>
                                  <a:lnTo>
                                    <a:pt x="155" y="67"/>
                                  </a:lnTo>
                                  <a:lnTo>
                                    <a:pt x="160" y="69"/>
                                  </a:lnTo>
                                  <a:lnTo>
                                    <a:pt x="162" y="69"/>
                                  </a:lnTo>
                                  <a:lnTo>
                                    <a:pt x="165" y="66"/>
                                  </a:lnTo>
                                  <a:lnTo>
                                    <a:pt x="149" y="57"/>
                                  </a:lnTo>
                                  <a:lnTo>
                                    <a:pt x="143" y="56"/>
                                  </a:lnTo>
                                  <a:lnTo>
                                    <a:pt x="136" y="59"/>
                                  </a:lnTo>
                                  <a:lnTo>
                                    <a:pt x="132" y="61"/>
                                  </a:lnTo>
                                  <a:lnTo>
                                    <a:pt x="121" y="61"/>
                                  </a:lnTo>
                                  <a:lnTo>
                                    <a:pt x="115" y="58"/>
                                  </a:lnTo>
                                  <a:lnTo>
                                    <a:pt x="107" y="58"/>
                                  </a:lnTo>
                                  <a:lnTo>
                                    <a:pt x="102" y="58"/>
                                  </a:lnTo>
                                  <a:lnTo>
                                    <a:pt x="95" y="62"/>
                                  </a:lnTo>
                                  <a:lnTo>
                                    <a:pt x="91" y="66"/>
                                  </a:lnTo>
                                  <a:lnTo>
                                    <a:pt x="81" y="66"/>
                                  </a:lnTo>
                                  <a:lnTo>
                                    <a:pt x="81" y="61"/>
                                  </a:lnTo>
                                  <a:lnTo>
                                    <a:pt x="83" y="55"/>
                                  </a:lnTo>
                                  <a:lnTo>
                                    <a:pt x="80" y="47"/>
                                  </a:lnTo>
                                  <a:lnTo>
                                    <a:pt x="77" y="37"/>
                                  </a:lnTo>
                                  <a:lnTo>
                                    <a:pt x="83" y="34"/>
                                  </a:lnTo>
                                  <a:lnTo>
                                    <a:pt x="81" y="22"/>
                                  </a:lnTo>
                                  <a:lnTo>
                                    <a:pt x="76" y="19"/>
                                  </a:lnTo>
                                  <a:lnTo>
                                    <a:pt x="66" y="11"/>
                                  </a:lnTo>
                                  <a:lnTo>
                                    <a:pt x="56" y="4"/>
                                  </a:lnTo>
                                  <a:lnTo>
                                    <a:pt x="38" y="3"/>
                                  </a:lnTo>
                                  <a:lnTo>
                                    <a:pt x="23" y="4"/>
                                  </a:lnTo>
                                  <a:lnTo>
                                    <a:pt x="4" y="0"/>
                                  </a:lnTo>
                                  <a:lnTo>
                                    <a:pt x="0" y="22"/>
                                  </a:lnTo>
                                  <a:lnTo>
                                    <a:pt x="14" y="33"/>
                                  </a:lnTo>
                                  <a:lnTo>
                                    <a:pt x="19" y="38"/>
                                  </a:lnTo>
                                  <a:lnTo>
                                    <a:pt x="25" y="39"/>
                                  </a:lnTo>
                                  <a:lnTo>
                                    <a:pt x="36" y="37"/>
                                  </a:lnTo>
                                  <a:lnTo>
                                    <a:pt x="43" y="40"/>
                                  </a:lnTo>
                                  <a:lnTo>
                                    <a:pt x="50" y="45"/>
                                  </a:lnTo>
                                  <a:lnTo>
                                    <a:pt x="53" y="70"/>
                                  </a:lnTo>
                                  <a:lnTo>
                                    <a:pt x="56" y="97"/>
                                  </a:lnTo>
                                  <a:lnTo>
                                    <a:pt x="61" y="105"/>
                                  </a:lnTo>
                                  <a:lnTo>
                                    <a:pt x="65" y="108"/>
                                  </a:lnTo>
                                  <a:lnTo>
                                    <a:pt x="64" y="114"/>
                                  </a:lnTo>
                                  <a:lnTo>
                                    <a:pt x="58" y="115"/>
                                  </a:lnTo>
                                  <a:lnTo>
                                    <a:pt x="48" y="118"/>
                                  </a:lnTo>
                                  <a:lnTo>
                                    <a:pt x="41" y="126"/>
                                  </a:lnTo>
                                  <a:lnTo>
                                    <a:pt x="39" y="144"/>
                                  </a:lnTo>
                                  <a:lnTo>
                                    <a:pt x="36" y="151"/>
                                  </a:lnTo>
                                  <a:lnTo>
                                    <a:pt x="21" y="156"/>
                                  </a:lnTo>
                                  <a:lnTo>
                                    <a:pt x="28" y="157"/>
                                  </a:lnTo>
                                  <a:lnTo>
                                    <a:pt x="35" y="167"/>
                                  </a:lnTo>
                                  <a:lnTo>
                                    <a:pt x="35" y="170"/>
                                  </a:lnTo>
                                  <a:lnTo>
                                    <a:pt x="37" y="195"/>
                                  </a:lnTo>
                                  <a:lnTo>
                                    <a:pt x="36" y="206"/>
                                  </a:lnTo>
                                  <a:lnTo>
                                    <a:pt x="38" y="214"/>
                                  </a:lnTo>
                                  <a:lnTo>
                                    <a:pt x="42" y="217"/>
                                  </a:lnTo>
                                  <a:lnTo>
                                    <a:pt x="49" y="224"/>
                                  </a:lnTo>
                                  <a:lnTo>
                                    <a:pt x="53" y="226"/>
                                  </a:lnTo>
                                  <a:lnTo>
                                    <a:pt x="49" y="232"/>
                                  </a:lnTo>
                                  <a:lnTo>
                                    <a:pt x="48" y="234"/>
                                  </a:lnTo>
                                  <a:lnTo>
                                    <a:pt x="51" y="23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92" name="Freeform 39">
                              <a:extLst>
                                <a:ext uri="{FF2B5EF4-FFF2-40B4-BE49-F238E27FC236}">
                                  <a16:creationId xmlns:a16="http://schemas.microsoft.com/office/drawing/2014/main" id="{33CA01EA-3675-2A77-0F96-E8C0BBF457E6}"/>
                                </a:ext>
                              </a:extLst>
                            </p:cNvPr>
                            <p:cNvSpPr>
                              <a:spLocks/>
                            </p:cNvSpPr>
                            <p:nvPr/>
                          </p:nvSpPr>
                          <p:spPr bwMode="auto">
                            <a:xfrm>
                              <a:off x="6058510" y="3838271"/>
                              <a:ext cx="315764" cy="287894"/>
                            </a:xfrm>
                            <a:custGeom>
                              <a:avLst/>
                              <a:gdLst/>
                              <a:ahLst/>
                              <a:cxnLst>
                                <a:cxn ang="0">
                                  <a:pos x="4" y="24"/>
                                </a:cxn>
                                <a:cxn ang="0">
                                  <a:pos x="12" y="14"/>
                                </a:cxn>
                                <a:cxn ang="0">
                                  <a:pos x="26" y="5"/>
                                </a:cxn>
                                <a:cxn ang="0">
                                  <a:pos x="56" y="8"/>
                                </a:cxn>
                                <a:cxn ang="0">
                                  <a:pos x="85" y="31"/>
                                </a:cxn>
                                <a:cxn ang="0">
                                  <a:pos x="98" y="45"/>
                                </a:cxn>
                                <a:cxn ang="0">
                                  <a:pos x="101" y="56"/>
                                </a:cxn>
                                <a:cxn ang="0">
                                  <a:pos x="114" y="71"/>
                                </a:cxn>
                                <a:cxn ang="0">
                                  <a:pos x="116" y="55"/>
                                </a:cxn>
                                <a:cxn ang="0">
                                  <a:pos x="111" y="33"/>
                                </a:cxn>
                                <a:cxn ang="0">
                                  <a:pos x="112" y="14"/>
                                </a:cxn>
                                <a:cxn ang="0">
                                  <a:pos x="121" y="0"/>
                                </a:cxn>
                                <a:cxn ang="0">
                                  <a:pos x="142" y="7"/>
                                </a:cxn>
                                <a:cxn ang="0">
                                  <a:pos x="120" y="21"/>
                                </a:cxn>
                                <a:cxn ang="0">
                                  <a:pos x="121" y="36"/>
                                </a:cxn>
                                <a:cxn ang="0">
                                  <a:pos x="127" y="45"/>
                                </a:cxn>
                                <a:cxn ang="0">
                                  <a:pos x="124" y="57"/>
                                </a:cxn>
                                <a:cxn ang="0">
                                  <a:pos x="122" y="91"/>
                                </a:cxn>
                                <a:cxn ang="0">
                                  <a:pos x="129" y="109"/>
                                </a:cxn>
                                <a:cxn ang="0">
                                  <a:pos x="125" y="126"/>
                                </a:cxn>
                                <a:cxn ang="0">
                                  <a:pos x="128" y="148"/>
                                </a:cxn>
                                <a:cxn ang="0">
                                  <a:pos x="118" y="140"/>
                                </a:cxn>
                                <a:cxn ang="0">
                                  <a:pos x="119" y="124"/>
                                </a:cxn>
                                <a:cxn ang="0">
                                  <a:pos x="118" y="99"/>
                                </a:cxn>
                                <a:cxn ang="0">
                                  <a:pos x="95" y="60"/>
                                </a:cxn>
                                <a:cxn ang="0">
                                  <a:pos x="81" y="39"/>
                                </a:cxn>
                                <a:cxn ang="0">
                                  <a:pos x="67" y="22"/>
                                </a:cxn>
                                <a:cxn ang="0">
                                  <a:pos x="59" y="21"/>
                                </a:cxn>
                                <a:cxn ang="0">
                                  <a:pos x="39" y="16"/>
                                </a:cxn>
                                <a:cxn ang="0">
                                  <a:pos x="28" y="20"/>
                                </a:cxn>
                                <a:cxn ang="0">
                                  <a:pos x="22" y="28"/>
                                </a:cxn>
                                <a:cxn ang="0">
                                  <a:pos x="17" y="36"/>
                                </a:cxn>
                                <a:cxn ang="0">
                                  <a:pos x="3" y="34"/>
                                </a:cxn>
                                <a:cxn ang="0">
                                  <a:pos x="1" y="23"/>
                                </a:cxn>
                              </a:cxnLst>
                              <a:rect l="0" t="0" r="r" b="b"/>
                              <a:pathLst>
                                <a:path w="143" h="151">
                                  <a:moveTo>
                                    <a:pt x="1" y="23"/>
                                  </a:moveTo>
                                  <a:lnTo>
                                    <a:pt x="4" y="24"/>
                                  </a:lnTo>
                                  <a:lnTo>
                                    <a:pt x="7" y="23"/>
                                  </a:lnTo>
                                  <a:lnTo>
                                    <a:pt x="12" y="14"/>
                                  </a:lnTo>
                                  <a:lnTo>
                                    <a:pt x="20" y="8"/>
                                  </a:lnTo>
                                  <a:lnTo>
                                    <a:pt x="26" y="5"/>
                                  </a:lnTo>
                                  <a:lnTo>
                                    <a:pt x="42" y="4"/>
                                  </a:lnTo>
                                  <a:lnTo>
                                    <a:pt x="56" y="8"/>
                                  </a:lnTo>
                                  <a:lnTo>
                                    <a:pt x="74" y="18"/>
                                  </a:lnTo>
                                  <a:lnTo>
                                    <a:pt x="85" y="31"/>
                                  </a:lnTo>
                                  <a:lnTo>
                                    <a:pt x="90" y="39"/>
                                  </a:lnTo>
                                  <a:lnTo>
                                    <a:pt x="98" y="45"/>
                                  </a:lnTo>
                                  <a:lnTo>
                                    <a:pt x="101" y="48"/>
                                  </a:lnTo>
                                  <a:lnTo>
                                    <a:pt x="101" y="56"/>
                                  </a:lnTo>
                                  <a:lnTo>
                                    <a:pt x="109" y="67"/>
                                  </a:lnTo>
                                  <a:lnTo>
                                    <a:pt x="114" y="71"/>
                                  </a:lnTo>
                                  <a:lnTo>
                                    <a:pt x="115" y="69"/>
                                  </a:lnTo>
                                  <a:lnTo>
                                    <a:pt x="116" y="55"/>
                                  </a:lnTo>
                                  <a:lnTo>
                                    <a:pt x="117" y="47"/>
                                  </a:lnTo>
                                  <a:lnTo>
                                    <a:pt x="111" y="33"/>
                                  </a:lnTo>
                                  <a:lnTo>
                                    <a:pt x="108" y="23"/>
                                  </a:lnTo>
                                  <a:lnTo>
                                    <a:pt x="112" y="14"/>
                                  </a:lnTo>
                                  <a:lnTo>
                                    <a:pt x="118" y="2"/>
                                  </a:lnTo>
                                  <a:lnTo>
                                    <a:pt x="121" y="0"/>
                                  </a:lnTo>
                                  <a:lnTo>
                                    <a:pt x="135" y="0"/>
                                  </a:lnTo>
                                  <a:lnTo>
                                    <a:pt x="142" y="7"/>
                                  </a:lnTo>
                                  <a:lnTo>
                                    <a:pt x="129" y="12"/>
                                  </a:lnTo>
                                  <a:lnTo>
                                    <a:pt x="120" y="21"/>
                                  </a:lnTo>
                                  <a:lnTo>
                                    <a:pt x="120" y="30"/>
                                  </a:lnTo>
                                  <a:lnTo>
                                    <a:pt x="121" y="36"/>
                                  </a:lnTo>
                                  <a:lnTo>
                                    <a:pt x="125" y="42"/>
                                  </a:lnTo>
                                  <a:lnTo>
                                    <a:pt x="127" y="45"/>
                                  </a:lnTo>
                                  <a:lnTo>
                                    <a:pt x="126" y="51"/>
                                  </a:lnTo>
                                  <a:lnTo>
                                    <a:pt x="124" y="57"/>
                                  </a:lnTo>
                                  <a:lnTo>
                                    <a:pt x="121" y="70"/>
                                  </a:lnTo>
                                  <a:lnTo>
                                    <a:pt x="122" y="91"/>
                                  </a:lnTo>
                                  <a:lnTo>
                                    <a:pt x="127" y="101"/>
                                  </a:lnTo>
                                  <a:lnTo>
                                    <a:pt x="129" y="109"/>
                                  </a:lnTo>
                                  <a:lnTo>
                                    <a:pt x="129" y="117"/>
                                  </a:lnTo>
                                  <a:lnTo>
                                    <a:pt x="125" y="126"/>
                                  </a:lnTo>
                                  <a:lnTo>
                                    <a:pt x="124" y="137"/>
                                  </a:lnTo>
                                  <a:lnTo>
                                    <a:pt x="128" y="148"/>
                                  </a:lnTo>
                                  <a:lnTo>
                                    <a:pt x="119" y="150"/>
                                  </a:lnTo>
                                  <a:lnTo>
                                    <a:pt x="118" y="140"/>
                                  </a:lnTo>
                                  <a:lnTo>
                                    <a:pt x="116" y="130"/>
                                  </a:lnTo>
                                  <a:lnTo>
                                    <a:pt x="119" y="124"/>
                                  </a:lnTo>
                                  <a:lnTo>
                                    <a:pt x="121" y="109"/>
                                  </a:lnTo>
                                  <a:lnTo>
                                    <a:pt x="118" y="99"/>
                                  </a:lnTo>
                                  <a:lnTo>
                                    <a:pt x="114" y="88"/>
                                  </a:lnTo>
                                  <a:lnTo>
                                    <a:pt x="95" y="60"/>
                                  </a:lnTo>
                                  <a:lnTo>
                                    <a:pt x="92" y="53"/>
                                  </a:lnTo>
                                  <a:lnTo>
                                    <a:pt x="81" y="39"/>
                                  </a:lnTo>
                                  <a:lnTo>
                                    <a:pt x="74" y="31"/>
                                  </a:lnTo>
                                  <a:lnTo>
                                    <a:pt x="67" y="22"/>
                                  </a:lnTo>
                                  <a:lnTo>
                                    <a:pt x="63" y="20"/>
                                  </a:lnTo>
                                  <a:lnTo>
                                    <a:pt x="59" y="21"/>
                                  </a:lnTo>
                                  <a:lnTo>
                                    <a:pt x="48" y="19"/>
                                  </a:lnTo>
                                  <a:lnTo>
                                    <a:pt x="39" y="16"/>
                                  </a:lnTo>
                                  <a:lnTo>
                                    <a:pt x="34" y="16"/>
                                  </a:lnTo>
                                  <a:lnTo>
                                    <a:pt x="28" y="20"/>
                                  </a:lnTo>
                                  <a:lnTo>
                                    <a:pt x="27" y="25"/>
                                  </a:lnTo>
                                  <a:lnTo>
                                    <a:pt x="22" y="28"/>
                                  </a:lnTo>
                                  <a:lnTo>
                                    <a:pt x="18" y="31"/>
                                  </a:lnTo>
                                  <a:lnTo>
                                    <a:pt x="17" y="36"/>
                                  </a:lnTo>
                                  <a:lnTo>
                                    <a:pt x="13" y="39"/>
                                  </a:lnTo>
                                  <a:lnTo>
                                    <a:pt x="3" y="34"/>
                                  </a:lnTo>
                                  <a:lnTo>
                                    <a:pt x="0" y="27"/>
                                  </a:lnTo>
                                  <a:lnTo>
                                    <a:pt x="1" y="23"/>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93" name="Freeform 40">
                              <a:extLst>
                                <a:ext uri="{FF2B5EF4-FFF2-40B4-BE49-F238E27FC236}">
                                  <a16:creationId xmlns:a16="http://schemas.microsoft.com/office/drawing/2014/main" id="{3D93514D-BD9E-4DA1-6C97-0338180982D2}"/>
                                </a:ext>
                              </a:extLst>
                            </p:cNvPr>
                            <p:cNvSpPr>
                              <a:spLocks/>
                            </p:cNvSpPr>
                            <p:nvPr/>
                          </p:nvSpPr>
                          <p:spPr bwMode="auto">
                            <a:xfrm>
                              <a:off x="6319069" y="3680023"/>
                              <a:ext cx="737518" cy="568162"/>
                            </a:xfrm>
                            <a:custGeom>
                              <a:avLst/>
                              <a:gdLst/>
                              <a:ahLst/>
                              <a:cxnLst>
                                <a:cxn ang="0">
                                  <a:pos x="18" y="79"/>
                                </a:cxn>
                                <a:cxn ang="0">
                                  <a:pos x="24" y="56"/>
                                </a:cxn>
                                <a:cxn ang="0">
                                  <a:pos x="23" y="38"/>
                                </a:cxn>
                                <a:cxn ang="0">
                                  <a:pos x="4" y="30"/>
                                </a:cxn>
                                <a:cxn ang="0">
                                  <a:pos x="1" y="15"/>
                                </a:cxn>
                                <a:cxn ang="0">
                                  <a:pos x="15" y="0"/>
                                </a:cxn>
                                <a:cxn ang="0">
                                  <a:pos x="8" y="18"/>
                                </a:cxn>
                                <a:cxn ang="0">
                                  <a:pos x="13" y="32"/>
                                </a:cxn>
                                <a:cxn ang="0">
                                  <a:pos x="31" y="28"/>
                                </a:cxn>
                                <a:cxn ang="0">
                                  <a:pos x="39" y="44"/>
                                </a:cxn>
                                <a:cxn ang="0">
                                  <a:pos x="37" y="49"/>
                                </a:cxn>
                                <a:cxn ang="0">
                                  <a:pos x="42" y="54"/>
                                </a:cxn>
                                <a:cxn ang="0">
                                  <a:pos x="34" y="58"/>
                                </a:cxn>
                                <a:cxn ang="0">
                                  <a:pos x="25" y="67"/>
                                </a:cxn>
                                <a:cxn ang="0">
                                  <a:pos x="30" y="78"/>
                                </a:cxn>
                                <a:cxn ang="0">
                                  <a:pos x="35" y="89"/>
                                </a:cxn>
                                <a:cxn ang="0">
                                  <a:pos x="43" y="81"/>
                                </a:cxn>
                                <a:cxn ang="0">
                                  <a:pos x="74" y="102"/>
                                </a:cxn>
                                <a:cxn ang="0">
                                  <a:pos x="93" y="110"/>
                                </a:cxn>
                                <a:cxn ang="0">
                                  <a:pos x="105" y="132"/>
                                </a:cxn>
                                <a:cxn ang="0">
                                  <a:pos x="114" y="151"/>
                                </a:cxn>
                                <a:cxn ang="0">
                                  <a:pos x="122" y="167"/>
                                </a:cxn>
                                <a:cxn ang="0">
                                  <a:pos x="133" y="167"/>
                                </a:cxn>
                                <a:cxn ang="0">
                                  <a:pos x="139" y="145"/>
                                </a:cxn>
                                <a:cxn ang="0">
                                  <a:pos x="165" y="124"/>
                                </a:cxn>
                                <a:cxn ang="0">
                                  <a:pos x="202" y="110"/>
                                </a:cxn>
                                <a:cxn ang="0">
                                  <a:pos x="264" y="104"/>
                                </a:cxn>
                                <a:cxn ang="0">
                                  <a:pos x="333" y="108"/>
                                </a:cxn>
                                <a:cxn ang="0">
                                  <a:pos x="254" y="121"/>
                                </a:cxn>
                                <a:cxn ang="0">
                                  <a:pos x="251" y="171"/>
                                </a:cxn>
                                <a:cxn ang="0">
                                  <a:pos x="240" y="259"/>
                                </a:cxn>
                                <a:cxn ang="0">
                                  <a:pos x="250" y="146"/>
                                </a:cxn>
                                <a:cxn ang="0">
                                  <a:pos x="238" y="115"/>
                                </a:cxn>
                                <a:cxn ang="0">
                                  <a:pos x="203" y="118"/>
                                </a:cxn>
                                <a:cxn ang="0">
                                  <a:pos x="188" y="126"/>
                                </a:cxn>
                                <a:cxn ang="0">
                                  <a:pos x="170" y="138"/>
                                </a:cxn>
                                <a:cxn ang="0">
                                  <a:pos x="147" y="160"/>
                                </a:cxn>
                                <a:cxn ang="0">
                                  <a:pos x="132" y="178"/>
                                </a:cxn>
                                <a:cxn ang="0">
                                  <a:pos x="133" y="228"/>
                                </a:cxn>
                                <a:cxn ang="0">
                                  <a:pos x="155" y="237"/>
                                </a:cxn>
                                <a:cxn ang="0">
                                  <a:pos x="165" y="264"/>
                                </a:cxn>
                                <a:cxn ang="0">
                                  <a:pos x="213" y="271"/>
                                </a:cxn>
                                <a:cxn ang="0">
                                  <a:pos x="210" y="282"/>
                                </a:cxn>
                                <a:cxn ang="0">
                                  <a:pos x="191" y="287"/>
                                </a:cxn>
                                <a:cxn ang="0">
                                  <a:pos x="155" y="282"/>
                                </a:cxn>
                                <a:cxn ang="0">
                                  <a:pos x="138" y="258"/>
                                </a:cxn>
                                <a:cxn ang="0">
                                  <a:pos x="117" y="244"/>
                                </a:cxn>
                                <a:cxn ang="0">
                                  <a:pos x="97" y="260"/>
                                </a:cxn>
                                <a:cxn ang="0">
                                  <a:pos x="66" y="284"/>
                                </a:cxn>
                                <a:cxn ang="0">
                                  <a:pos x="44" y="297"/>
                                </a:cxn>
                                <a:cxn ang="0">
                                  <a:pos x="71" y="266"/>
                                </a:cxn>
                                <a:cxn ang="0">
                                  <a:pos x="82" y="251"/>
                                </a:cxn>
                                <a:cxn ang="0">
                                  <a:pos x="112" y="229"/>
                                </a:cxn>
                                <a:cxn ang="0">
                                  <a:pos x="118" y="174"/>
                                </a:cxn>
                                <a:cxn ang="0">
                                  <a:pos x="96" y="157"/>
                                </a:cxn>
                                <a:cxn ang="0">
                                  <a:pos x="92" y="133"/>
                                </a:cxn>
                                <a:cxn ang="0">
                                  <a:pos x="67" y="114"/>
                                </a:cxn>
                                <a:cxn ang="0">
                                  <a:pos x="50" y="94"/>
                                </a:cxn>
                                <a:cxn ang="0">
                                  <a:pos x="28" y="91"/>
                                </a:cxn>
                              </a:cxnLst>
                              <a:rect l="0" t="0" r="r" b="b"/>
                              <a:pathLst>
                                <a:path w="334" h="298">
                                  <a:moveTo>
                                    <a:pt x="10" y="85"/>
                                  </a:moveTo>
                                  <a:lnTo>
                                    <a:pt x="17" y="83"/>
                                  </a:lnTo>
                                  <a:lnTo>
                                    <a:pt x="18" y="79"/>
                                  </a:lnTo>
                                  <a:lnTo>
                                    <a:pt x="17" y="73"/>
                                  </a:lnTo>
                                  <a:lnTo>
                                    <a:pt x="16" y="66"/>
                                  </a:lnTo>
                                  <a:lnTo>
                                    <a:pt x="24" y="56"/>
                                  </a:lnTo>
                                  <a:lnTo>
                                    <a:pt x="26" y="50"/>
                                  </a:lnTo>
                                  <a:lnTo>
                                    <a:pt x="26" y="42"/>
                                  </a:lnTo>
                                  <a:lnTo>
                                    <a:pt x="23" y="38"/>
                                  </a:lnTo>
                                  <a:lnTo>
                                    <a:pt x="15" y="38"/>
                                  </a:lnTo>
                                  <a:lnTo>
                                    <a:pt x="9" y="35"/>
                                  </a:lnTo>
                                  <a:lnTo>
                                    <a:pt x="4" y="30"/>
                                  </a:lnTo>
                                  <a:lnTo>
                                    <a:pt x="1" y="24"/>
                                  </a:lnTo>
                                  <a:lnTo>
                                    <a:pt x="0" y="20"/>
                                  </a:lnTo>
                                  <a:lnTo>
                                    <a:pt x="1" y="15"/>
                                  </a:lnTo>
                                  <a:lnTo>
                                    <a:pt x="5" y="9"/>
                                  </a:lnTo>
                                  <a:lnTo>
                                    <a:pt x="9" y="0"/>
                                  </a:lnTo>
                                  <a:lnTo>
                                    <a:pt x="15" y="0"/>
                                  </a:lnTo>
                                  <a:lnTo>
                                    <a:pt x="13" y="8"/>
                                  </a:lnTo>
                                  <a:lnTo>
                                    <a:pt x="10" y="13"/>
                                  </a:lnTo>
                                  <a:lnTo>
                                    <a:pt x="8" y="18"/>
                                  </a:lnTo>
                                  <a:lnTo>
                                    <a:pt x="6" y="21"/>
                                  </a:lnTo>
                                  <a:lnTo>
                                    <a:pt x="8" y="26"/>
                                  </a:lnTo>
                                  <a:lnTo>
                                    <a:pt x="13" y="32"/>
                                  </a:lnTo>
                                  <a:lnTo>
                                    <a:pt x="19" y="32"/>
                                  </a:lnTo>
                                  <a:lnTo>
                                    <a:pt x="27" y="28"/>
                                  </a:lnTo>
                                  <a:lnTo>
                                    <a:pt x="31" y="28"/>
                                  </a:lnTo>
                                  <a:lnTo>
                                    <a:pt x="37" y="33"/>
                                  </a:lnTo>
                                  <a:lnTo>
                                    <a:pt x="39" y="37"/>
                                  </a:lnTo>
                                  <a:lnTo>
                                    <a:pt x="39" y="44"/>
                                  </a:lnTo>
                                  <a:lnTo>
                                    <a:pt x="36" y="48"/>
                                  </a:lnTo>
                                  <a:lnTo>
                                    <a:pt x="36" y="52"/>
                                  </a:lnTo>
                                  <a:lnTo>
                                    <a:pt x="37" y="49"/>
                                  </a:lnTo>
                                  <a:lnTo>
                                    <a:pt x="39" y="47"/>
                                  </a:lnTo>
                                  <a:lnTo>
                                    <a:pt x="41" y="49"/>
                                  </a:lnTo>
                                  <a:lnTo>
                                    <a:pt x="42" y="54"/>
                                  </a:lnTo>
                                  <a:lnTo>
                                    <a:pt x="41" y="59"/>
                                  </a:lnTo>
                                  <a:lnTo>
                                    <a:pt x="37" y="60"/>
                                  </a:lnTo>
                                  <a:lnTo>
                                    <a:pt x="34" y="58"/>
                                  </a:lnTo>
                                  <a:lnTo>
                                    <a:pt x="32" y="61"/>
                                  </a:lnTo>
                                  <a:lnTo>
                                    <a:pt x="29" y="65"/>
                                  </a:lnTo>
                                  <a:lnTo>
                                    <a:pt x="25" y="67"/>
                                  </a:lnTo>
                                  <a:lnTo>
                                    <a:pt x="23" y="69"/>
                                  </a:lnTo>
                                  <a:lnTo>
                                    <a:pt x="24" y="75"/>
                                  </a:lnTo>
                                  <a:lnTo>
                                    <a:pt x="30" y="78"/>
                                  </a:lnTo>
                                  <a:lnTo>
                                    <a:pt x="34" y="79"/>
                                  </a:lnTo>
                                  <a:lnTo>
                                    <a:pt x="35" y="83"/>
                                  </a:lnTo>
                                  <a:lnTo>
                                    <a:pt x="35" y="89"/>
                                  </a:lnTo>
                                  <a:lnTo>
                                    <a:pt x="38" y="90"/>
                                  </a:lnTo>
                                  <a:lnTo>
                                    <a:pt x="41" y="88"/>
                                  </a:lnTo>
                                  <a:lnTo>
                                    <a:pt x="43" y="81"/>
                                  </a:lnTo>
                                  <a:lnTo>
                                    <a:pt x="46" y="79"/>
                                  </a:lnTo>
                                  <a:lnTo>
                                    <a:pt x="52" y="82"/>
                                  </a:lnTo>
                                  <a:lnTo>
                                    <a:pt x="74" y="102"/>
                                  </a:lnTo>
                                  <a:lnTo>
                                    <a:pt x="82" y="103"/>
                                  </a:lnTo>
                                  <a:lnTo>
                                    <a:pt x="90" y="106"/>
                                  </a:lnTo>
                                  <a:lnTo>
                                    <a:pt x="93" y="110"/>
                                  </a:lnTo>
                                  <a:lnTo>
                                    <a:pt x="96" y="115"/>
                                  </a:lnTo>
                                  <a:lnTo>
                                    <a:pt x="97" y="123"/>
                                  </a:lnTo>
                                  <a:lnTo>
                                    <a:pt x="105" y="132"/>
                                  </a:lnTo>
                                  <a:lnTo>
                                    <a:pt x="106" y="137"/>
                                  </a:lnTo>
                                  <a:lnTo>
                                    <a:pt x="108" y="145"/>
                                  </a:lnTo>
                                  <a:lnTo>
                                    <a:pt x="114" y="151"/>
                                  </a:lnTo>
                                  <a:lnTo>
                                    <a:pt x="117" y="156"/>
                                  </a:lnTo>
                                  <a:lnTo>
                                    <a:pt x="118" y="164"/>
                                  </a:lnTo>
                                  <a:lnTo>
                                    <a:pt x="122" y="167"/>
                                  </a:lnTo>
                                  <a:lnTo>
                                    <a:pt x="124" y="169"/>
                                  </a:lnTo>
                                  <a:lnTo>
                                    <a:pt x="128" y="172"/>
                                  </a:lnTo>
                                  <a:lnTo>
                                    <a:pt x="133" y="167"/>
                                  </a:lnTo>
                                  <a:lnTo>
                                    <a:pt x="134" y="161"/>
                                  </a:lnTo>
                                  <a:lnTo>
                                    <a:pt x="136" y="152"/>
                                  </a:lnTo>
                                  <a:lnTo>
                                    <a:pt x="139" y="145"/>
                                  </a:lnTo>
                                  <a:lnTo>
                                    <a:pt x="147" y="142"/>
                                  </a:lnTo>
                                  <a:lnTo>
                                    <a:pt x="162" y="128"/>
                                  </a:lnTo>
                                  <a:lnTo>
                                    <a:pt x="165" y="124"/>
                                  </a:lnTo>
                                  <a:lnTo>
                                    <a:pt x="170" y="118"/>
                                  </a:lnTo>
                                  <a:lnTo>
                                    <a:pt x="192" y="118"/>
                                  </a:lnTo>
                                  <a:lnTo>
                                    <a:pt x="202" y="110"/>
                                  </a:lnTo>
                                  <a:lnTo>
                                    <a:pt x="222" y="111"/>
                                  </a:lnTo>
                                  <a:lnTo>
                                    <a:pt x="247" y="108"/>
                                  </a:lnTo>
                                  <a:lnTo>
                                    <a:pt x="264" y="104"/>
                                  </a:lnTo>
                                  <a:lnTo>
                                    <a:pt x="333" y="104"/>
                                  </a:lnTo>
                                  <a:lnTo>
                                    <a:pt x="333" y="106"/>
                                  </a:lnTo>
                                  <a:lnTo>
                                    <a:pt x="333" y="108"/>
                                  </a:lnTo>
                                  <a:lnTo>
                                    <a:pt x="265" y="108"/>
                                  </a:lnTo>
                                  <a:lnTo>
                                    <a:pt x="255" y="114"/>
                                  </a:lnTo>
                                  <a:lnTo>
                                    <a:pt x="254" y="121"/>
                                  </a:lnTo>
                                  <a:lnTo>
                                    <a:pt x="257" y="134"/>
                                  </a:lnTo>
                                  <a:lnTo>
                                    <a:pt x="255" y="149"/>
                                  </a:lnTo>
                                  <a:lnTo>
                                    <a:pt x="251" y="171"/>
                                  </a:lnTo>
                                  <a:lnTo>
                                    <a:pt x="245" y="267"/>
                                  </a:lnTo>
                                  <a:lnTo>
                                    <a:pt x="238" y="266"/>
                                  </a:lnTo>
                                  <a:lnTo>
                                    <a:pt x="240" y="259"/>
                                  </a:lnTo>
                                  <a:lnTo>
                                    <a:pt x="241" y="207"/>
                                  </a:lnTo>
                                  <a:lnTo>
                                    <a:pt x="244" y="172"/>
                                  </a:lnTo>
                                  <a:lnTo>
                                    <a:pt x="250" y="146"/>
                                  </a:lnTo>
                                  <a:lnTo>
                                    <a:pt x="250" y="122"/>
                                  </a:lnTo>
                                  <a:lnTo>
                                    <a:pt x="244" y="116"/>
                                  </a:lnTo>
                                  <a:lnTo>
                                    <a:pt x="238" y="115"/>
                                  </a:lnTo>
                                  <a:lnTo>
                                    <a:pt x="225" y="117"/>
                                  </a:lnTo>
                                  <a:lnTo>
                                    <a:pt x="211" y="118"/>
                                  </a:lnTo>
                                  <a:lnTo>
                                    <a:pt x="203" y="118"/>
                                  </a:lnTo>
                                  <a:lnTo>
                                    <a:pt x="200" y="123"/>
                                  </a:lnTo>
                                  <a:lnTo>
                                    <a:pt x="197" y="125"/>
                                  </a:lnTo>
                                  <a:lnTo>
                                    <a:pt x="188" y="126"/>
                                  </a:lnTo>
                                  <a:lnTo>
                                    <a:pt x="176" y="126"/>
                                  </a:lnTo>
                                  <a:lnTo>
                                    <a:pt x="173" y="132"/>
                                  </a:lnTo>
                                  <a:lnTo>
                                    <a:pt x="170" y="138"/>
                                  </a:lnTo>
                                  <a:lnTo>
                                    <a:pt x="157" y="148"/>
                                  </a:lnTo>
                                  <a:lnTo>
                                    <a:pt x="148" y="155"/>
                                  </a:lnTo>
                                  <a:lnTo>
                                    <a:pt x="147" y="160"/>
                                  </a:lnTo>
                                  <a:lnTo>
                                    <a:pt x="145" y="168"/>
                                  </a:lnTo>
                                  <a:lnTo>
                                    <a:pt x="139" y="172"/>
                                  </a:lnTo>
                                  <a:lnTo>
                                    <a:pt x="132" y="178"/>
                                  </a:lnTo>
                                  <a:lnTo>
                                    <a:pt x="129" y="182"/>
                                  </a:lnTo>
                                  <a:lnTo>
                                    <a:pt x="129" y="224"/>
                                  </a:lnTo>
                                  <a:lnTo>
                                    <a:pt x="133" y="228"/>
                                  </a:lnTo>
                                  <a:lnTo>
                                    <a:pt x="139" y="229"/>
                                  </a:lnTo>
                                  <a:lnTo>
                                    <a:pt x="149" y="232"/>
                                  </a:lnTo>
                                  <a:lnTo>
                                    <a:pt x="155" y="237"/>
                                  </a:lnTo>
                                  <a:lnTo>
                                    <a:pt x="158" y="242"/>
                                  </a:lnTo>
                                  <a:lnTo>
                                    <a:pt x="159" y="254"/>
                                  </a:lnTo>
                                  <a:lnTo>
                                    <a:pt x="165" y="264"/>
                                  </a:lnTo>
                                  <a:lnTo>
                                    <a:pt x="173" y="269"/>
                                  </a:lnTo>
                                  <a:lnTo>
                                    <a:pt x="210" y="267"/>
                                  </a:lnTo>
                                  <a:lnTo>
                                    <a:pt x="213" y="271"/>
                                  </a:lnTo>
                                  <a:lnTo>
                                    <a:pt x="218" y="273"/>
                                  </a:lnTo>
                                  <a:lnTo>
                                    <a:pt x="221" y="284"/>
                                  </a:lnTo>
                                  <a:lnTo>
                                    <a:pt x="210" y="282"/>
                                  </a:lnTo>
                                  <a:lnTo>
                                    <a:pt x="202" y="281"/>
                                  </a:lnTo>
                                  <a:lnTo>
                                    <a:pt x="197" y="283"/>
                                  </a:lnTo>
                                  <a:lnTo>
                                    <a:pt x="191" y="287"/>
                                  </a:lnTo>
                                  <a:lnTo>
                                    <a:pt x="185" y="289"/>
                                  </a:lnTo>
                                  <a:lnTo>
                                    <a:pt x="163" y="287"/>
                                  </a:lnTo>
                                  <a:lnTo>
                                    <a:pt x="155" y="282"/>
                                  </a:lnTo>
                                  <a:lnTo>
                                    <a:pt x="151" y="275"/>
                                  </a:lnTo>
                                  <a:lnTo>
                                    <a:pt x="149" y="267"/>
                                  </a:lnTo>
                                  <a:lnTo>
                                    <a:pt x="138" y="258"/>
                                  </a:lnTo>
                                  <a:lnTo>
                                    <a:pt x="132" y="248"/>
                                  </a:lnTo>
                                  <a:lnTo>
                                    <a:pt x="128" y="243"/>
                                  </a:lnTo>
                                  <a:lnTo>
                                    <a:pt x="117" y="244"/>
                                  </a:lnTo>
                                  <a:lnTo>
                                    <a:pt x="108" y="248"/>
                                  </a:lnTo>
                                  <a:lnTo>
                                    <a:pt x="102" y="252"/>
                                  </a:lnTo>
                                  <a:lnTo>
                                    <a:pt x="97" y="260"/>
                                  </a:lnTo>
                                  <a:lnTo>
                                    <a:pt x="81" y="269"/>
                                  </a:lnTo>
                                  <a:lnTo>
                                    <a:pt x="69" y="278"/>
                                  </a:lnTo>
                                  <a:lnTo>
                                    <a:pt x="66" y="284"/>
                                  </a:lnTo>
                                  <a:lnTo>
                                    <a:pt x="65" y="288"/>
                                  </a:lnTo>
                                  <a:lnTo>
                                    <a:pt x="58" y="293"/>
                                  </a:lnTo>
                                  <a:lnTo>
                                    <a:pt x="44" y="297"/>
                                  </a:lnTo>
                                  <a:lnTo>
                                    <a:pt x="41" y="290"/>
                                  </a:lnTo>
                                  <a:lnTo>
                                    <a:pt x="51" y="287"/>
                                  </a:lnTo>
                                  <a:lnTo>
                                    <a:pt x="71" y="266"/>
                                  </a:lnTo>
                                  <a:lnTo>
                                    <a:pt x="75" y="260"/>
                                  </a:lnTo>
                                  <a:lnTo>
                                    <a:pt x="78" y="255"/>
                                  </a:lnTo>
                                  <a:lnTo>
                                    <a:pt x="82" y="251"/>
                                  </a:lnTo>
                                  <a:lnTo>
                                    <a:pt x="93" y="249"/>
                                  </a:lnTo>
                                  <a:lnTo>
                                    <a:pt x="105" y="235"/>
                                  </a:lnTo>
                                  <a:lnTo>
                                    <a:pt x="112" y="229"/>
                                  </a:lnTo>
                                  <a:lnTo>
                                    <a:pt x="123" y="224"/>
                                  </a:lnTo>
                                  <a:lnTo>
                                    <a:pt x="123" y="182"/>
                                  </a:lnTo>
                                  <a:lnTo>
                                    <a:pt x="118" y="174"/>
                                  </a:lnTo>
                                  <a:lnTo>
                                    <a:pt x="111" y="168"/>
                                  </a:lnTo>
                                  <a:lnTo>
                                    <a:pt x="106" y="162"/>
                                  </a:lnTo>
                                  <a:lnTo>
                                    <a:pt x="96" y="157"/>
                                  </a:lnTo>
                                  <a:lnTo>
                                    <a:pt x="93" y="152"/>
                                  </a:lnTo>
                                  <a:lnTo>
                                    <a:pt x="91" y="147"/>
                                  </a:lnTo>
                                  <a:lnTo>
                                    <a:pt x="92" y="133"/>
                                  </a:lnTo>
                                  <a:lnTo>
                                    <a:pt x="88" y="124"/>
                                  </a:lnTo>
                                  <a:lnTo>
                                    <a:pt x="82" y="115"/>
                                  </a:lnTo>
                                  <a:lnTo>
                                    <a:pt x="67" y="114"/>
                                  </a:lnTo>
                                  <a:lnTo>
                                    <a:pt x="63" y="110"/>
                                  </a:lnTo>
                                  <a:lnTo>
                                    <a:pt x="55" y="95"/>
                                  </a:lnTo>
                                  <a:lnTo>
                                    <a:pt x="50" y="94"/>
                                  </a:lnTo>
                                  <a:lnTo>
                                    <a:pt x="38" y="98"/>
                                  </a:lnTo>
                                  <a:lnTo>
                                    <a:pt x="35" y="96"/>
                                  </a:lnTo>
                                  <a:lnTo>
                                    <a:pt x="28" y="91"/>
                                  </a:lnTo>
                                  <a:lnTo>
                                    <a:pt x="19" y="91"/>
                                  </a:lnTo>
                                  <a:lnTo>
                                    <a:pt x="10" y="85"/>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94" name="Freeform 41">
                              <a:extLst>
                                <a:ext uri="{FF2B5EF4-FFF2-40B4-BE49-F238E27FC236}">
                                  <a16:creationId xmlns:a16="http://schemas.microsoft.com/office/drawing/2014/main" id="{50003032-FEBC-D51A-1399-2E701EFC9407}"/>
                                </a:ext>
                              </a:extLst>
                            </p:cNvPr>
                            <p:cNvSpPr>
                              <a:spLocks/>
                            </p:cNvSpPr>
                            <p:nvPr/>
                          </p:nvSpPr>
                          <p:spPr bwMode="auto">
                            <a:xfrm>
                              <a:off x="6082799" y="4019397"/>
                              <a:ext cx="123655" cy="299336"/>
                            </a:xfrm>
                            <a:custGeom>
                              <a:avLst/>
                              <a:gdLst/>
                              <a:ahLst/>
                              <a:cxnLst>
                                <a:cxn ang="0">
                                  <a:pos x="9" y="0"/>
                                </a:cxn>
                                <a:cxn ang="0">
                                  <a:pos x="12" y="3"/>
                                </a:cxn>
                                <a:cxn ang="0">
                                  <a:pos x="12" y="9"/>
                                </a:cxn>
                                <a:cxn ang="0">
                                  <a:pos x="8" y="13"/>
                                </a:cxn>
                                <a:cxn ang="0">
                                  <a:pos x="6" y="21"/>
                                </a:cxn>
                                <a:cxn ang="0">
                                  <a:pos x="4" y="24"/>
                                </a:cxn>
                                <a:cxn ang="0">
                                  <a:pos x="3" y="34"/>
                                </a:cxn>
                                <a:cxn ang="0">
                                  <a:pos x="1" y="45"/>
                                </a:cxn>
                                <a:cxn ang="0">
                                  <a:pos x="0" y="58"/>
                                </a:cxn>
                                <a:cxn ang="0">
                                  <a:pos x="1" y="75"/>
                                </a:cxn>
                                <a:cxn ang="0">
                                  <a:pos x="3" y="82"/>
                                </a:cxn>
                                <a:cxn ang="0">
                                  <a:pos x="8" y="88"/>
                                </a:cxn>
                                <a:cxn ang="0">
                                  <a:pos x="17" y="96"/>
                                </a:cxn>
                                <a:cxn ang="0">
                                  <a:pos x="26" y="110"/>
                                </a:cxn>
                                <a:cxn ang="0">
                                  <a:pos x="27" y="121"/>
                                </a:cxn>
                                <a:cxn ang="0">
                                  <a:pos x="33" y="132"/>
                                </a:cxn>
                                <a:cxn ang="0">
                                  <a:pos x="39" y="135"/>
                                </a:cxn>
                                <a:cxn ang="0">
                                  <a:pos x="40" y="137"/>
                                </a:cxn>
                                <a:cxn ang="0">
                                  <a:pos x="35" y="156"/>
                                </a:cxn>
                                <a:cxn ang="0">
                                  <a:pos x="44" y="156"/>
                                </a:cxn>
                                <a:cxn ang="0">
                                  <a:pos x="50" y="142"/>
                                </a:cxn>
                                <a:cxn ang="0">
                                  <a:pos x="53" y="133"/>
                                </a:cxn>
                                <a:cxn ang="0">
                                  <a:pos x="52" y="123"/>
                                </a:cxn>
                                <a:cxn ang="0">
                                  <a:pos x="42" y="102"/>
                                </a:cxn>
                                <a:cxn ang="0">
                                  <a:pos x="37" y="91"/>
                                </a:cxn>
                                <a:cxn ang="0">
                                  <a:pos x="39" y="87"/>
                                </a:cxn>
                                <a:cxn ang="0">
                                  <a:pos x="52" y="73"/>
                                </a:cxn>
                                <a:cxn ang="0">
                                  <a:pos x="55" y="63"/>
                                </a:cxn>
                                <a:cxn ang="0">
                                  <a:pos x="50" y="56"/>
                                </a:cxn>
                                <a:cxn ang="0">
                                  <a:pos x="46" y="63"/>
                                </a:cxn>
                                <a:cxn ang="0">
                                  <a:pos x="43" y="68"/>
                                </a:cxn>
                                <a:cxn ang="0">
                                  <a:pos x="38" y="75"/>
                                </a:cxn>
                                <a:cxn ang="0">
                                  <a:pos x="30" y="82"/>
                                </a:cxn>
                                <a:cxn ang="0">
                                  <a:pos x="24" y="85"/>
                                </a:cxn>
                                <a:cxn ang="0">
                                  <a:pos x="14" y="82"/>
                                </a:cxn>
                                <a:cxn ang="0">
                                  <a:pos x="9" y="78"/>
                                </a:cxn>
                                <a:cxn ang="0">
                                  <a:pos x="10" y="60"/>
                                </a:cxn>
                                <a:cxn ang="0">
                                  <a:pos x="11" y="47"/>
                                </a:cxn>
                                <a:cxn ang="0">
                                  <a:pos x="14" y="44"/>
                                </a:cxn>
                                <a:cxn ang="0">
                                  <a:pos x="20" y="37"/>
                                </a:cxn>
                                <a:cxn ang="0">
                                  <a:pos x="24" y="27"/>
                                </a:cxn>
                                <a:cxn ang="0">
                                  <a:pos x="23" y="10"/>
                                </a:cxn>
                                <a:cxn ang="0">
                                  <a:pos x="20" y="1"/>
                                </a:cxn>
                                <a:cxn ang="0">
                                  <a:pos x="9" y="0"/>
                                </a:cxn>
                              </a:cxnLst>
                              <a:rect l="0" t="0" r="r" b="b"/>
                              <a:pathLst>
                                <a:path w="56" h="157">
                                  <a:moveTo>
                                    <a:pt x="9" y="0"/>
                                  </a:moveTo>
                                  <a:lnTo>
                                    <a:pt x="12" y="3"/>
                                  </a:lnTo>
                                  <a:lnTo>
                                    <a:pt x="12" y="9"/>
                                  </a:lnTo>
                                  <a:lnTo>
                                    <a:pt x="8" y="13"/>
                                  </a:lnTo>
                                  <a:lnTo>
                                    <a:pt x="6" y="21"/>
                                  </a:lnTo>
                                  <a:lnTo>
                                    <a:pt x="4" y="24"/>
                                  </a:lnTo>
                                  <a:lnTo>
                                    <a:pt x="3" y="34"/>
                                  </a:lnTo>
                                  <a:lnTo>
                                    <a:pt x="1" y="45"/>
                                  </a:lnTo>
                                  <a:lnTo>
                                    <a:pt x="0" y="58"/>
                                  </a:lnTo>
                                  <a:lnTo>
                                    <a:pt x="1" y="75"/>
                                  </a:lnTo>
                                  <a:lnTo>
                                    <a:pt x="3" y="82"/>
                                  </a:lnTo>
                                  <a:lnTo>
                                    <a:pt x="8" y="88"/>
                                  </a:lnTo>
                                  <a:lnTo>
                                    <a:pt x="17" y="96"/>
                                  </a:lnTo>
                                  <a:lnTo>
                                    <a:pt x="26" y="110"/>
                                  </a:lnTo>
                                  <a:lnTo>
                                    <a:pt x="27" y="121"/>
                                  </a:lnTo>
                                  <a:lnTo>
                                    <a:pt x="33" y="132"/>
                                  </a:lnTo>
                                  <a:lnTo>
                                    <a:pt x="39" y="135"/>
                                  </a:lnTo>
                                  <a:lnTo>
                                    <a:pt x="40" y="137"/>
                                  </a:lnTo>
                                  <a:lnTo>
                                    <a:pt x="35" y="156"/>
                                  </a:lnTo>
                                  <a:lnTo>
                                    <a:pt x="44" y="156"/>
                                  </a:lnTo>
                                  <a:lnTo>
                                    <a:pt x="50" y="142"/>
                                  </a:lnTo>
                                  <a:lnTo>
                                    <a:pt x="53" y="133"/>
                                  </a:lnTo>
                                  <a:lnTo>
                                    <a:pt x="52" y="123"/>
                                  </a:lnTo>
                                  <a:lnTo>
                                    <a:pt x="42" y="102"/>
                                  </a:lnTo>
                                  <a:lnTo>
                                    <a:pt x="37" y="91"/>
                                  </a:lnTo>
                                  <a:lnTo>
                                    <a:pt x="39" y="87"/>
                                  </a:lnTo>
                                  <a:lnTo>
                                    <a:pt x="52" y="73"/>
                                  </a:lnTo>
                                  <a:lnTo>
                                    <a:pt x="55" y="63"/>
                                  </a:lnTo>
                                  <a:lnTo>
                                    <a:pt x="50" y="56"/>
                                  </a:lnTo>
                                  <a:lnTo>
                                    <a:pt x="46" y="63"/>
                                  </a:lnTo>
                                  <a:lnTo>
                                    <a:pt x="43" y="68"/>
                                  </a:lnTo>
                                  <a:lnTo>
                                    <a:pt x="38" y="75"/>
                                  </a:lnTo>
                                  <a:lnTo>
                                    <a:pt x="30" y="82"/>
                                  </a:lnTo>
                                  <a:lnTo>
                                    <a:pt x="24" y="85"/>
                                  </a:lnTo>
                                  <a:lnTo>
                                    <a:pt x="14" y="82"/>
                                  </a:lnTo>
                                  <a:lnTo>
                                    <a:pt x="9" y="78"/>
                                  </a:lnTo>
                                  <a:lnTo>
                                    <a:pt x="10" y="60"/>
                                  </a:lnTo>
                                  <a:lnTo>
                                    <a:pt x="11" y="47"/>
                                  </a:lnTo>
                                  <a:lnTo>
                                    <a:pt x="14" y="44"/>
                                  </a:lnTo>
                                  <a:lnTo>
                                    <a:pt x="20" y="37"/>
                                  </a:lnTo>
                                  <a:lnTo>
                                    <a:pt x="24" y="27"/>
                                  </a:lnTo>
                                  <a:lnTo>
                                    <a:pt x="23" y="10"/>
                                  </a:lnTo>
                                  <a:lnTo>
                                    <a:pt x="20" y="1"/>
                                  </a:lnTo>
                                  <a:lnTo>
                                    <a:pt x="9"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95" name="Freeform 42">
                              <a:extLst>
                                <a:ext uri="{FF2B5EF4-FFF2-40B4-BE49-F238E27FC236}">
                                  <a16:creationId xmlns:a16="http://schemas.microsoft.com/office/drawing/2014/main" id="{EFADFE66-DBB9-8B2F-884B-28A8CE00FCBC}"/>
                                </a:ext>
                              </a:extLst>
                            </p:cNvPr>
                            <p:cNvSpPr>
                              <a:spLocks/>
                            </p:cNvSpPr>
                            <p:nvPr/>
                          </p:nvSpPr>
                          <p:spPr bwMode="auto">
                            <a:xfrm>
                              <a:off x="6107087" y="4093754"/>
                              <a:ext cx="417339" cy="242137"/>
                            </a:xfrm>
                            <a:custGeom>
                              <a:avLst/>
                              <a:gdLst/>
                              <a:ahLst/>
                              <a:cxnLst>
                                <a:cxn ang="0">
                                  <a:pos x="4" y="10"/>
                                </a:cxn>
                                <a:cxn ang="0">
                                  <a:pos x="7" y="17"/>
                                </a:cxn>
                                <a:cxn ang="0">
                                  <a:pos x="9" y="28"/>
                                </a:cxn>
                                <a:cxn ang="0">
                                  <a:pos x="7" y="39"/>
                                </a:cxn>
                                <a:cxn ang="0">
                                  <a:pos x="10" y="46"/>
                                </a:cxn>
                                <a:cxn ang="0">
                                  <a:pos x="23" y="41"/>
                                </a:cxn>
                                <a:cxn ang="0">
                                  <a:pos x="31" y="29"/>
                                </a:cxn>
                                <a:cxn ang="0">
                                  <a:pos x="25" y="23"/>
                                </a:cxn>
                                <a:cxn ang="0">
                                  <a:pos x="24" y="17"/>
                                </a:cxn>
                                <a:cxn ang="0">
                                  <a:pos x="35" y="17"/>
                                </a:cxn>
                                <a:cxn ang="0">
                                  <a:pos x="40" y="23"/>
                                </a:cxn>
                                <a:cxn ang="0">
                                  <a:pos x="47" y="22"/>
                                </a:cxn>
                                <a:cxn ang="0">
                                  <a:pos x="58" y="17"/>
                                </a:cxn>
                                <a:cxn ang="0">
                                  <a:pos x="83" y="30"/>
                                </a:cxn>
                                <a:cxn ang="0">
                                  <a:pos x="85" y="46"/>
                                </a:cxn>
                                <a:cxn ang="0">
                                  <a:pos x="84" y="71"/>
                                </a:cxn>
                                <a:cxn ang="0">
                                  <a:pos x="106" y="83"/>
                                </a:cxn>
                                <a:cxn ang="0">
                                  <a:pos x="115" y="88"/>
                                </a:cxn>
                                <a:cxn ang="0">
                                  <a:pos x="124" y="106"/>
                                </a:cxn>
                                <a:cxn ang="0">
                                  <a:pos x="146" y="122"/>
                                </a:cxn>
                                <a:cxn ang="0">
                                  <a:pos x="166" y="126"/>
                                </a:cxn>
                                <a:cxn ang="0">
                                  <a:pos x="180" y="121"/>
                                </a:cxn>
                                <a:cxn ang="0">
                                  <a:pos x="175" y="112"/>
                                </a:cxn>
                                <a:cxn ang="0">
                                  <a:pos x="163" y="118"/>
                                </a:cxn>
                                <a:cxn ang="0">
                                  <a:pos x="139" y="111"/>
                                </a:cxn>
                                <a:cxn ang="0">
                                  <a:pos x="127" y="92"/>
                                </a:cxn>
                                <a:cxn ang="0">
                                  <a:pos x="131" y="81"/>
                                </a:cxn>
                                <a:cxn ang="0">
                                  <a:pos x="122" y="79"/>
                                </a:cxn>
                                <a:cxn ang="0">
                                  <a:pos x="118" y="85"/>
                                </a:cxn>
                                <a:cxn ang="0">
                                  <a:pos x="107" y="74"/>
                                </a:cxn>
                                <a:cxn ang="0">
                                  <a:pos x="106" y="63"/>
                                </a:cxn>
                                <a:cxn ang="0">
                                  <a:pos x="101" y="63"/>
                                </a:cxn>
                                <a:cxn ang="0">
                                  <a:pos x="94" y="63"/>
                                </a:cxn>
                                <a:cxn ang="0">
                                  <a:pos x="94" y="49"/>
                                </a:cxn>
                                <a:cxn ang="0">
                                  <a:pos x="101" y="53"/>
                                </a:cxn>
                                <a:cxn ang="0">
                                  <a:pos x="107" y="38"/>
                                </a:cxn>
                                <a:cxn ang="0">
                                  <a:pos x="113" y="24"/>
                                </a:cxn>
                                <a:cxn ang="0">
                                  <a:pos x="104" y="13"/>
                                </a:cxn>
                                <a:cxn ang="0">
                                  <a:pos x="91" y="17"/>
                                </a:cxn>
                                <a:cxn ang="0">
                                  <a:pos x="64" y="11"/>
                                </a:cxn>
                                <a:cxn ang="0">
                                  <a:pos x="19" y="5"/>
                                </a:cxn>
                                <a:cxn ang="0">
                                  <a:pos x="9" y="0"/>
                                </a:cxn>
                              </a:cxnLst>
                              <a:rect l="0" t="0" r="r" b="b"/>
                              <a:pathLst>
                                <a:path w="189" h="127">
                                  <a:moveTo>
                                    <a:pt x="0" y="11"/>
                                  </a:moveTo>
                                  <a:lnTo>
                                    <a:pt x="4" y="10"/>
                                  </a:lnTo>
                                  <a:lnTo>
                                    <a:pt x="7" y="12"/>
                                  </a:lnTo>
                                  <a:lnTo>
                                    <a:pt x="7" y="17"/>
                                  </a:lnTo>
                                  <a:lnTo>
                                    <a:pt x="7" y="24"/>
                                  </a:lnTo>
                                  <a:lnTo>
                                    <a:pt x="9" y="28"/>
                                  </a:lnTo>
                                  <a:lnTo>
                                    <a:pt x="8" y="34"/>
                                  </a:lnTo>
                                  <a:lnTo>
                                    <a:pt x="7" y="39"/>
                                  </a:lnTo>
                                  <a:lnTo>
                                    <a:pt x="7" y="43"/>
                                  </a:lnTo>
                                  <a:lnTo>
                                    <a:pt x="10" y="46"/>
                                  </a:lnTo>
                                  <a:lnTo>
                                    <a:pt x="16" y="46"/>
                                  </a:lnTo>
                                  <a:lnTo>
                                    <a:pt x="23" y="41"/>
                                  </a:lnTo>
                                  <a:lnTo>
                                    <a:pt x="30" y="35"/>
                                  </a:lnTo>
                                  <a:lnTo>
                                    <a:pt x="31" y="29"/>
                                  </a:lnTo>
                                  <a:lnTo>
                                    <a:pt x="28" y="25"/>
                                  </a:lnTo>
                                  <a:lnTo>
                                    <a:pt x="25" y="23"/>
                                  </a:lnTo>
                                  <a:lnTo>
                                    <a:pt x="23" y="21"/>
                                  </a:lnTo>
                                  <a:lnTo>
                                    <a:pt x="24" y="17"/>
                                  </a:lnTo>
                                  <a:lnTo>
                                    <a:pt x="30" y="16"/>
                                  </a:lnTo>
                                  <a:lnTo>
                                    <a:pt x="35" y="17"/>
                                  </a:lnTo>
                                  <a:lnTo>
                                    <a:pt x="38" y="20"/>
                                  </a:lnTo>
                                  <a:lnTo>
                                    <a:pt x="40" y="23"/>
                                  </a:lnTo>
                                  <a:lnTo>
                                    <a:pt x="44" y="26"/>
                                  </a:lnTo>
                                  <a:lnTo>
                                    <a:pt x="47" y="22"/>
                                  </a:lnTo>
                                  <a:lnTo>
                                    <a:pt x="49" y="20"/>
                                  </a:lnTo>
                                  <a:lnTo>
                                    <a:pt x="58" y="17"/>
                                  </a:lnTo>
                                  <a:lnTo>
                                    <a:pt x="70" y="22"/>
                                  </a:lnTo>
                                  <a:lnTo>
                                    <a:pt x="83" y="30"/>
                                  </a:lnTo>
                                  <a:lnTo>
                                    <a:pt x="86" y="40"/>
                                  </a:lnTo>
                                  <a:lnTo>
                                    <a:pt x="85" y="46"/>
                                  </a:lnTo>
                                  <a:lnTo>
                                    <a:pt x="83" y="66"/>
                                  </a:lnTo>
                                  <a:lnTo>
                                    <a:pt x="84" y="71"/>
                                  </a:lnTo>
                                  <a:lnTo>
                                    <a:pt x="93" y="74"/>
                                  </a:lnTo>
                                  <a:lnTo>
                                    <a:pt x="106" y="83"/>
                                  </a:lnTo>
                                  <a:lnTo>
                                    <a:pt x="110" y="88"/>
                                  </a:lnTo>
                                  <a:lnTo>
                                    <a:pt x="115" y="88"/>
                                  </a:lnTo>
                                  <a:lnTo>
                                    <a:pt x="121" y="100"/>
                                  </a:lnTo>
                                  <a:lnTo>
                                    <a:pt x="124" y="106"/>
                                  </a:lnTo>
                                  <a:lnTo>
                                    <a:pt x="131" y="114"/>
                                  </a:lnTo>
                                  <a:lnTo>
                                    <a:pt x="146" y="122"/>
                                  </a:lnTo>
                                  <a:lnTo>
                                    <a:pt x="157" y="126"/>
                                  </a:lnTo>
                                  <a:lnTo>
                                    <a:pt x="166" y="126"/>
                                  </a:lnTo>
                                  <a:lnTo>
                                    <a:pt x="173" y="123"/>
                                  </a:lnTo>
                                  <a:lnTo>
                                    <a:pt x="180" y="121"/>
                                  </a:lnTo>
                                  <a:lnTo>
                                    <a:pt x="188" y="119"/>
                                  </a:lnTo>
                                  <a:lnTo>
                                    <a:pt x="175" y="112"/>
                                  </a:lnTo>
                                  <a:lnTo>
                                    <a:pt x="166" y="115"/>
                                  </a:lnTo>
                                  <a:lnTo>
                                    <a:pt x="163" y="118"/>
                                  </a:lnTo>
                                  <a:lnTo>
                                    <a:pt x="154" y="118"/>
                                  </a:lnTo>
                                  <a:lnTo>
                                    <a:pt x="139" y="111"/>
                                  </a:lnTo>
                                  <a:lnTo>
                                    <a:pt x="130" y="101"/>
                                  </a:lnTo>
                                  <a:lnTo>
                                    <a:pt x="127" y="92"/>
                                  </a:lnTo>
                                  <a:lnTo>
                                    <a:pt x="127" y="85"/>
                                  </a:lnTo>
                                  <a:lnTo>
                                    <a:pt x="131" y="81"/>
                                  </a:lnTo>
                                  <a:lnTo>
                                    <a:pt x="125" y="73"/>
                                  </a:lnTo>
                                  <a:lnTo>
                                    <a:pt x="122" y="79"/>
                                  </a:lnTo>
                                  <a:lnTo>
                                    <a:pt x="121" y="85"/>
                                  </a:lnTo>
                                  <a:lnTo>
                                    <a:pt x="118" y="85"/>
                                  </a:lnTo>
                                  <a:lnTo>
                                    <a:pt x="110" y="78"/>
                                  </a:lnTo>
                                  <a:lnTo>
                                    <a:pt x="107" y="74"/>
                                  </a:lnTo>
                                  <a:lnTo>
                                    <a:pt x="106" y="67"/>
                                  </a:lnTo>
                                  <a:lnTo>
                                    <a:pt x="106" y="63"/>
                                  </a:lnTo>
                                  <a:lnTo>
                                    <a:pt x="103" y="59"/>
                                  </a:lnTo>
                                  <a:lnTo>
                                    <a:pt x="101" y="63"/>
                                  </a:lnTo>
                                  <a:lnTo>
                                    <a:pt x="97" y="64"/>
                                  </a:lnTo>
                                  <a:lnTo>
                                    <a:pt x="94" y="63"/>
                                  </a:lnTo>
                                  <a:lnTo>
                                    <a:pt x="93" y="54"/>
                                  </a:lnTo>
                                  <a:lnTo>
                                    <a:pt x="94" y="49"/>
                                  </a:lnTo>
                                  <a:lnTo>
                                    <a:pt x="97" y="50"/>
                                  </a:lnTo>
                                  <a:lnTo>
                                    <a:pt x="101" y="53"/>
                                  </a:lnTo>
                                  <a:lnTo>
                                    <a:pt x="107" y="50"/>
                                  </a:lnTo>
                                  <a:lnTo>
                                    <a:pt x="107" y="38"/>
                                  </a:lnTo>
                                  <a:lnTo>
                                    <a:pt x="110" y="30"/>
                                  </a:lnTo>
                                  <a:lnTo>
                                    <a:pt x="113" y="24"/>
                                  </a:lnTo>
                                  <a:lnTo>
                                    <a:pt x="110" y="18"/>
                                  </a:lnTo>
                                  <a:lnTo>
                                    <a:pt x="104" y="13"/>
                                  </a:lnTo>
                                  <a:lnTo>
                                    <a:pt x="93" y="17"/>
                                  </a:lnTo>
                                  <a:lnTo>
                                    <a:pt x="91" y="17"/>
                                  </a:lnTo>
                                  <a:lnTo>
                                    <a:pt x="80" y="14"/>
                                  </a:lnTo>
                                  <a:lnTo>
                                    <a:pt x="64" y="11"/>
                                  </a:lnTo>
                                  <a:lnTo>
                                    <a:pt x="51" y="9"/>
                                  </a:lnTo>
                                  <a:lnTo>
                                    <a:pt x="19" y="5"/>
                                  </a:lnTo>
                                  <a:lnTo>
                                    <a:pt x="12" y="3"/>
                                  </a:lnTo>
                                  <a:lnTo>
                                    <a:pt x="9" y="0"/>
                                  </a:lnTo>
                                  <a:lnTo>
                                    <a:pt x="0" y="1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96" name="Freeform 43">
                              <a:extLst>
                                <a:ext uri="{FF2B5EF4-FFF2-40B4-BE49-F238E27FC236}">
                                  <a16:creationId xmlns:a16="http://schemas.microsoft.com/office/drawing/2014/main" id="{DEA7DC3C-ED8B-39E4-A696-9A8457D6A289}"/>
                                </a:ext>
                              </a:extLst>
                            </p:cNvPr>
                            <p:cNvSpPr>
                              <a:spLocks/>
                            </p:cNvSpPr>
                            <p:nvPr/>
                          </p:nvSpPr>
                          <p:spPr bwMode="auto">
                            <a:xfrm>
                              <a:off x="6323485" y="4185270"/>
                              <a:ext cx="209774" cy="125834"/>
                            </a:xfrm>
                            <a:custGeom>
                              <a:avLst/>
                              <a:gdLst/>
                              <a:ahLst/>
                              <a:cxnLst>
                                <a:cxn ang="0">
                                  <a:pos x="7" y="0"/>
                                </a:cxn>
                                <a:cxn ang="0">
                                  <a:pos x="10" y="3"/>
                                </a:cxn>
                                <a:cxn ang="0">
                                  <a:pos x="14" y="4"/>
                                </a:cxn>
                                <a:cxn ang="0">
                                  <a:pos x="24" y="7"/>
                                </a:cxn>
                                <a:cxn ang="0">
                                  <a:pos x="30" y="11"/>
                                </a:cxn>
                                <a:cxn ang="0">
                                  <a:pos x="35" y="20"/>
                                </a:cxn>
                                <a:cxn ang="0">
                                  <a:pos x="39" y="25"/>
                                </a:cxn>
                                <a:cxn ang="0">
                                  <a:pos x="43" y="33"/>
                                </a:cxn>
                                <a:cxn ang="0">
                                  <a:pos x="51" y="39"/>
                                </a:cxn>
                                <a:cxn ang="0">
                                  <a:pos x="58" y="38"/>
                                </a:cxn>
                                <a:cxn ang="0">
                                  <a:pos x="63" y="35"/>
                                </a:cxn>
                                <a:cxn ang="0">
                                  <a:pos x="63" y="31"/>
                                </a:cxn>
                                <a:cxn ang="0">
                                  <a:pos x="59" y="27"/>
                                </a:cxn>
                                <a:cxn ang="0">
                                  <a:pos x="56" y="25"/>
                                </a:cxn>
                                <a:cxn ang="0">
                                  <a:pos x="63" y="20"/>
                                </a:cxn>
                                <a:cxn ang="0">
                                  <a:pos x="64" y="25"/>
                                </a:cxn>
                                <a:cxn ang="0">
                                  <a:pos x="70" y="29"/>
                                </a:cxn>
                                <a:cxn ang="0">
                                  <a:pos x="81" y="30"/>
                                </a:cxn>
                                <a:cxn ang="0">
                                  <a:pos x="87" y="31"/>
                                </a:cxn>
                                <a:cxn ang="0">
                                  <a:pos x="92" y="37"/>
                                </a:cxn>
                                <a:cxn ang="0">
                                  <a:pos x="94" y="42"/>
                                </a:cxn>
                                <a:cxn ang="0">
                                  <a:pos x="92" y="54"/>
                                </a:cxn>
                                <a:cxn ang="0">
                                  <a:pos x="90" y="61"/>
                                </a:cxn>
                                <a:cxn ang="0">
                                  <a:pos x="82" y="59"/>
                                </a:cxn>
                                <a:cxn ang="0">
                                  <a:pos x="86" y="50"/>
                                </a:cxn>
                                <a:cxn ang="0">
                                  <a:pos x="87" y="43"/>
                                </a:cxn>
                                <a:cxn ang="0">
                                  <a:pos x="84" y="39"/>
                                </a:cxn>
                                <a:cxn ang="0">
                                  <a:pos x="81" y="38"/>
                                </a:cxn>
                                <a:cxn ang="0">
                                  <a:pos x="70" y="39"/>
                                </a:cxn>
                                <a:cxn ang="0">
                                  <a:pos x="63" y="41"/>
                                </a:cxn>
                                <a:cxn ang="0">
                                  <a:pos x="62" y="44"/>
                                </a:cxn>
                                <a:cxn ang="0">
                                  <a:pos x="63" y="48"/>
                                </a:cxn>
                                <a:cxn ang="0">
                                  <a:pos x="79" y="57"/>
                                </a:cxn>
                                <a:cxn ang="0">
                                  <a:pos x="74" y="65"/>
                                </a:cxn>
                                <a:cxn ang="0">
                                  <a:pos x="59" y="55"/>
                                </a:cxn>
                                <a:cxn ang="0">
                                  <a:pos x="39" y="39"/>
                                </a:cxn>
                                <a:cxn ang="0">
                                  <a:pos x="30" y="34"/>
                                </a:cxn>
                                <a:cxn ang="0">
                                  <a:pos x="21" y="23"/>
                                </a:cxn>
                                <a:cxn ang="0">
                                  <a:pos x="13" y="14"/>
                                </a:cxn>
                                <a:cxn ang="0">
                                  <a:pos x="10" y="13"/>
                                </a:cxn>
                                <a:cxn ang="0">
                                  <a:pos x="5" y="16"/>
                                </a:cxn>
                                <a:cxn ang="0">
                                  <a:pos x="2" y="11"/>
                                </a:cxn>
                                <a:cxn ang="0">
                                  <a:pos x="2" y="9"/>
                                </a:cxn>
                                <a:cxn ang="0">
                                  <a:pos x="0" y="5"/>
                                </a:cxn>
                                <a:cxn ang="0">
                                  <a:pos x="7" y="0"/>
                                </a:cxn>
                              </a:cxnLst>
                              <a:rect l="0" t="0" r="r" b="b"/>
                              <a:pathLst>
                                <a:path w="95" h="66">
                                  <a:moveTo>
                                    <a:pt x="7" y="0"/>
                                  </a:moveTo>
                                  <a:lnTo>
                                    <a:pt x="10" y="3"/>
                                  </a:lnTo>
                                  <a:lnTo>
                                    <a:pt x="14" y="4"/>
                                  </a:lnTo>
                                  <a:lnTo>
                                    <a:pt x="24" y="7"/>
                                  </a:lnTo>
                                  <a:lnTo>
                                    <a:pt x="30" y="11"/>
                                  </a:lnTo>
                                  <a:lnTo>
                                    <a:pt x="35" y="20"/>
                                  </a:lnTo>
                                  <a:lnTo>
                                    <a:pt x="39" y="25"/>
                                  </a:lnTo>
                                  <a:lnTo>
                                    <a:pt x="43" y="33"/>
                                  </a:lnTo>
                                  <a:lnTo>
                                    <a:pt x="51" y="39"/>
                                  </a:lnTo>
                                  <a:lnTo>
                                    <a:pt x="58" y="38"/>
                                  </a:lnTo>
                                  <a:lnTo>
                                    <a:pt x="63" y="35"/>
                                  </a:lnTo>
                                  <a:lnTo>
                                    <a:pt x="63" y="31"/>
                                  </a:lnTo>
                                  <a:lnTo>
                                    <a:pt x="59" y="27"/>
                                  </a:lnTo>
                                  <a:lnTo>
                                    <a:pt x="56" y="25"/>
                                  </a:lnTo>
                                  <a:lnTo>
                                    <a:pt x="63" y="20"/>
                                  </a:lnTo>
                                  <a:lnTo>
                                    <a:pt x="64" y="25"/>
                                  </a:lnTo>
                                  <a:lnTo>
                                    <a:pt x="70" y="29"/>
                                  </a:lnTo>
                                  <a:lnTo>
                                    <a:pt x="81" y="30"/>
                                  </a:lnTo>
                                  <a:lnTo>
                                    <a:pt x="87" y="31"/>
                                  </a:lnTo>
                                  <a:lnTo>
                                    <a:pt x="92" y="37"/>
                                  </a:lnTo>
                                  <a:lnTo>
                                    <a:pt x="94" y="42"/>
                                  </a:lnTo>
                                  <a:lnTo>
                                    <a:pt x="92" y="54"/>
                                  </a:lnTo>
                                  <a:lnTo>
                                    <a:pt x="90" y="61"/>
                                  </a:lnTo>
                                  <a:lnTo>
                                    <a:pt x="82" y="59"/>
                                  </a:lnTo>
                                  <a:lnTo>
                                    <a:pt x="86" y="50"/>
                                  </a:lnTo>
                                  <a:lnTo>
                                    <a:pt x="87" y="43"/>
                                  </a:lnTo>
                                  <a:lnTo>
                                    <a:pt x="84" y="39"/>
                                  </a:lnTo>
                                  <a:lnTo>
                                    <a:pt x="81" y="38"/>
                                  </a:lnTo>
                                  <a:lnTo>
                                    <a:pt x="70" y="39"/>
                                  </a:lnTo>
                                  <a:lnTo>
                                    <a:pt x="63" y="41"/>
                                  </a:lnTo>
                                  <a:lnTo>
                                    <a:pt x="62" y="44"/>
                                  </a:lnTo>
                                  <a:lnTo>
                                    <a:pt x="63" y="48"/>
                                  </a:lnTo>
                                  <a:lnTo>
                                    <a:pt x="79" y="57"/>
                                  </a:lnTo>
                                  <a:lnTo>
                                    <a:pt x="74" y="65"/>
                                  </a:lnTo>
                                  <a:lnTo>
                                    <a:pt x="59" y="55"/>
                                  </a:lnTo>
                                  <a:lnTo>
                                    <a:pt x="39" y="39"/>
                                  </a:lnTo>
                                  <a:lnTo>
                                    <a:pt x="30" y="34"/>
                                  </a:lnTo>
                                  <a:lnTo>
                                    <a:pt x="21" y="23"/>
                                  </a:lnTo>
                                  <a:lnTo>
                                    <a:pt x="13" y="14"/>
                                  </a:lnTo>
                                  <a:lnTo>
                                    <a:pt x="10" y="13"/>
                                  </a:lnTo>
                                  <a:lnTo>
                                    <a:pt x="5" y="16"/>
                                  </a:lnTo>
                                  <a:lnTo>
                                    <a:pt x="2" y="11"/>
                                  </a:lnTo>
                                  <a:lnTo>
                                    <a:pt x="2" y="9"/>
                                  </a:lnTo>
                                  <a:lnTo>
                                    <a:pt x="0" y="5"/>
                                  </a:lnTo>
                                  <a:lnTo>
                                    <a:pt x="7"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97" name="Freeform 44">
                              <a:extLst>
                                <a:ext uri="{FF2B5EF4-FFF2-40B4-BE49-F238E27FC236}">
                                  <a16:creationId xmlns:a16="http://schemas.microsoft.com/office/drawing/2014/main" id="{3D3387B0-BE72-538D-34DD-7F22E22AEABD}"/>
                                </a:ext>
                              </a:extLst>
                            </p:cNvPr>
                            <p:cNvSpPr>
                              <a:spLocks/>
                            </p:cNvSpPr>
                            <p:nvPr/>
                          </p:nvSpPr>
                          <p:spPr bwMode="auto">
                            <a:xfrm>
                              <a:off x="6484680" y="4293945"/>
                              <a:ext cx="231855" cy="226884"/>
                            </a:xfrm>
                            <a:custGeom>
                              <a:avLst/>
                              <a:gdLst/>
                              <a:ahLst/>
                              <a:cxnLst>
                                <a:cxn ang="0">
                                  <a:pos x="3" y="0"/>
                                </a:cxn>
                                <a:cxn ang="0">
                                  <a:pos x="14" y="4"/>
                                </a:cxn>
                                <a:cxn ang="0">
                                  <a:pos x="21" y="10"/>
                                </a:cxn>
                                <a:cxn ang="0">
                                  <a:pos x="27" y="14"/>
                                </a:cxn>
                                <a:cxn ang="0">
                                  <a:pos x="31" y="19"/>
                                </a:cxn>
                                <a:cxn ang="0">
                                  <a:pos x="38" y="34"/>
                                </a:cxn>
                                <a:cxn ang="0">
                                  <a:pos x="44" y="43"/>
                                </a:cxn>
                                <a:cxn ang="0">
                                  <a:pos x="53" y="47"/>
                                </a:cxn>
                                <a:cxn ang="0">
                                  <a:pos x="59" y="52"/>
                                </a:cxn>
                                <a:cxn ang="0">
                                  <a:pos x="61" y="61"/>
                                </a:cxn>
                                <a:cxn ang="0">
                                  <a:pos x="63" y="65"/>
                                </a:cxn>
                                <a:cxn ang="0">
                                  <a:pos x="67" y="69"/>
                                </a:cxn>
                                <a:cxn ang="0">
                                  <a:pos x="81" y="75"/>
                                </a:cxn>
                                <a:cxn ang="0">
                                  <a:pos x="88" y="76"/>
                                </a:cxn>
                                <a:cxn ang="0">
                                  <a:pos x="94" y="75"/>
                                </a:cxn>
                                <a:cxn ang="0">
                                  <a:pos x="101" y="76"/>
                                </a:cxn>
                                <a:cxn ang="0">
                                  <a:pos x="104" y="79"/>
                                </a:cxn>
                                <a:cxn ang="0">
                                  <a:pos x="104" y="86"/>
                                </a:cxn>
                                <a:cxn ang="0">
                                  <a:pos x="98" y="99"/>
                                </a:cxn>
                                <a:cxn ang="0">
                                  <a:pos x="91" y="111"/>
                                </a:cxn>
                                <a:cxn ang="0">
                                  <a:pos x="92" y="117"/>
                                </a:cxn>
                                <a:cxn ang="0">
                                  <a:pos x="87" y="110"/>
                                </a:cxn>
                                <a:cxn ang="0">
                                  <a:pos x="91" y="97"/>
                                </a:cxn>
                                <a:cxn ang="0">
                                  <a:pos x="94" y="90"/>
                                </a:cxn>
                                <a:cxn ang="0">
                                  <a:pos x="92" y="86"/>
                                </a:cxn>
                                <a:cxn ang="0">
                                  <a:pos x="80" y="82"/>
                                </a:cxn>
                                <a:cxn ang="0">
                                  <a:pos x="69" y="76"/>
                                </a:cxn>
                                <a:cxn ang="0">
                                  <a:pos x="63" y="72"/>
                                </a:cxn>
                                <a:cxn ang="0">
                                  <a:pos x="67" y="82"/>
                                </a:cxn>
                                <a:cxn ang="0">
                                  <a:pos x="81" y="105"/>
                                </a:cxn>
                                <a:cxn ang="0">
                                  <a:pos x="83" y="109"/>
                                </a:cxn>
                                <a:cxn ang="0">
                                  <a:pos x="75" y="111"/>
                                </a:cxn>
                                <a:cxn ang="0">
                                  <a:pos x="64" y="88"/>
                                </a:cxn>
                                <a:cxn ang="0">
                                  <a:pos x="56" y="76"/>
                                </a:cxn>
                                <a:cxn ang="0">
                                  <a:pos x="53" y="75"/>
                                </a:cxn>
                                <a:cxn ang="0">
                                  <a:pos x="49" y="83"/>
                                </a:cxn>
                                <a:cxn ang="0">
                                  <a:pos x="48" y="90"/>
                                </a:cxn>
                                <a:cxn ang="0">
                                  <a:pos x="49" y="95"/>
                                </a:cxn>
                                <a:cxn ang="0">
                                  <a:pos x="74" y="112"/>
                                </a:cxn>
                                <a:cxn ang="0">
                                  <a:pos x="72" y="118"/>
                                </a:cxn>
                                <a:cxn ang="0">
                                  <a:pos x="48" y="104"/>
                                </a:cxn>
                                <a:cxn ang="0">
                                  <a:pos x="40" y="98"/>
                                </a:cxn>
                                <a:cxn ang="0">
                                  <a:pos x="40" y="87"/>
                                </a:cxn>
                                <a:cxn ang="0">
                                  <a:pos x="47" y="73"/>
                                </a:cxn>
                                <a:cxn ang="0">
                                  <a:pos x="46" y="63"/>
                                </a:cxn>
                                <a:cxn ang="0">
                                  <a:pos x="39" y="52"/>
                                </a:cxn>
                                <a:cxn ang="0">
                                  <a:pos x="30" y="42"/>
                                </a:cxn>
                                <a:cxn ang="0">
                                  <a:pos x="26" y="34"/>
                                </a:cxn>
                                <a:cxn ang="0">
                                  <a:pos x="23" y="24"/>
                                </a:cxn>
                                <a:cxn ang="0">
                                  <a:pos x="13" y="15"/>
                                </a:cxn>
                                <a:cxn ang="0">
                                  <a:pos x="0" y="6"/>
                                </a:cxn>
                                <a:cxn ang="0">
                                  <a:pos x="3" y="0"/>
                                </a:cxn>
                              </a:cxnLst>
                              <a:rect l="0" t="0" r="r" b="b"/>
                              <a:pathLst>
                                <a:path w="105" h="119">
                                  <a:moveTo>
                                    <a:pt x="3" y="0"/>
                                  </a:moveTo>
                                  <a:lnTo>
                                    <a:pt x="14" y="4"/>
                                  </a:lnTo>
                                  <a:lnTo>
                                    <a:pt x="21" y="10"/>
                                  </a:lnTo>
                                  <a:lnTo>
                                    <a:pt x="27" y="14"/>
                                  </a:lnTo>
                                  <a:lnTo>
                                    <a:pt x="31" y="19"/>
                                  </a:lnTo>
                                  <a:lnTo>
                                    <a:pt x="38" y="34"/>
                                  </a:lnTo>
                                  <a:lnTo>
                                    <a:pt x="44" y="43"/>
                                  </a:lnTo>
                                  <a:lnTo>
                                    <a:pt x="53" y="47"/>
                                  </a:lnTo>
                                  <a:lnTo>
                                    <a:pt x="59" y="52"/>
                                  </a:lnTo>
                                  <a:lnTo>
                                    <a:pt x="61" y="61"/>
                                  </a:lnTo>
                                  <a:lnTo>
                                    <a:pt x="63" y="65"/>
                                  </a:lnTo>
                                  <a:lnTo>
                                    <a:pt x="67" y="69"/>
                                  </a:lnTo>
                                  <a:lnTo>
                                    <a:pt x="81" y="75"/>
                                  </a:lnTo>
                                  <a:lnTo>
                                    <a:pt x="88" y="76"/>
                                  </a:lnTo>
                                  <a:lnTo>
                                    <a:pt x="94" y="75"/>
                                  </a:lnTo>
                                  <a:lnTo>
                                    <a:pt x="101" y="76"/>
                                  </a:lnTo>
                                  <a:lnTo>
                                    <a:pt x="104" y="79"/>
                                  </a:lnTo>
                                  <a:lnTo>
                                    <a:pt x="104" y="86"/>
                                  </a:lnTo>
                                  <a:lnTo>
                                    <a:pt x="98" y="99"/>
                                  </a:lnTo>
                                  <a:lnTo>
                                    <a:pt x="91" y="111"/>
                                  </a:lnTo>
                                  <a:lnTo>
                                    <a:pt x="92" y="117"/>
                                  </a:lnTo>
                                  <a:lnTo>
                                    <a:pt x="87" y="110"/>
                                  </a:lnTo>
                                  <a:lnTo>
                                    <a:pt x="91" y="97"/>
                                  </a:lnTo>
                                  <a:lnTo>
                                    <a:pt x="94" y="90"/>
                                  </a:lnTo>
                                  <a:lnTo>
                                    <a:pt x="92" y="86"/>
                                  </a:lnTo>
                                  <a:lnTo>
                                    <a:pt x="80" y="82"/>
                                  </a:lnTo>
                                  <a:lnTo>
                                    <a:pt x="69" y="76"/>
                                  </a:lnTo>
                                  <a:lnTo>
                                    <a:pt x="63" y="72"/>
                                  </a:lnTo>
                                  <a:lnTo>
                                    <a:pt x="67" y="82"/>
                                  </a:lnTo>
                                  <a:lnTo>
                                    <a:pt x="81" y="105"/>
                                  </a:lnTo>
                                  <a:lnTo>
                                    <a:pt x="83" y="109"/>
                                  </a:lnTo>
                                  <a:lnTo>
                                    <a:pt x="75" y="111"/>
                                  </a:lnTo>
                                  <a:lnTo>
                                    <a:pt x="64" y="88"/>
                                  </a:lnTo>
                                  <a:lnTo>
                                    <a:pt x="56" y="76"/>
                                  </a:lnTo>
                                  <a:lnTo>
                                    <a:pt x="53" y="75"/>
                                  </a:lnTo>
                                  <a:lnTo>
                                    <a:pt x="49" y="83"/>
                                  </a:lnTo>
                                  <a:lnTo>
                                    <a:pt x="48" y="90"/>
                                  </a:lnTo>
                                  <a:lnTo>
                                    <a:pt x="49" y="95"/>
                                  </a:lnTo>
                                  <a:lnTo>
                                    <a:pt x="74" y="112"/>
                                  </a:lnTo>
                                  <a:lnTo>
                                    <a:pt x="72" y="118"/>
                                  </a:lnTo>
                                  <a:lnTo>
                                    <a:pt x="48" y="104"/>
                                  </a:lnTo>
                                  <a:lnTo>
                                    <a:pt x="40" y="98"/>
                                  </a:lnTo>
                                  <a:lnTo>
                                    <a:pt x="40" y="87"/>
                                  </a:lnTo>
                                  <a:lnTo>
                                    <a:pt x="47" y="73"/>
                                  </a:lnTo>
                                  <a:lnTo>
                                    <a:pt x="46" y="63"/>
                                  </a:lnTo>
                                  <a:lnTo>
                                    <a:pt x="39" y="52"/>
                                  </a:lnTo>
                                  <a:lnTo>
                                    <a:pt x="30" y="42"/>
                                  </a:lnTo>
                                  <a:lnTo>
                                    <a:pt x="26" y="34"/>
                                  </a:lnTo>
                                  <a:lnTo>
                                    <a:pt x="23" y="24"/>
                                  </a:lnTo>
                                  <a:lnTo>
                                    <a:pt x="13" y="15"/>
                                  </a:lnTo>
                                  <a:lnTo>
                                    <a:pt x="0" y="6"/>
                                  </a:lnTo>
                                  <a:lnTo>
                                    <a:pt x="3"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98" name="Freeform 45">
                              <a:extLst>
                                <a:ext uri="{FF2B5EF4-FFF2-40B4-BE49-F238E27FC236}">
                                  <a16:creationId xmlns:a16="http://schemas.microsoft.com/office/drawing/2014/main" id="{087F8F93-9359-DC5D-DC16-42CB6C687060}"/>
                                </a:ext>
                              </a:extLst>
                            </p:cNvPr>
                            <p:cNvSpPr>
                              <a:spLocks/>
                            </p:cNvSpPr>
                            <p:nvPr/>
                          </p:nvSpPr>
                          <p:spPr bwMode="auto">
                            <a:xfrm>
                              <a:off x="7058796" y="4181456"/>
                              <a:ext cx="326805" cy="133461"/>
                            </a:xfrm>
                            <a:custGeom>
                              <a:avLst/>
                              <a:gdLst/>
                              <a:ahLst/>
                              <a:cxnLst>
                                <a:cxn ang="0">
                                  <a:pos x="1" y="11"/>
                                </a:cxn>
                                <a:cxn ang="0">
                                  <a:pos x="5" y="6"/>
                                </a:cxn>
                                <a:cxn ang="0">
                                  <a:pos x="16" y="2"/>
                                </a:cxn>
                                <a:cxn ang="0">
                                  <a:pos x="57" y="0"/>
                                </a:cxn>
                                <a:cxn ang="0">
                                  <a:pos x="113" y="0"/>
                                </a:cxn>
                                <a:cxn ang="0">
                                  <a:pos x="119" y="0"/>
                                </a:cxn>
                                <a:cxn ang="0">
                                  <a:pos x="119" y="3"/>
                                </a:cxn>
                                <a:cxn ang="0">
                                  <a:pos x="73" y="3"/>
                                </a:cxn>
                                <a:cxn ang="0">
                                  <a:pos x="71" y="4"/>
                                </a:cxn>
                                <a:cxn ang="0">
                                  <a:pos x="33" y="4"/>
                                </a:cxn>
                                <a:cxn ang="0">
                                  <a:pos x="19" y="8"/>
                                </a:cxn>
                                <a:cxn ang="0">
                                  <a:pos x="10" y="10"/>
                                </a:cxn>
                                <a:cxn ang="0">
                                  <a:pos x="9" y="13"/>
                                </a:cxn>
                                <a:cxn ang="0">
                                  <a:pos x="10" y="15"/>
                                </a:cxn>
                                <a:cxn ang="0">
                                  <a:pos x="123" y="15"/>
                                </a:cxn>
                                <a:cxn ang="0">
                                  <a:pos x="123" y="18"/>
                                </a:cxn>
                                <a:cxn ang="0">
                                  <a:pos x="13" y="18"/>
                                </a:cxn>
                                <a:cxn ang="0">
                                  <a:pos x="7" y="23"/>
                                </a:cxn>
                                <a:cxn ang="0">
                                  <a:pos x="7" y="36"/>
                                </a:cxn>
                                <a:cxn ang="0">
                                  <a:pos x="9" y="37"/>
                                </a:cxn>
                                <a:cxn ang="0">
                                  <a:pos x="24" y="37"/>
                                </a:cxn>
                                <a:cxn ang="0">
                                  <a:pos x="27" y="40"/>
                                </a:cxn>
                                <a:cxn ang="0">
                                  <a:pos x="28" y="43"/>
                                </a:cxn>
                                <a:cxn ang="0">
                                  <a:pos x="29" y="51"/>
                                </a:cxn>
                                <a:cxn ang="0">
                                  <a:pos x="32" y="53"/>
                                </a:cxn>
                                <a:cxn ang="0">
                                  <a:pos x="50" y="51"/>
                                </a:cxn>
                                <a:cxn ang="0">
                                  <a:pos x="73" y="52"/>
                                </a:cxn>
                                <a:cxn ang="0">
                                  <a:pos x="79" y="54"/>
                                </a:cxn>
                                <a:cxn ang="0">
                                  <a:pos x="93" y="66"/>
                                </a:cxn>
                                <a:cxn ang="0">
                                  <a:pos x="100" y="68"/>
                                </a:cxn>
                                <a:cxn ang="0">
                                  <a:pos x="147" y="68"/>
                                </a:cxn>
                                <a:cxn ang="0">
                                  <a:pos x="147" y="69"/>
                                </a:cxn>
                                <a:cxn ang="0">
                                  <a:pos x="91" y="69"/>
                                </a:cxn>
                                <a:cxn ang="0">
                                  <a:pos x="77" y="58"/>
                                </a:cxn>
                                <a:cxn ang="0">
                                  <a:pos x="66" y="57"/>
                                </a:cxn>
                                <a:cxn ang="0">
                                  <a:pos x="27" y="57"/>
                                </a:cxn>
                                <a:cxn ang="0">
                                  <a:pos x="24" y="54"/>
                                </a:cxn>
                                <a:cxn ang="0">
                                  <a:pos x="22" y="44"/>
                                </a:cxn>
                                <a:cxn ang="0">
                                  <a:pos x="20" y="42"/>
                                </a:cxn>
                                <a:cxn ang="0">
                                  <a:pos x="2" y="42"/>
                                </a:cxn>
                                <a:cxn ang="0">
                                  <a:pos x="0" y="39"/>
                                </a:cxn>
                                <a:cxn ang="0">
                                  <a:pos x="1" y="11"/>
                                </a:cxn>
                              </a:cxnLst>
                              <a:rect l="0" t="0" r="r" b="b"/>
                              <a:pathLst>
                                <a:path w="148" h="70">
                                  <a:moveTo>
                                    <a:pt x="1" y="11"/>
                                  </a:moveTo>
                                  <a:lnTo>
                                    <a:pt x="5" y="6"/>
                                  </a:lnTo>
                                  <a:lnTo>
                                    <a:pt x="16" y="2"/>
                                  </a:lnTo>
                                  <a:lnTo>
                                    <a:pt x="57" y="0"/>
                                  </a:lnTo>
                                  <a:lnTo>
                                    <a:pt x="113" y="0"/>
                                  </a:lnTo>
                                  <a:lnTo>
                                    <a:pt x="119" y="0"/>
                                  </a:lnTo>
                                  <a:lnTo>
                                    <a:pt x="119" y="3"/>
                                  </a:lnTo>
                                  <a:lnTo>
                                    <a:pt x="73" y="3"/>
                                  </a:lnTo>
                                  <a:lnTo>
                                    <a:pt x="71" y="4"/>
                                  </a:lnTo>
                                  <a:lnTo>
                                    <a:pt x="33" y="4"/>
                                  </a:lnTo>
                                  <a:lnTo>
                                    <a:pt x="19" y="8"/>
                                  </a:lnTo>
                                  <a:lnTo>
                                    <a:pt x="10" y="10"/>
                                  </a:lnTo>
                                  <a:lnTo>
                                    <a:pt x="9" y="13"/>
                                  </a:lnTo>
                                  <a:lnTo>
                                    <a:pt x="10" y="15"/>
                                  </a:lnTo>
                                  <a:lnTo>
                                    <a:pt x="123" y="15"/>
                                  </a:lnTo>
                                  <a:lnTo>
                                    <a:pt x="123" y="18"/>
                                  </a:lnTo>
                                  <a:lnTo>
                                    <a:pt x="13" y="18"/>
                                  </a:lnTo>
                                  <a:lnTo>
                                    <a:pt x="7" y="23"/>
                                  </a:lnTo>
                                  <a:lnTo>
                                    <a:pt x="7" y="36"/>
                                  </a:lnTo>
                                  <a:lnTo>
                                    <a:pt x="9" y="37"/>
                                  </a:lnTo>
                                  <a:lnTo>
                                    <a:pt x="24" y="37"/>
                                  </a:lnTo>
                                  <a:lnTo>
                                    <a:pt x="27" y="40"/>
                                  </a:lnTo>
                                  <a:lnTo>
                                    <a:pt x="28" y="43"/>
                                  </a:lnTo>
                                  <a:lnTo>
                                    <a:pt x="29" y="51"/>
                                  </a:lnTo>
                                  <a:lnTo>
                                    <a:pt x="32" y="53"/>
                                  </a:lnTo>
                                  <a:lnTo>
                                    <a:pt x="50" y="51"/>
                                  </a:lnTo>
                                  <a:lnTo>
                                    <a:pt x="73" y="52"/>
                                  </a:lnTo>
                                  <a:lnTo>
                                    <a:pt x="79" y="54"/>
                                  </a:lnTo>
                                  <a:lnTo>
                                    <a:pt x="93" y="66"/>
                                  </a:lnTo>
                                  <a:lnTo>
                                    <a:pt x="100" y="68"/>
                                  </a:lnTo>
                                  <a:lnTo>
                                    <a:pt x="147" y="68"/>
                                  </a:lnTo>
                                  <a:lnTo>
                                    <a:pt x="147" y="69"/>
                                  </a:lnTo>
                                  <a:lnTo>
                                    <a:pt x="91" y="69"/>
                                  </a:lnTo>
                                  <a:lnTo>
                                    <a:pt x="77" y="58"/>
                                  </a:lnTo>
                                  <a:lnTo>
                                    <a:pt x="66" y="57"/>
                                  </a:lnTo>
                                  <a:lnTo>
                                    <a:pt x="27" y="57"/>
                                  </a:lnTo>
                                  <a:lnTo>
                                    <a:pt x="24" y="54"/>
                                  </a:lnTo>
                                  <a:lnTo>
                                    <a:pt x="22" y="44"/>
                                  </a:lnTo>
                                  <a:lnTo>
                                    <a:pt x="20" y="42"/>
                                  </a:lnTo>
                                  <a:lnTo>
                                    <a:pt x="2" y="42"/>
                                  </a:lnTo>
                                  <a:lnTo>
                                    <a:pt x="0" y="39"/>
                                  </a:lnTo>
                                  <a:lnTo>
                                    <a:pt x="1" y="1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99" name="Freeform 46">
                              <a:extLst>
                                <a:ext uri="{FF2B5EF4-FFF2-40B4-BE49-F238E27FC236}">
                                  <a16:creationId xmlns:a16="http://schemas.microsoft.com/office/drawing/2014/main" id="{CD7DF355-7272-F7B2-0CCF-78CC742049CF}"/>
                                </a:ext>
                              </a:extLst>
                            </p:cNvPr>
                            <p:cNvSpPr>
                              <a:spLocks/>
                            </p:cNvSpPr>
                            <p:nvPr/>
                          </p:nvSpPr>
                          <p:spPr bwMode="auto">
                            <a:xfrm>
                              <a:off x="7094126" y="4417874"/>
                              <a:ext cx="229647" cy="158247"/>
                            </a:xfrm>
                            <a:custGeom>
                              <a:avLst/>
                              <a:gdLst/>
                              <a:ahLst/>
                              <a:cxnLst>
                                <a:cxn ang="0">
                                  <a:pos x="41" y="1"/>
                                </a:cxn>
                                <a:cxn ang="0">
                                  <a:pos x="44" y="45"/>
                                </a:cxn>
                                <a:cxn ang="0">
                                  <a:pos x="49" y="51"/>
                                </a:cxn>
                                <a:cxn ang="0">
                                  <a:pos x="51" y="57"/>
                                </a:cxn>
                                <a:cxn ang="0">
                                  <a:pos x="51" y="61"/>
                                </a:cxn>
                                <a:cxn ang="0">
                                  <a:pos x="50" y="63"/>
                                </a:cxn>
                                <a:cxn ang="0">
                                  <a:pos x="46" y="62"/>
                                </a:cxn>
                                <a:cxn ang="0">
                                  <a:pos x="43" y="60"/>
                                </a:cxn>
                                <a:cxn ang="0">
                                  <a:pos x="43" y="51"/>
                                </a:cxn>
                                <a:cxn ang="0">
                                  <a:pos x="39" y="51"/>
                                </a:cxn>
                                <a:cxn ang="0">
                                  <a:pos x="38" y="55"/>
                                </a:cxn>
                                <a:cxn ang="0">
                                  <a:pos x="38" y="64"/>
                                </a:cxn>
                                <a:cxn ang="0">
                                  <a:pos x="47" y="65"/>
                                </a:cxn>
                                <a:cxn ang="0">
                                  <a:pos x="57" y="72"/>
                                </a:cxn>
                                <a:cxn ang="0">
                                  <a:pos x="72" y="78"/>
                                </a:cxn>
                                <a:cxn ang="0">
                                  <a:pos x="92" y="75"/>
                                </a:cxn>
                                <a:cxn ang="0">
                                  <a:pos x="99" y="68"/>
                                </a:cxn>
                                <a:cxn ang="0">
                                  <a:pos x="103" y="60"/>
                                </a:cxn>
                                <a:cxn ang="0">
                                  <a:pos x="101" y="65"/>
                                </a:cxn>
                                <a:cxn ang="0">
                                  <a:pos x="100" y="70"/>
                                </a:cxn>
                                <a:cxn ang="0">
                                  <a:pos x="99" y="78"/>
                                </a:cxn>
                                <a:cxn ang="0">
                                  <a:pos x="94" y="81"/>
                                </a:cxn>
                                <a:cxn ang="0">
                                  <a:pos x="67" y="82"/>
                                </a:cxn>
                                <a:cxn ang="0">
                                  <a:pos x="44" y="72"/>
                                </a:cxn>
                                <a:cxn ang="0">
                                  <a:pos x="35" y="69"/>
                                </a:cxn>
                                <a:cxn ang="0">
                                  <a:pos x="31" y="63"/>
                                </a:cxn>
                                <a:cxn ang="0">
                                  <a:pos x="35" y="51"/>
                                </a:cxn>
                                <a:cxn ang="0">
                                  <a:pos x="39" y="44"/>
                                </a:cxn>
                                <a:cxn ang="0">
                                  <a:pos x="36" y="6"/>
                                </a:cxn>
                                <a:cxn ang="0">
                                  <a:pos x="16" y="6"/>
                                </a:cxn>
                                <a:cxn ang="0">
                                  <a:pos x="4" y="8"/>
                                </a:cxn>
                                <a:cxn ang="0">
                                  <a:pos x="0" y="8"/>
                                </a:cxn>
                                <a:cxn ang="0">
                                  <a:pos x="3" y="0"/>
                                </a:cxn>
                                <a:cxn ang="0">
                                  <a:pos x="9" y="2"/>
                                </a:cxn>
                                <a:cxn ang="0">
                                  <a:pos x="17" y="0"/>
                                </a:cxn>
                                <a:cxn ang="0">
                                  <a:pos x="41" y="1"/>
                                </a:cxn>
                              </a:cxnLst>
                              <a:rect l="0" t="0" r="r" b="b"/>
                              <a:pathLst>
                                <a:path w="104" h="83">
                                  <a:moveTo>
                                    <a:pt x="41" y="1"/>
                                  </a:moveTo>
                                  <a:lnTo>
                                    <a:pt x="44" y="45"/>
                                  </a:lnTo>
                                  <a:lnTo>
                                    <a:pt x="49" y="51"/>
                                  </a:lnTo>
                                  <a:lnTo>
                                    <a:pt x="51" y="57"/>
                                  </a:lnTo>
                                  <a:lnTo>
                                    <a:pt x="51" y="61"/>
                                  </a:lnTo>
                                  <a:lnTo>
                                    <a:pt x="50" y="63"/>
                                  </a:lnTo>
                                  <a:lnTo>
                                    <a:pt x="46" y="62"/>
                                  </a:lnTo>
                                  <a:lnTo>
                                    <a:pt x="43" y="60"/>
                                  </a:lnTo>
                                  <a:lnTo>
                                    <a:pt x="43" y="51"/>
                                  </a:lnTo>
                                  <a:lnTo>
                                    <a:pt x="39" y="51"/>
                                  </a:lnTo>
                                  <a:lnTo>
                                    <a:pt x="38" y="55"/>
                                  </a:lnTo>
                                  <a:lnTo>
                                    <a:pt x="38" y="64"/>
                                  </a:lnTo>
                                  <a:lnTo>
                                    <a:pt x="47" y="65"/>
                                  </a:lnTo>
                                  <a:lnTo>
                                    <a:pt x="57" y="72"/>
                                  </a:lnTo>
                                  <a:lnTo>
                                    <a:pt x="72" y="78"/>
                                  </a:lnTo>
                                  <a:lnTo>
                                    <a:pt x="92" y="75"/>
                                  </a:lnTo>
                                  <a:lnTo>
                                    <a:pt x="99" y="68"/>
                                  </a:lnTo>
                                  <a:lnTo>
                                    <a:pt x="103" y="60"/>
                                  </a:lnTo>
                                  <a:lnTo>
                                    <a:pt x="101" y="65"/>
                                  </a:lnTo>
                                  <a:lnTo>
                                    <a:pt x="100" y="70"/>
                                  </a:lnTo>
                                  <a:lnTo>
                                    <a:pt x="99" y="78"/>
                                  </a:lnTo>
                                  <a:lnTo>
                                    <a:pt x="94" y="81"/>
                                  </a:lnTo>
                                  <a:lnTo>
                                    <a:pt x="67" y="82"/>
                                  </a:lnTo>
                                  <a:lnTo>
                                    <a:pt x="44" y="72"/>
                                  </a:lnTo>
                                  <a:lnTo>
                                    <a:pt x="35" y="69"/>
                                  </a:lnTo>
                                  <a:lnTo>
                                    <a:pt x="31" y="63"/>
                                  </a:lnTo>
                                  <a:lnTo>
                                    <a:pt x="35" y="51"/>
                                  </a:lnTo>
                                  <a:lnTo>
                                    <a:pt x="39" y="44"/>
                                  </a:lnTo>
                                  <a:lnTo>
                                    <a:pt x="36" y="6"/>
                                  </a:lnTo>
                                  <a:lnTo>
                                    <a:pt x="16" y="6"/>
                                  </a:lnTo>
                                  <a:lnTo>
                                    <a:pt x="4" y="8"/>
                                  </a:lnTo>
                                  <a:lnTo>
                                    <a:pt x="0" y="8"/>
                                  </a:lnTo>
                                  <a:lnTo>
                                    <a:pt x="3" y="0"/>
                                  </a:lnTo>
                                  <a:lnTo>
                                    <a:pt x="9" y="2"/>
                                  </a:lnTo>
                                  <a:lnTo>
                                    <a:pt x="17" y="0"/>
                                  </a:lnTo>
                                  <a:lnTo>
                                    <a:pt x="41" y="1"/>
                                  </a:lnTo>
                                </a:path>
                              </a:pathLst>
                            </a:cu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00" name="Freeform 47">
                              <a:extLst>
                                <a:ext uri="{FF2B5EF4-FFF2-40B4-BE49-F238E27FC236}">
                                  <a16:creationId xmlns:a16="http://schemas.microsoft.com/office/drawing/2014/main" id="{D0FDDE16-B315-3134-2C2D-1F25122DD4C6}"/>
                                </a:ext>
                              </a:extLst>
                            </p:cNvPr>
                            <p:cNvSpPr>
                              <a:spLocks/>
                            </p:cNvSpPr>
                            <p:nvPr/>
                          </p:nvSpPr>
                          <p:spPr bwMode="auto">
                            <a:xfrm>
                              <a:off x="7332606" y="4940279"/>
                              <a:ext cx="507872" cy="224978"/>
                            </a:xfrm>
                            <a:custGeom>
                              <a:avLst/>
                              <a:gdLst/>
                              <a:ahLst/>
                              <a:cxnLst>
                                <a:cxn ang="0">
                                  <a:pos x="7" y="10"/>
                                </a:cxn>
                                <a:cxn ang="0">
                                  <a:pos x="24" y="14"/>
                                </a:cxn>
                                <a:cxn ang="0">
                                  <a:pos x="41" y="28"/>
                                </a:cxn>
                                <a:cxn ang="0">
                                  <a:pos x="52" y="39"/>
                                </a:cxn>
                                <a:cxn ang="0">
                                  <a:pos x="57" y="56"/>
                                </a:cxn>
                                <a:cxn ang="0">
                                  <a:pos x="73" y="76"/>
                                </a:cxn>
                                <a:cxn ang="0">
                                  <a:pos x="93" y="90"/>
                                </a:cxn>
                                <a:cxn ang="0">
                                  <a:pos x="112" y="88"/>
                                </a:cxn>
                                <a:cxn ang="0">
                                  <a:pos x="122" y="96"/>
                                </a:cxn>
                                <a:cxn ang="0">
                                  <a:pos x="135" y="102"/>
                                </a:cxn>
                                <a:cxn ang="0">
                                  <a:pos x="145" y="108"/>
                                </a:cxn>
                                <a:cxn ang="0">
                                  <a:pos x="167" y="109"/>
                                </a:cxn>
                                <a:cxn ang="0">
                                  <a:pos x="167" y="104"/>
                                </a:cxn>
                                <a:cxn ang="0">
                                  <a:pos x="150" y="102"/>
                                </a:cxn>
                                <a:cxn ang="0">
                                  <a:pos x="143" y="96"/>
                                </a:cxn>
                                <a:cxn ang="0">
                                  <a:pos x="162" y="95"/>
                                </a:cxn>
                                <a:cxn ang="0">
                                  <a:pos x="180" y="96"/>
                                </a:cxn>
                                <a:cxn ang="0">
                                  <a:pos x="197" y="100"/>
                                </a:cxn>
                                <a:cxn ang="0">
                                  <a:pos x="220" y="95"/>
                                </a:cxn>
                                <a:cxn ang="0">
                                  <a:pos x="229" y="76"/>
                                </a:cxn>
                                <a:cxn ang="0">
                                  <a:pos x="221" y="93"/>
                                </a:cxn>
                                <a:cxn ang="0">
                                  <a:pos x="201" y="96"/>
                                </a:cxn>
                                <a:cxn ang="0">
                                  <a:pos x="185" y="93"/>
                                </a:cxn>
                                <a:cxn ang="0">
                                  <a:pos x="174" y="90"/>
                                </a:cxn>
                                <a:cxn ang="0">
                                  <a:pos x="165" y="90"/>
                                </a:cxn>
                                <a:cxn ang="0">
                                  <a:pos x="143" y="89"/>
                                </a:cxn>
                                <a:cxn ang="0">
                                  <a:pos x="129" y="94"/>
                                </a:cxn>
                                <a:cxn ang="0">
                                  <a:pos x="120" y="81"/>
                                </a:cxn>
                                <a:cxn ang="0">
                                  <a:pos x="108" y="79"/>
                                </a:cxn>
                                <a:cxn ang="0">
                                  <a:pos x="99" y="83"/>
                                </a:cxn>
                                <a:cxn ang="0">
                                  <a:pos x="83" y="75"/>
                                </a:cxn>
                                <a:cxn ang="0">
                                  <a:pos x="70" y="60"/>
                                </a:cxn>
                                <a:cxn ang="0">
                                  <a:pos x="58" y="36"/>
                                </a:cxn>
                                <a:cxn ang="0">
                                  <a:pos x="49" y="24"/>
                                </a:cxn>
                                <a:cxn ang="0">
                                  <a:pos x="29" y="10"/>
                                </a:cxn>
                                <a:cxn ang="0">
                                  <a:pos x="12" y="7"/>
                                </a:cxn>
                                <a:cxn ang="0">
                                  <a:pos x="0" y="7"/>
                                </a:cxn>
                              </a:cxnLst>
                              <a:rect l="0" t="0" r="r" b="b"/>
                              <a:pathLst>
                                <a:path w="230" h="118">
                                  <a:moveTo>
                                    <a:pt x="0" y="7"/>
                                  </a:moveTo>
                                  <a:lnTo>
                                    <a:pt x="7" y="10"/>
                                  </a:lnTo>
                                  <a:lnTo>
                                    <a:pt x="13" y="13"/>
                                  </a:lnTo>
                                  <a:lnTo>
                                    <a:pt x="24" y="14"/>
                                  </a:lnTo>
                                  <a:lnTo>
                                    <a:pt x="31" y="18"/>
                                  </a:lnTo>
                                  <a:lnTo>
                                    <a:pt x="41" y="28"/>
                                  </a:lnTo>
                                  <a:lnTo>
                                    <a:pt x="49" y="33"/>
                                  </a:lnTo>
                                  <a:lnTo>
                                    <a:pt x="52" y="39"/>
                                  </a:lnTo>
                                  <a:lnTo>
                                    <a:pt x="53" y="51"/>
                                  </a:lnTo>
                                  <a:lnTo>
                                    <a:pt x="57" y="56"/>
                                  </a:lnTo>
                                  <a:lnTo>
                                    <a:pt x="69" y="69"/>
                                  </a:lnTo>
                                  <a:lnTo>
                                    <a:pt x="73" y="76"/>
                                  </a:lnTo>
                                  <a:lnTo>
                                    <a:pt x="81" y="82"/>
                                  </a:lnTo>
                                  <a:lnTo>
                                    <a:pt x="93" y="90"/>
                                  </a:lnTo>
                                  <a:lnTo>
                                    <a:pt x="105" y="88"/>
                                  </a:lnTo>
                                  <a:lnTo>
                                    <a:pt x="112" y="88"/>
                                  </a:lnTo>
                                  <a:lnTo>
                                    <a:pt x="119" y="89"/>
                                  </a:lnTo>
                                  <a:lnTo>
                                    <a:pt x="122" y="96"/>
                                  </a:lnTo>
                                  <a:lnTo>
                                    <a:pt x="130" y="101"/>
                                  </a:lnTo>
                                  <a:lnTo>
                                    <a:pt x="135" y="102"/>
                                  </a:lnTo>
                                  <a:lnTo>
                                    <a:pt x="141" y="105"/>
                                  </a:lnTo>
                                  <a:lnTo>
                                    <a:pt x="145" y="108"/>
                                  </a:lnTo>
                                  <a:lnTo>
                                    <a:pt x="156" y="106"/>
                                  </a:lnTo>
                                  <a:lnTo>
                                    <a:pt x="167" y="109"/>
                                  </a:lnTo>
                                  <a:lnTo>
                                    <a:pt x="173" y="117"/>
                                  </a:lnTo>
                                  <a:lnTo>
                                    <a:pt x="167" y="104"/>
                                  </a:lnTo>
                                  <a:lnTo>
                                    <a:pt x="162" y="102"/>
                                  </a:lnTo>
                                  <a:lnTo>
                                    <a:pt x="150" y="102"/>
                                  </a:lnTo>
                                  <a:lnTo>
                                    <a:pt x="144" y="101"/>
                                  </a:lnTo>
                                  <a:lnTo>
                                    <a:pt x="143" y="96"/>
                                  </a:lnTo>
                                  <a:lnTo>
                                    <a:pt x="148" y="93"/>
                                  </a:lnTo>
                                  <a:lnTo>
                                    <a:pt x="162" y="95"/>
                                  </a:lnTo>
                                  <a:lnTo>
                                    <a:pt x="172" y="98"/>
                                  </a:lnTo>
                                  <a:lnTo>
                                    <a:pt x="180" y="96"/>
                                  </a:lnTo>
                                  <a:lnTo>
                                    <a:pt x="189" y="100"/>
                                  </a:lnTo>
                                  <a:lnTo>
                                    <a:pt x="197" y="100"/>
                                  </a:lnTo>
                                  <a:lnTo>
                                    <a:pt x="208" y="96"/>
                                  </a:lnTo>
                                  <a:lnTo>
                                    <a:pt x="220" y="95"/>
                                  </a:lnTo>
                                  <a:lnTo>
                                    <a:pt x="225" y="92"/>
                                  </a:lnTo>
                                  <a:lnTo>
                                    <a:pt x="229" y="76"/>
                                  </a:lnTo>
                                  <a:lnTo>
                                    <a:pt x="225" y="86"/>
                                  </a:lnTo>
                                  <a:lnTo>
                                    <a:pt x="221" y="93"/>
                                  </a:lnTo>
                                  <a:lnTo>
                                    <a:pt x="212" y="94"/>
                                  </a:lnTo>
                                  <a:lnTo>
                                    <a:pt x="201" y="96"/>
                                  </a:lnTo>
                                  <a:lnTo>
                                    <a:pt x="192" y="98"/>
                                  </a:lnTo>
                                  <a:lnTo>
                                    <a:pt x="185" y="93"/>
                                  </a:lnTo>
                                  <a:lnTo>
                                    <a:pt x="179" y="90"/>
                                  </a:lnTo>
                                  <a:lnTo>
                                    <a:pt x="174" y="90"/>
                                  </a:lnTo>
                                  <a:lnTo>
                                    <a:pt x="169" y="93"/>
                                  </a:lnTo>
                                  <a:lnTo>
                                    <a:pt x="165" y="90"/>
                                  </a:lnTo>
                                  <a:lnTo>
                                    <a:pt x="158" y="88"/>
                                  </a:lnTo>
                                  <a:lnTo>
                                    <a:pt x="143" y="89"/>
                                  </a:lnTo>
                                  <a:lnTo>
                                    <a:pt x="136" y="93"/>
                                  </a:lnTo>
                                  <a:lnTo>
                                    <a:pt x="129" y="94"/>
                                  </a:lnTo>
                                  <a:lnTo>
                                    <a:pt x="125" y="86"/>
                                  </a:lnTo>
                                  <a:lnTo>
                                    <a:pt x="120" y="81"/>
                                  </a:lnTo>
                                  <a:lnTo>
                                    <a:pt x="115" y="82"/>
                                  </a:lnTo>
                                  <a:lnTo>
                                    <a:pt x="108" y="79"/>
                                  </a:lnTo>
                                  <a:lnTo>
                                    <a:pt x="104" y="80"/>
                                  </a:lnTo>
                                  <a:lnTo>
                                    <a:pt x="99" y="83"/>
                                  </a:lnTo>
                                  <a:lnTo>
                                    <a:pt x="94" y="82"/>
                                  </a:lnTo>
                                  <a:lnTo>
                                    <a:pt x="83" y="75"/>
                                  </a:lnTo>
                                  <a:lnTo>
                                    <a:pt x="74" y="68"/>
                                  </a:lnTo>
                                  <a:lnTo>
                                    <a:pt x="70" y="60"/>
                                  </a:lnTo>
                                  <a:lnTo>
                                    <a:pt x="60" y="48"/>
                                  </a:lnTo>
                                  <a:lnTo>
                                    <a:pt x="58" y="36"/>
                                  </a:lnTo>
                                  <a:lnTo>
                                    <a:pt x="55" y="28"/>
                                  </a:lnTo>
                                  <a:lnTo>
                                    <a:pt x="49" y="24"/>
                                  </a:lnTo>
                                  <a:lnTo>
                                    <a:pt x="41" y="20"/>
                                  </a:lnTo>
                                  <a:lnTo>
                                    <a:pt x="29" y="10"/>
                                  </a:lnTo>
                                  <a:lnTo>
                                    <a:pt x="21" y="8"/>
                                  </a:lnTo>
                                  <a:lnTo>
                                    <a:pt x="12" y="7"/>
                                  </a:lnTo>
                                  <a:lnTo>
                                    <a:pt x="4" y="0"/>
                                  </a:lnTo>
                                  <a:lnTo>
                                    <a:pt x="0" y="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01" name="Freeform 48">
                              <a:extLst>
                                <a:ext uri="{FF2B5EF4-FFF2-40B4-BE49-F238E27FC236}">
                                  <a16:creationId xmlns:a16="http://schemas.microsoft.com/office/drawing/2014/main" id="{D3D7C5F5-42AD-FF35-7D7B-B8D4677EC9AF}"/>
                                </a:ext>
                              </a:extLst>
                            </p:cNvPr>
                            <p:cNvSpPr>
                              <a:spLocks/>
                            </p:cNvSpPr>
                            <p:nvPr/>
                          </p:nvSpPr>
                          <p:spPr bwMode="auto">
                            <a:xfrm>
                              <a:off x="7414304" y="5087085"/>
                              <a:ext cx="156778" cy="819833"/>
                            </a:xfrm>
                            <a:custGeom>
                              <a:avLst/>
                              <a:gdLst/>
                              <a:ahLst/>
                              <a:cxnLst>
                                <a:cxn ang="0">
                                  <a:pos x="39" y="9"/>
                                </a:cxn>
                                <a:cxn ang="0">
                                  <a:pos x="30" y="24"/>
                                </a:cxn>
                                <a:cxn ang="0">
                                  <a:pos x="27" y="59"/>
                                </a:cxn>
                                <a:cxn ang="0">
                                  <a:pos x="22" y="81"/>
                                </a:cxn>
                                <a:cxn ang="0">
                                  <a:pos x="13" y="112"/>
                                </a:cxn>
                                <a:cxn ang="0">
                                  <a:pos x="1" y="143"/>
                                </a:cxn>
                                <a:cxn ang="0">
                                  <a:pos x="1" y="163"/>
                                </a:cxn>
                                <a:cxn ang="0">
                                  <a:pos x="5" y="183"/>
                                </a:cxn>
                                <a:cxn ang="0">
                                  <a:pos x="13" y="203"/>
                                </a:cxn>
                                <a:cxn ang="0">
                                  <a:pos x="31" y="217"/>
                                </a:cxn>
                                <a:cxn ang="0">
                                  <a:pos x="39" y="230"/>
                                </a:cxn>
                                <a:cxn ang="0">
                                  <a:pos x="32" y="249"/>
                                </a:cxn>
                                <a:cxn ang="0">
                                  <a:pos x="29" y="262"/>
                                </a:cxn>
                                <a:cxn ang="0">
                                  <a:pos x="23" y="273"/>
                                </a:cxn>
                                <a:cxn ang="0">
                                  <a:pos x="32" y="289"/>
                                </a:cxn>
                                <a:cxn ang="0">
                                  <a:pos x="37" y="300"/>
                                </a:cxn>
                                <a:cxn ang="0">
                                  <a:pos x="45" y="312"/>
                                </a:cxn>
                                <a:cxn ang="0">
                                  <a:pos x="54" y="330"/>
                                </a:cxn>
                                <a:cxn ang="0">
                                  <a:pos x="63" y="347"/>
                                </a:cxn>
                                <a:cxn ang="0">
                                  <a:pos x="62" y="357"/>
                                </a:cxn>
                                <a:cxn ang="0">
                                  <a:pos x="50" y="367"/>
                                </a:cxn>
                                <a:cxn ang="0">
                                  <a:pos x="38" y="373"/>
                                </a:cxn>
                                <a:cxn ang="0">
                                  <a:pos x="38" y="382"/>
                                </a:cxn>
                                <a:cxn ang="0">
                                  <a:pos x="48" y="386"/>
                                </a:cxn>
                                <a:cxn ang="0">
                                  <a:pos x="46" y="392"/>
                                </a:cxn>
                                <a:cxn ang="0">
                                  <a:pos x="39" y="393"/>
                                </a:cxn>
                                <a:cxn ang="0">
                                  <a:pos x="41" y="404"/>
                                </a:cxn>
                                <a:cxn ang="0">
                                  <a:pos x="32" y="410"/>
                                </a:cxn>
                                <a:cxn ang="0">
                                  <a:pos x="14" y="421"/>
                                </a:cxn>
                                <a:cxn ang="0">
                                  <a:pos x="23" y="427"/>
                                </a:cxn>
                                <a:cxn ang="0">
                                  <a:pos x="30" y="417"/>
                                </a:cxn>
                                <a:cxn ang="0">
                                  <a:pos x="48" y="408"/>
                                </a:cxn>
                                <a:cxn ang="0">
                                  <a:pos x="45" y="398"/>
                                </a:cxn>
                                <a:cxn ang="0">
                                  <a:pos x="49" y="396"/>
                                </a:cxn>
                                <a:cxn ang="0">
                                  <a:pos x="56" y="385"/>
                                </a:cxn>
                                <a:cxn ang="0">
                                  <a:pos x="48" y="379"/>
                                </a:cxn>
                                <a:cxn ang="0">
                                  <a:pos x="50" y="373"/>
                                </a:cxn>
                                <a:cxn ang="0">
                                  <a:pos x="64" y="361"/>
                                </a:cxn>
                                <a:cxn ang="0">
                                  <a:pos x="70" y="351"/>
                                </a:cxn>
                                <a:cxn ang="0">
                                  <a:pos x="60" y="327"/>
                                </a:cxn>
                                <a:cxn ang="0">
                                  <a:pos x="49" y="305"/>
                                </a:cxn>
                                <a:cxn ang="0">
                                  <a:pos x="42" y="294"/>
                                </a:cxn>
                                <a:cxn ang="0">
                                  <a:pos x="35" y="279"/>
                                </a:cxn>
                                <a:cxn ang="0">
                                  <a:pos x="31" y="269"/>
                                </a:cxn>
                                <a:cxn ang="0">
                                  <a:pos x="36" y="254"/>
                                </a:cxn>
                                <a:cxn ang="0">
                                  <a:pos x="45" y="240"/>
                                </a:cxn>
                                <a:cxn ang="0">
                                  <a:pos x="42" y="221"/>
                                </a:cxn>
                                <a:cxn ang="0">
                                  <a:pos x="21" y="202"/>
                                </a:cxn>
                                <a:cxn ang="0">
                                  <a:pos x="7" y="172"/>
                                </a:cxn>
                                <a:cxn ang="0">
                                  <a:pos x="6" y="140"/>
                                </a:cxn>
                                <a:cxn ang="0">
                                  <a:pos x="19" y="97"/>
                                </a:cxn>
                                <a:cxn ang="0">
                                  <a:pos x="32" y="60"/>
                                </a:cxn>
                                <a:cxn ang="0">
                                  <a:pos x="30" y="43"/>
                                </a:cxn>
                                <a:cxn ang="0">
                                  <a:pos x="48" y="7"/>
                                </a:cxn>
                              </a:cxnLst>
                              <a:rect l="0" t="0" r="r" b="b"/>
                              <a:pathLst>
                                <a:path w="71" h="430">
                                  <a:moveTo>
                                    <a:pt x="38" y="0"/>
                                  </a:moveTo>
                                  <a:lnTo>
                                    <a:pt x="39" y="9"/>
                                  </a:lnTo>
                                  <a:lnTo>
                                    <a:pt x="35" y="16"/>
                                  </a:lnTo>
                                  <a:lnTo>
                                    <a:pt x="30" y="24"/>
                                  </a:lnTo>
                                  <a:lnTo>
                                    <a:pt x="23" y="48"/>
                                  </a:lnTo>
                                  <a:lnTo>
                                    <a:pt x="27" y="59"/>
                                  </a:lnTo>
                                  <a:lnTo>
                                    <a:pt x="22" y="70"/>
                                  </a:lnTo>
                                  <a:lnTo>
                                    <a:pt x="22" y="81"/>
                                  </a:lnTo>
                                  <a:lnTo>
                                    <a:pt x="14" y="95"/>
                                  </a:lnTo>
                                  <a:lnTo>
                                    <a:pt x="13" y="112"/>
                                  </a:lnTo>
                                  <a:lnTo>
                                    <a:pt x="10" y="124"/>
                                  </a:lnTo>
                                  <a:lnTo>
                                    <a:pt x="1" y="143"/>
                                  </a:lnTo>
                                  <a:lnTo>
                                    <a:pt x="0" y="152"/>
                                  </a:lnTo>
                                  <a:lnTo>
                                    <a:pt x="1" y="163"/>
                                  </a:lnTo>
                                  <a:lnTo>
                                    <a:pt x="1" y="175"/>
                                  </a:lnTo>
                                  <a:lnTo>
                                    <a:pt x="5" y="183"/>
                                  </a:lnTo>
                                  <a:lnTo>
                                    <a:pt x="10" y="193"/>
                                  </a:lnTo>
                                  <a:lnTo>
                                    <a:pt x="13" y="203"/>
                                  </a:lnTo>
                                  <a:lnTo>
                                    <a:pt x="23" y="212"/>
                                  </a:lnTo>
                                  <a:lnTo>
                                    <a:pt x="31" y="217"/>
                                  </a:lnTo>
                                  <a:lnTo>
                                    <a:pt x="38" y="225"/>
                                  </a:lnTo>
                                  <a:lnTo>
                                    <a:pt x="39" y="230"/>
                                  </a:lnTo>
                                  <a:lnTo>
                                    <a:pt x="38" y="241"/>
                                  </a:lnTo>
                                  <a:lnTo>
                                    <a:pt x="32" y="249"/>
                                  </a:lnTo>
                                  <a:lnTo>
                                    <a:pt x="29" y="254"/>
                                  </a:lnTo>
                                  <a:lnTo>
                                    <a:pt x="29" y="262"/>
                                  </a:lnTo>
                                  <a:lnTo>
                                    <a:pt x="24" y="266"/>
                                  </a:lnTo>
                                  <a:lnTo>
                                    <a:pt x="23" y="273"/>
                                  </a:lnTo>
                                  <a:lnTo>
                                    <a:pt x="27" y="283"/>
                                  </a:lnTo>
                                  <a:lnTo>
                                    <a:pt x="32" y="289"/>
                                  </a:lnTo>
                                  <a:lnTo>
                                    <a:pt x="33" y="296"/>
                                  </a:lnTo>
                                  <a:lnTo>
                                    <a:pt x="37" y="300"/>
                                  </a:lnTo>
                                  <a:lnTo>
                                    <a:pt x="42" y="302"/>
                                  </a:lnTo>
                                  <a:lnTo>
                                    <a:pt x="45" y="312"/>
                                  </a:lnTo>
                                  <a:lnTo>
                                    <a:pt x="47" y="323"/>
                                  </a:lnTo>
                                  <a:lnTo>
                                    <a:pt x="54" y="330"/>
                                  </a:lnTo>
                                  <a:lnTo>
                                    <a:pt x="59" y="339"/>
                                  </a:lnTo>
                                  <a:lnTo>
                                    <a:pt x="63" y="347"/>
                                  </a:lnTo>
                                  <a:lnTo>
                                    <a:pt x="63" y="354"/>
                                  </a:lnTo>
                                  <a:lnTo>
                                    <a:pt x="62" y="357"/>
                                  </a:lnTo>
                                  <a:lnTo>
                                    <a:pt x="56" y="359"/>
                                  </a:lnTo>
                                  <a:lnTo>
                                    <a:pt x="50" y="367"/>
                                  </a:lnTo>
                                  <a:lnTo>
                                    <a:pt x="42" y="370"/>
                                  </a:lnTo>
                                  <a:lnTo>
                                    <a:pt x="38" y="373"/>
                                  </a:lnTo>
                                  <a:lnTo>
                                    <a:pt x="36" y="378"/>
                                  </a:lnTo>
                                  <a:lnTo>
                                    <a:pt x="38" y="382"/>
                                  </a:lnTo>
                                  <a:lnTo>
                                    <a:pt x="42" y="384"/>
                                  </a:lnTo>
                                  <a:lnTo>
                                    <a:pt x="48" y="386"/>
                                  </a:lnTo>
                                  <a:lnTo>
                                    <a:pt x="50" y="389"/>
                                  </a:lnTo>
                                  <a:lnTo>
                                    <a:pt x="46" y="392"/>
                                  </a:lnTo>
                                  <a:lnTo>
                                    <a:pt x="41" y="391"/>
                                  </a:lnTo>
                                  <a:lnTo>
                                    <a:pt x="39" y="393"/>
                                  </a:lnTo>
                                  <a:lnTo>
                                    <a:pt x="38" y="401"/>
                                  </a:lnTo>
                                  <a:lnTo>
                                    <a:pt x="41" y="404"/>
                                  </a:lnTo>
                                  <a:lnTo>
                                    <a:pt x="40" y="409"/>
                                  </a:lnTo>
                                  <a:lnTo>
                                    <a:pt x="32" y="410"/>
                                  </a:lnTo>
                                  <a:lnTo>
                                    <a:pt x="18" y="417"/>
                                  </a:lnTo>
                                  <a:lnTo>
                                    <a:pt x="14" y="421"/>
                                  </a:lnTo>
                                  <a:lnTo>
                                    <a:pt x="18" y="429"/>
                                  </a:lnTo>
                                  <a:lnTo>
                                    <a:pt x="23" y="427"/>
                                  </a:lnTo>
                                  <a:lnTo>
                                    <a:pt x="23" y="420"/>
                                  </a:lnTo>
                                  <a:lnTo>
                                    <a:pt x="30" y="417"/>
                                  </a:lnTo>
                                  <a:lnTo>
                                    <a:pt x="42" y="414"/>
                                  </a:lnTo>
                                  <a:lnTo>
                                    <a:pt x="48" y="408"/>
                                  </a:lnTo>
                                  <a:lnTo>
                                    <a:pt x="47" y="403"/>
                                  </a:lnTo>
                                  <a:lnTo>
                                    <a:pt x="45" y="398"/>
                                  </a:lnTo>
                                  <a:lnTo>
                                    <a:pt x="46" y="396"/>
                                  </a:lnTo>
                                  <a:lnTo>
                                    <a:pt x="49" y="396"/>
                                  </a:lnTo>
                                  <a:lnTo>
                                    <a:pt x="54" y="392"/>
                                  </a:lnTo>
                                  <a:lnTo>
                                    <a:pt x="56" y="385"/>
                                  </a:lnTo>
                                  <a:lnTo>
                                    <a:pt x="55" y="381"/>
                                  </a:lnTo>
                                  <a:lnTo>
                                    <a:pt x="48" y="379"/>
                                  </a:lnTo>
                                  <a:lnTo>
                                    <a:pt x="46" y="377"/>
                                  </a:lnTo>
                                  <a:lnTo>
                                    <a:pt x="50" y="373"/>
                                  </a:lnTo>
                                  <a:lnTo>
                                    <a:pt x="59" y="362"/>
                                  </a:lnTo>
                                  <a:lnTo>
                                    <a:pt x="64" y="361"/>
                                  </a:lnTo>
                                  <a:lnTo>
                                    <a:pt x="69" y="357"/>
                                  </a:lnTo>
                                  <a:lnTo>
                                    <a:pt x="70" y="351"/>
                                  </a:lnTo>
                                  <a:lnTo>
                                    <a:pt x="67" y="337"/>
                                  </a:lnTo>
                                  <a:lnTo>
                                    <a:pt x="60" y="327"/>
                                  </a:lnTo>
                                  <a:lnTo>
                                    <a:pt x="53" y="318"/>
                                  </a:lnTo>
                                  <a:lnTo>
                                    <a:pt x="49" y="305"/>
                                  </a:lnTo>
                                  <a:lnTo>
                                    <a:pt x="47" y="297"/>
                                  </a:lnTo>
                                  <a:lnTo>
                                    <a:pt x="42" y="294"/>
                                  </a:lnTo>
                                  <a:lnTo>
                                    <a:pt x="38" y="289"/>
                                  </a:lnTo>
                                  <a:lnTo>
                                    <a:pt x="35" y="279"/>
                                  </a:lnTo>
                                  <a:lnTo>
                                    <a:pt x="31" y="274"/>
                                  </a:lnTo>
                                  <a:lnTo>
                                    <a:pt x="31" y="269"/>
                                  </a:lnTo>
                                  <a:lnTo>
                                    <a:pt x="35" y="263"/>
                                  </a:lnTo>
                                  <a:lnTo>
                                    <a:pt x="36" y="254"/>
                                  </a:lnTo>
                                  <a:lnTo>
                                    <a:pt x="39" y="251"/>
                                  </a:lnTo>
                                  <a:lnTo>
                                    <a:pt x="45" y="240"/>
                                  </a:lnTo>
                                  <a:lnTo>
                                    <a:pt x="46" y="229"/>
                                  </a:lnTo>
                                  <a:lnTo>
                                    <a:pt x="42" y="221"/>
                                  </a:lnTo>
                                  <a:lnTo>
                                    <a:pt x="31" y="208"/>
                                  </a:lnTo>
                                  <a:lnTo>
                                    <a:pt x="21" y="202"/>
                                  </a:lnTo>
                                  <a:lnTo>
                                    <a:pt x="15" y="186"/>
                                  </a:lnTo>
                                  <a:lnTo>
                                    <a:pt x="7" y="172"/>
                                  </a:lnTo>
                                  <a:lnTo>
                                    <a:pt x="6" y="160"/>
                                  </a:lnTo>
                                  <a:lnTo>
                                    <a:pt x="6" y="140"/>
                                  </a:lnTo>
                                  <a:lnTo>
                                    <a:pt x="18" y="115"/>
                                  </a:lnTo>
                                  <a:lnTo>
                                    <a:pt x="19" y="97"/>
                                  </a:lnTo>
                                  <a:lnTo>
                                    <a:pt x="27" y="75"/>
                                  </a:lnTo>
                                  <a:lnTo>
                                    <a:pt x="32" y="60"/>
                                  </a:lnTo>
                                  <a:lnTo>
                                    <a:pt x="30" y="53"/>
                                  </a:lnTo>
                                  <a:lnTo>
                                    <a:pt x="30" y="43"/>
                                  </a:lnTo>
                                  <a:lnTo>
                                    <a:pt x="32" y="31"/>
                                  </a:lnTo>
                                  <a:lnTo>
                                    <a:pt x="48" y="7"/>
                                  </a:lnTo>
                                  <a:lnTo>
                                    <a:pt x="38"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02" name="Freeform 49">
                              <a:extLst>
                                <a:ext uri="{FF2B5EF4-FFF2-40B4-BE49-F238E27FC236}">
                                  <a16:creationId xmlns:a16="http://schemas.microsoft.com/office/drawing/2014/main" id="{B741A760-0A0B-9AEC-B883-43FCAF35A19C}"/>
                                </a:ext>
                              </a:extLst>
                            </p:cNvPr>
                            <p:cNvSpPr>
                              <a:spLocks/>
                            </p:cNvSpPr>
                            <p:nvPr/>
                          </p:nvSpPr>
                          <p:spPr bwMode="auto">
                            <a:xfrm>
                              <a:off x="6179958" y="5132844"/>
                              <a:ext cx="644776" cy="238325"/>
                            </a:xfrm>
                            <a:custGeom>
                              <a:avLst/>
                              <a:gdLst/>
                              <a:ahLst/>
                              <a:cxnLst>
                                <a:cxn ang="0">
                                  <a:pos x="0" y="10"/>
                                </a:cxn>
                                <a:cxn ang="0">
                                  <a:pos x="9" y="18"/>
                                </a:cxn>
                                <a:cxn ang="0">
                                  <a:pos x="15" y="26"/>
                                </a:cxn>
                                <a:cxn ang="0">
                                  <a:pos x="23" y="30"/>
                                </a:cxn>
                                <a:cxn ang="0">
                                  <a:pos x="34" y="25"/>
                                </a:cxn>
                                <a:cxn ang="0">
                                  <a:pos x="47" y="40"/>
                                </a:cxn>
                                <a:cxn ang="0">
                                  <a:pos x="61" y="40"/>
                                </a:cxn>
                                <a:cxn ang="0">
                                  <a:pos x="66" y="47"/>
                                </a:cxn>
                                <a:cxn ang="0">
                                  <a:pos x="76" y="63"/>
                                </a:cxn>
                                <a:cxn ang="0">
                                  <a:pos x="78" y="70"/>
                                </a:cxn>
                                <a:cxn ang="0">
                                  <a:pos x="86" y="80"/>
                                </a:cxn>
                                <a:cxn ang="0">
                                  <a:pos x="87" y="90"/>
                                </a:cxn>
                                <a:cxn ang="0">
                                  <a:pos x="97" y="102"/>
                                </a:cxn>
                                <a:cxn ang="0">
                                  <a:pos x="107" y="108"/>
                                </a:cxn>
                                <a:cxn ang="0">
                                  <a:pos x="142" y="110"/>
                                </a:cxn>
                                <a:cxn ang="0">
                                  <a:pos x="151" y="119"/>
                                </a:cxn>
                                <a:cxn ang="0">
                                  <a:pos x="182" y="122"/>
                                </a:cxn>
                                <a:cxn ang="0">
                                  <a:pos x="195" y="124"/>
                                </a:cxn>
                                <a:cxn ang="0">
                                  <a:pos x="228" y="102"/>
                                </a:cxn>
                                <a:cxn ang="0">
                                  <a:pos x="238" y="89"/>
                                </a:cxn>
                                <a:cxn ang="0">
                                  <a:pos x="258" y="84"/>
                                </a:cxn>
                                <a:cxn ang="0">
                                  <a:pos x="274" y="82"/>
                                </a:cxn>
                                <a:cxn ang="0">
                                  <a:pos x="290" y="95"/>
                                </a:cxn>
                                <a:cxn ang="0">
                                  <a:pos x="284" y="83"/>
                                </a:cxn>
                                <a:cxn ang="0">
                                  <a:pos x="266" y="77"/>
                                </a:cxn>
                                <a:cxn ang="0">
                                  <a:pos x="245" y="80"/>
                                </a:cxn>
                                <a:cxn ang="0">
                                  <a:pos x="234" y="86"/>
                                </a:cxn>
                                <a:cxn ang="0">
                                  <a:pos x="204" y="111"/>
                                </a:cxn>
                                <a:cxn ang="0">
                                  <a:pos x="165" y="115"/>
                                </a:cxn>
                                <a:cxn ang="0">
                                  <a:pos x="146" y="105"/>
                                </a:cxn>
                                <a:cxn ang="0">
                                  <a:pos x="106" y="102"/>
                                </a:cxn>
                                <a:cxn ang="0">
                                  <a:pos x="104" y="93"/>
                                </a:cxn>
                                <a:cxn ang="0">
                                  <a:pos x="98" y="84"/>
                                </a:cxn>
                                <a:cxn ang="0">
                                  <a:pos x="92" y="74"/>
                                </a:cxn>
                                <a:cxn ang="0">
                                  <a:pos x="85" y="60"/>
                                </a:cxn>
                                <a:cxn ang="0">
                                  <a:pos x="72" y="37"/>
                                </a:cxn>
                                <a:cxn ang="0">
                                  <a:pos x="56" y="19"/>
                                </a:cxn>
                                <a:cxn ang="0">
                                  <a:pos x="46" y="20"/>
                                </a:cxn>
                                <a:cxn ang="0">
                                  <a:pos x="37" y="11"/>
                                </a:cxn>
                                <a:cxn ang="0">
                                  <a:pos x="28" y="13"/>
                                </a:cxn>
                                <a:cxn ang="0">
                                  <a:pos x="26" y="22"/>
                                </a:cxn>
                                <a:cxn ang="0">
                                  <a:pos x="21" y="22"/>
                                </a:cxn>
                                <a:cxn ang="0">
                                  <a:pos x="21" y="10"/>
                                </a:cxn>
                                <a:cxn ang="0">
                                  <a:pos x="27" y="3"/>
                                </a:cxn>
                                <a:cxn ang="0">
                                  <a:pos x="15" y="0"/>
                                </a:cxn>
                              </a:cxnLst>
                              <a:rect l="0" t="0" r="r" b="b"/>
                              <a:pathLst>
                                <a:path w="292" h="125">
                                  <a:moveTo>
                                    <a:pt x="0" y="2"/>
                                  </a:moveTo>
                                  <a:lnTo>
                                    <a:pt x="0" y="10"/>
                                  </a:lnTo>
                                  <a:lnTo>
                                    <a:pt x="2" y="14"/>
                                  </a:lnTo>
                                  <a:lnTo>
                                    <a:pt x="9" y="18"/>
                                  </a:lnTo>
                                  <a:lnTo>
                                    <a:pt x="13" y="21"/>
                                  </a:lnTo>
                                  <a:lnTo>
                                    <a:pt x="15" y="26"/>
                                  </a:lnTo>
                                  <a:lnTo>
                                    <a:pt x="17" y="31"/>
                                  </a:lnTo>
                                  <a:lnTo>
                                    <a:pt x="23" y="30"/>
                                  </a:lnTo>
                                  <a:lnTo>
                                    <a:pt x="27" y="25"/>
                                  </a:lnTo>
                                  <a:lnTo>
                                    <a:pt x="34" y="25"/>
                                  </a:lnTo>
                                  <a:lnTo>
                                    <a:pt x="37" y="31"/>
                                  </a:lnTo>
                                  <a:lnTo>
                                    <a:pt x="47" y="40"/>
                                  </a:lnTo>
                                  <a:lnTo>
                                    <a:pt x="54" y="41"/>
                                  </a:lnTo>
                                  <a:lnTo>
                                    <a:pt x="61" y="40"/>
                                  </a:lnTo>
                                  <a:lnTo>
                                    <a:pt x="65" y="44"/>
                                  </a:lnTo>
                                  <a:lnTo>
                                    <a:pt x="66" y="47"/>
                                  </a:lnTo>
                                  <a:lnTo>
                                    <a:pt x="69" y="55"/>
                                  </a:lnTo>
                                  <a:lnTo>
                                    <a:pt x="76" y="63"/>
                                  </a:lnTo>
                                  <a:lnTo>
                                    <a:pt x="78" y="66"/>
                                  </a:lnTo>
                                  <a:lnTo>
                                    <a:pt x="78" y="70"/>
                                  </a:lnTo>
                                  <a:lnTo>
                                    <a:pt x="82" y="76"/>
                                  </a:lnTo>
                                  <a:lnTo>
                                    <a:pt x="86" y="80"/>
                                  </a:lnTo>
                                  <a:lnTo>
                                    <a:pt x="87" y="86"/>
                                  </a:lnTo>
                                  <a:lnTo>
                                    <a:pt x="87" y="90"/>
                                  </a:lnTo>
                                  <a:lnTo>
                                    <a:pt x="96" y="97"/>
                                  </a:lnTo>
                                  <a:lnTo>
                                    <a:pt x="97" y="102"/>
                                  </a:lnTo>
                                  <a:lnTo>
                                    <a:pt x="100" y="106"/>
                                  </a:lnTo>
                                  <a:lnTo>
                                    <a:pt x="107" y="108"/>
                                  </a:lnTo>
                                  <a:lnTo>
                                    <a:pt x="129" y="108"/>
                                  </a:lnTo>
                                  <a:lnTo>
                                    <a:pt x="142" y="110"/>
                                  </a:lnTo>
                                  <a:lnTo>
                                    <a:pt x="148" y="114"/>
                                  </a:lnTo>
                                  <a:lnTo>
                                    <a:pt x="151" y="119"/>
                                  </a:lnTo>
                                  <a:lnTo>
                                    <a:pt x="156" y="123"/>
                                  </a:lnTo>
                                  <a:lnTo>
                                    <a:pt x="182" y="122"/>
                                  </a:lnTo>
                                  <a:lnTo>
                                    <a:pt x="189" y="123"/>
                                  </a:lnTo>
                                  <a:lnTo>
                                    <a:pt x="195" y="124"/>
                                  </a:lnTo>
                                  <a:lnTo>
                                    <a:pt x="208" y="117"/>
                                  </a:lnTo>
                                  <a:lnTo>
                                    <a:pt x="228" y="102"/>
                                  </a:lnTo>
                                  <a:lnTo>
                                    <a:pt x="235" y="95"/>
                                  </a:lnTo>
                                  <a:lnTo>
                                    <a:pt x="238" y="89"/>
                                  </a:lnTo>
                                  <a:lnTo>
                                    <a:pt x="242" y="87"/>
                                  </a:lnTo>
                                  <a:lnTo>
                                    <a:pt x="258" y="84"/>
                                  </a:lnTo>
                                  <a:lnTo>
                                    <a:pt x="266" y="82"/>
                                  </a:lnTo>
                                  <a:lnTo>
                                    <a:pt x="274" y="82"/>
                                  </a:lnTo>
                                  <a:lnTo>
                                    <a:pt x="280" y="88"/>
                                  </a:lnTo>
                                  <a:lnTo>
                                    <a:pt x="290" y="95"/>
                                  </a:lnTo>
                                  <a:lnTo>
                                    <a:pt x="291" y="88"/>
                                  </a:lnTo>
                                  <a:lnTo>
                                    <a:pt x="284" y="83"/>
                                  </a:lnTo>
                                  <a:lnTo>
                                    <a:pt x="277" y="78"/>
                                  </a:lnTo>
                                  <a:lnTo>
                                    <a:pt x="266" y="77"/>
                                  </a:lnTo>
                                  <a:lnTo>
                                    <a:pt x="257" y="79"/>
                                  </a:lnTo>
                                  <a:lnTo>
                                    <a:pt x="245" y="80"/>
                                  </a:lnTo>
                                  <a:lnTo>
                                    <a:pt x="237" y="82"/>
                                  </a:lnTo>
                                  <a:lnTo>
                                    <a:pt x="234" y="86"/>
                                  </a:lnTo>
                                  <a:lnTo>
                                    <a:pt x="231" y="94"/>
                                  </a:lnTo>
                                  <a:lnTo>
                                    <a:pt x="204" y="111"/>
                                  </a:lnTo>
                                  <a:lnTo>
                                    <a:pt x="197" y="115"/>
                                  </a:lnTo>
                                  <a:lnTo>
                                    <a:pt x="165" y="115"/>
                                  </a:lnTo>
                                  <a:lnTo>
                                    <a:pt x="156" y="112"/>
                                  </a:lnTo>
                                  <a:lnTo>
                                    <a:pt x="146" y="105"/>
                                  </a:lnTo>
                                  <a:lnTo>
                                    <a:pt x="132" y="102"/>
                                  </a:lnTo>
                                  <a:lnTo>
                                    <a:pt x="106" y="102"/>
                                  </a:lnTo>
                                  <a:lnTo>
                                    <a:pt x="104" y="99"/>
                                  </a:lnTo>
                                  <a:lnTo>
                                    <a:pt x="104" y="93"/>
                                  </a:lnTo>
                                  <a:lnTo>
                                    <a:pt x="99" y="91"/>
                                  </a:lnTo>
                                  <a:lnTo>
                                    <a:pt x="98" y="84"/>
                                  </a:lnTo>
                                  <a:lnTo>
                                    <a:pt x="96" y="78"/>
                                  </a:lnTo>
                                  <a:lnTo>
                                    <a:pt x="92" y="74"/>
                                  </a:lnTo>
                                  <a:lnTo>
                                    <a:pt x="87" y="68"/>
                                  </a:lnTo>
                                  <a:lnTo>
                                    <a:pt x="85" y="60"/>
                                  </a:lnTo>
                                  <a:lnTo>
                                    <a:pt x="74" y="50"/>
                                  </a:lnTo>
                                  <a:lnTo>
                                    <a:pt x="72" y="37"/>
                                  </a:lnTo>
                                  <a:lnTo>
                                    <a:pt x="62" y="22"/>
                                  </a:lnTo>
                                  <a:lnTo>
                                    <a:pt x="56" y="19"/>
                                  </a:lnTo>
                                  <a:lnTo>
                                    <a:pt x="50" y="18"/>
                                  </a:lnTo>
                                  <a:lnTo>
                                    <a:pt x="46" y="20"/>
                                  </a:lnTo>
                                  <a:lnTo>
                                    <a:pt x="41" y="18"/>
                                  </a:lnTo>
                                  <a:lnTo>
                                    <a:pt x="37" y="11"/>
                                  </a:lnTo>
                                  <a:lnTo>
                                    <a:pt x="31" y="4"/>
                                  </a:lnTo>
                                  <a:lnTo>
                                    <a:pt x="28" y="13"/>
                                  </a:lnTo>
                                  <a:lnTo>
                                    <a:pt x="28" y="19"/>
                                  </a:lnTo>
                                  <a:lnTo>
                                    <a:pt x="26" y="22"/>
                                  </a:lnTo>
                                  <a:lnTo>
                                    <a:pt x="23" y="23"/>
                                  </a:lnTo>
                                  <a:lnTo>
                                    <a:pt x="21" y="22"/>
                                  </a:lnTo>
                                  <a:lnTo>
                                    <a:pt x="21" y="16"/>
                                  </a:lnTo>
                                  <a:lnTo>
                                    <a:pt x="21" y="10"/>
                                  </a:lnTo>
                                  <a:lnTo>
                                    <a:pt x="24" y="9"/>
                                  </a:lnTo>
                                  <a:lnTo>
                                    <a:pt x="27" y="3"/>
                                  </a:lnTo>
                                  <a:lnTo>
                                    <a:pt x="21" y="3"/>
                                  </a:lnTo>
                                  <a:lnTo>
                                    <a:pt x="15" y="0"/>
                                  </a:lnTo>
                                  <a:lnTo>
                                    <a:pt x="0" y="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03" name="Freeform 50">
                              <a:extLst>
                                <a:ext uri="{FF2B5EF4-FFF2-40B4-BE49-F238E27FC236}">
                                  <a16:creationId xmlns:a16="http://schemas.microsoft.com/office/drawing/2014/main" id="{314A3965-1DC1-6033-7867-90A05CAF4153}"/>
                                </a:ext>
                              </a:extLst>
                            </p:cNvPr>
                            <p:cNvSpPr>
                              <a:spLocks/>
                            </p:cNvSpPr>
                            <p:nvPr/>
                          </p:nvSpPr>
                          <p:spPr bwMode="auto">
                            <a:xfrm>
                              <a:off x="6235159" y="5130937"/>
                              <a:ext cx="37538" cy="32411"/>
                            </a:xfrm>
                            <a:custGeom>
                              <a:avLst/>
                              <a:gdLst/>
                              <a:ahLst/>
                              <a:cxnLst>
                                <a:cxn ang="0">
                                  <a:pos x="7" y="0"/>
                                </a:cxn>
                                <a:cxn ang="0">
                                  <a:pos x="14" y="1"/>
                                </a:cxn>
                                <a:cxn ang="0">
                                  <a:pos x="16" y="8"/>
                                </a:cxn>
                                <a:cxn ang="0">
                                  <a:pos x="11" y="16"/>
                                </a:cxn>
                                <a:cxn ang="0">
                                  <a:pos x="8" y="11"/>
                                </a:cxn>
                                <a:cxn ang="0">
                                  <a:pos x="4" y="8"/>
                                </a:cxn>
                                <a:cxn ang="0">
                                  <a:pos x="0" y="8"/>
                                </a:cxn>
                                <a:cxn ang="0">
                                  <a:pos x="7" y="0"/>
                                </a:cxn>
                              </a:cxnLst>
                              <a:rect l="0" t="0" r="r" b="b"/>
                              <a:pathLst>
                                <a:path w="17" h="17">
                                  <a:moveTo>
                                    <a:pt x="7" y="0"/>
                                  </a:moveTo>
                                  <a:lnTo>
                                    <a:pt x="14" y="1"/>
                                  </a:lnTo>
                                  <a:lnTo>
                                    <a:pt x="16" y="8"/>
                                  </a:lnTo>
                                  <a:lnTo>
                                    <a:pt x="11" y="16"/>
                                  </a:lnTo>
                                  <a:lnTo>
                                    <a:pt x="8" y="11"/>
                                  </a:lnTo>
                                  <a:lnTo>
                                    <a:pt x="4" y="8"/>
                                  </a:lnTo>
                                  <a:lnTo>
                                    <a:pt x="0" y="8"/>
                                  </a:lnTo>
                                  <a:lnTo>
                                    <a:pt x="7"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04" name="Freeform 51">
                              <a:extLst>
                                <a:ext uri="{FF2B5EF4-FFF2-40B4-BE49-F238E27FC236}">
                                  <a16:creationId xmlns:a16="http://schemas.microsoft.com/office/drawing/2014/main" id="{662E8FF1-D597-83DB-A51F-34E93E7104D9}"/>
                                </a:ext>
                              </a:extLst>
                            </p:cNvPr>
                            <p:cNvSpPr>
                              <a:spLocks/>
                            </p:cNvSpPr>
                            <p:nvPr/>
                          </p:nvSpPr>
                          <p:spPr bwMode="auto">
                            <a:xfrm>
                              <a:off x="6800443" y="4175736"/>
                              <a:ext cx="309140" cy="369878"/>
                            </a:xfrm>
                            <a:custGeom>
                              <a:avLst/>
                              <a:gdLst/>
                              <a:ahLst/>
                              <a:cxnLst>
                                <a:cxn ang="0">
                                  <a:pos x="7" y="13"/>
                                </a:cxn>
                                <a:cxn ang="0">
                                  <a:pos x="23" y="8"/>
                                </a:cxn>
                                <a:cxn ang="0">
                                  <a:pos x="31" y="13"/>
                                </a:cxn>
                                <a:cxn ang="0">
                                  <a:pos x="46" y="12"/>
                                </a:cxn>
                                <a:cxn ang="0">
                                  <a:pos x="62" y="10"/>
                                </a:cxn>
                                <a:cxn ang="0">
                                  <a:pos x="68" y="0"/>
                                </a:cxn>
                                <a:cxn ang="0">
                                  <a:pos x="113" y="7"/>
                                </a:cxn>
                                <a:cxn ang="0">
                                  <a:pos x="121" y="14"/>
                                </a:cxn>
                                <a:cxn ang="0">
                                  <a:pos x="96" y="11"/>
                                </a:cxn>
                                <a:cxn ang="0">
                                  <a:pos x="73" y="8"/>
                                </a:cxn>
                                <a:cxn ang="0">
                                  <a:pos x="75" y="43"/>
                                </a:cxn>
                                <a:cxn ang="0">
                                  <a:pos x="88" y="74"/>
                                </a:cxn>
                                <a:cxn ang="0">
                                  <a:pos x="119" y="92"/>
                                </a:cxn>
                                <a:cxn ang="0">
                                  <a:pos x="127" y="105"/>
                                </a:cxn>
                                <a:cxn ang="0">
                                  <a:pos x="132" y="120"/>
                                </a:cxn>
                                <a:cxn ang="0">
                                  <a:pos x="132" y="133"/>
                                </a:cxn>
                                <a:cxn ang="0">
                                  <a:pos x="105" y="155"/>
                                </a:cxn>
                                <a:cxn ang="0">
                                  <a:pos x="79" y="167"/>
                                </a:cxn>
                                <a:cxn ang="0">
                                  <a:pos x="72" y="184"/>
                                </a:cxn>
                                <a:cxn ang="0">
                                  <a:pos x="55" y="193"/>
                                </a:cxn>
                                <a:cxn ang="0">
                                  <a:pos x="64" y="182"/>
                                </a:cxn>
                                <a:cxn ang="0">
                                  <a:pos x="70" y="168"/>
                                </a:cxn>
                                <a:cxn ang="0">
                                  <a:pos x="85" y="151"/>
                                </a:cxn>
                                <a:cxn ang="0">
                                  <a:pos x="128" y="125"/>
                                </a:cxn>
                                <a:cxn ang="0">
                                  <a:pos x="123" y="117"/>
                                </a:cxn>
                                <a:cxn ang="0">
                                  <a:pos x="114" y="95"/>
                                </a:cxn>
                                <a:cxn ang="0">
                                  <a:pos x="72" y="69"/>
                                </a:cxn>
                                <a:cxn ang="0">
                                  <a:pos x="67" y="43"/>
                                </a:cxn>
                                <a:cxn ang="0">
                                  <a:pos x="63" y="22"/>
                                </a:cxn>
                                <a:cxn ang="0">
                                  <a:pos x="42" y="22"/>
                                </a:cxn>
                                <a:cxn ang="0">
                                  <a:pos x="23" y="20"/>
                                </a:cxn>
                                <a:cxn ang="0">
                                  <a:pos x="2" y="25"/>
                                </a:cxn>
                              </a:cxnLst>
                              <a:rect l="0" t="0" r="r" b="b"/>
                              <a:pathLst>
                                <a:path w="140" h="194">
                                  <a:moveTo>
                                    <a:pt x="0" y="15"/>
                                  </a:moveTo>
                                  <a:lnTo>
                                    <a:pt x="7" y="13"/>
                                  </a:lnTo>
                                  <a:lnTo>
                                    <a:pt x="12" y="11"/>
                                  </a:lnTo>
                                  <a:lnTo>
                                    <a:pt x="23" y="8"/>
                                  </a:lnTo>
                                  <a:lnTo>
                                    <a:pt x="28" y="9"/>
                                  </a:lnTo>
                                  <a:lnTo>
                                    <a:pt x="31" y="13"/>
                                  </a:lnTo>
                                  <a:lnTo>
                                    <a:pt x="37" y="13"/>
                                  </a:lnTo>
                                  <a:lnTo>
                                    <a:pt x="46" y="12"/>
                                  </a:lnTo>
                                  <a:lnTo>
                                    <a:pt x="53" y="13"/>
                                  </a:lnTo>
                                  <a:lnTo>
                                    <a:pt x="62" y="10"/>
                                  </a:lnTo>
                                  <a:lnTo>
                                    <a:pt x="63" y="1"/>
                                  </a:lnTo>
                                  <a:lnTo>
                                    <a:pt x="68" y="0"/>
                                  </a:lnTo>
                                  <a:lnTo>
                                    <a:pt x="91" y="4"/>
                                  </a:lnTo>
                                  <a:lnTo>
                                    <a:pt x="113" y="7"/>
                                  </a:lnTo>
                                  <a:lnTo>
                                    <a:pt x="125" y="10"/>
                                  </a:lnTo>
                                  <a:lnTo>
                                    <a:pt x="121" y="14"/>
                                  </a:lnTo>
                                  <a:lnTo>
                                    <a:pt x="112" y="14"/>
                                  </a:lnTo>
                                  <a:lnTo>
                                    <a:pt x="96" y="11"/>
                                  </a:lnTo>
                                  <a:lnTo>
                                    <a:pt x="79" y="8"/>
                                  </a:lnTo>
                                  <a:lnTo>
                                    <a:pt x="73" y="8"/>
                                  </a:lnTo>
                                  <a:lnTo>
                                    <a:pt x="71" y="18"/>
                                  </a:lnTo>
                                  <a:lnTo>
                                    <a:pt x="75" y="43"/>
                                  </a:lnTo>
                                  <a:lnTo>
                                    <a:pt x="78" y="61"/>
                                  </a:lnTo>
                                  <a:lnTo>
                                    <a:pt x="88" y="74"/>
                                  </a:lnTo>
                                  <a:lnTo>
                                    <a:pt x="106" y="85"/>
                                  </a:lnTo>
                                  <a:lnTo>
                                    <a:pt x="119" y="92"/>
                                  </a:lnTo>
                                  <a:lnTo>
                                    <a:pt x="125" y="97"/>
                                  </a:lnTo>
                                  <a:lnTo>
                                    <a:pt x="127" y="105"/>
                                  </a:lnTo>
                                  <a:lnTo>
                                    <a:pt x="129" y="115"/>
                                  </a:lnTo>
                                  <a:lnTo>
                                    <a:pt x="132" y="120"/>
                                  </a:lnTo>
                                  <a:lnTo>
                                    <a:pt x="139" y="126"/>
                                  </a:lnTo>
                                  <a:lnTo>
                                    <a:pt x="132" y="133"/>
                                  </a:lnTo>
                                  <a:lnTo>
                                    <a:pt x="112" y="146"/>
                                  </a:lnTo>
                                  <a:lnTo>
                                    <a:pt x="105" y="155"/>
                                  </a:lnTo>
                                  <a:lnTo>
                                    <a:pt x="89" y="163"/>
                                  </a:lnTo>
                                  <a:lnTo>
                                    <a:pt x="79" y="167"/>
                                  </a:lnTo>
                                  <a:lnTo>
                                    <a:pt x="77" y="175"/>
                                  </a:lnTo>
                                  <a:lnTo>
                                    <a:pt x="72" y="184"/>
                                  </a:lnTo>
                                  <a:lnTo>
                                    <a:pt x="63" y="188"/>
                                  </a:lnTo>
                                  <a:lnTo>
                                    <a:pt x="55" y="193"/>
                                  </a:lnTo>
                                  <a:lnTo>
                                    <a:pt x="54" y="184"/>
                                  </a:lnTo>
                                  <a:lnTo>
                                    <a:pt x="64" y="182"/>
                                  </a:lnTo>
                                  <a:lnTo>
                                    <a:pt x="66" y="178"/>
                                  </a:lnTo>
                                  <a:lnTo>
                                    <a:pt x="70" y="168"/>
                                  </a:lnTo>
                                  <a:lnTo>
                                    <a:pt x="73" y="159"/>
                                  </a:lnTo>
                                  <a:lnTo>
                                    <a:pt x="85" y="151"/>
                                  </a:lnTo>
                                  <a:lnTo>
                                    <a:pt x="127" y="129"/>
                                  </a:lnTo>
                                  <a:lnTo>
                                    <a:pt x="128" y="125"/>
                                  </a:lnTo>
                                  <a:lnTo>
                                    <a:pt x="126" y="120"/>
                                  </a:lnTo>
                                  <a:lnTo>
                                    <a:pt x="123" y="117"/>
                                  </a:lnTo>
                                  <a:lnTo>
                                    <a:pt x="121" y="102"/>
                                  </a:lnTo>
                                  <a:lnTo>
                                    <a:pt x="114" y="95"/>
                                  </a:lnTo>
                                  <a:lnTo>
                                    <a:pt x="80" y="75"/>
                                  </a:lnTo>
                                  <a:lnTo>
                                    <a:pt x="72" y="69"/>
                                  </a:lnTo>
                                  <a:lnTo>
                                    <a:pt x="68" y="63"/>
                                  </a:lnTo>
                                  <a:lnTo>
                                    <a:pt x="67" y="43"/>
                                  </a:lnTo>
                                  <a:lnTo>
                                    <a:pt x="66" y="25"/>
                                  </a:lnTo>
                                  <a:lnTo>
                                    <a:pt x="63" y="22"/>
                                  </a:lnTo>
                                  <a:lnTo>
                                    <a:pt x="55" y="24"/>
                                  </a:lnTo>
                                  <a:lnTo>
                                    <a:pt x="42" y="22"/>
                                  </a:lnTo>
                                  <a:lnTo>
                                    <a:pt x="30" y="18"/>
                                  </a:lnTo>
                                  <a:lnTo>
                                    <a:pt x="23" y="20"/>
                                  </a:lnTo>
                                  <a:lnTo>
                                    <a:pt x="12" y="23"/>
                                  </a:lnTo>
                                  <a:lnTo>
                                    <a:pt x="2" y="25"/>
                                  </a:lnTo>
                                  <a:lnTo>
                                    <a:pt x="0" y="15"/>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05" name="Freeform 52">
                              <a:extLst>
                                <a:ext uri="{FF2B5EF4-FFF2-40B4-BE49-F238E27FC236}">
                                  <a16:creationId xmlns:a16="http://schemas.microsoft.com/office/drawing/2014/main" id="{3C7B1FDC-F160-433A-034B-DF69BCC47E7F}"/>
                                </a:ext>
                              </a:extLst>
                            </p:cNvPr>
                            <p:cNvSpPr>
                              <a:spLocks/>
                            </p:cNvSpPr>
                            <p:nvPr/>
                          </p:nvSpPr>
                          <p:spPr bwMode="auto">
                            <a:xfrm>
                              <a:off x="7765400" y="4444566"/>
                              <a:ext cx="291475" cy="131554"/>
                            </a:xfrm>
                            <a:custGeom>
                              <a:avLst/>
                              <a:gdLst/>
                              <a:ahLst/>
                              <a:cxnLst>
                                <a:cxn ang="0">
                                  <a:pos x="131" y="0"/>
                                </a:cxn>
                                <a:cxn ang="0">
                                  <a:pos x="110" y="1"/>
                                </a:cxn>
                                <a:cxn ang="0">
                                  <a:pos x="60" y="26"/>
                                </a:cxn>
                                <a:cxn ang="0">
                                  <a:pos x="41" y="25"/>
                                </a:cxn>
                                <a:cxn ang="0">
                                  <a:pos x="35" y="27"/>
                                </a:cxn>
                                <a:cxn ang="0">
                                  <a:pos x="33" y="36"/>
                                </a:cxn>
                                <a:cxn ang="0">
                                  <a:pos x="28" y="45"/>
                                </a:cxn>
                                <a:cxn ang="0">
                                  <a:pos x="11" y="58"/>
                                </a:cxn>
                                <a:cxn ang="0">
                                  <a:pos x="0" y="63"/>
                                </a:cxn>
                                <a:cxn ang="0">
                                  <a:pos x="4" y="68"/>
                                </a:cxn>
                                <a:cxn ang="0">
                                  <a:pos x="29" y="52"/>
                                </a:cxn>
                                <a:cxn ang="0">
                                  <a:pos x="39" y="43"/>
                                </a:cxn>
                                <a:cxn ang="0">
                                  <a:pos x="40" y="31"/>
                                </a:cxn>
                                <a:cxn ang="0">
                                  <a:pos x="57" y="31"/>
                                </a:cxn>
                                <a:cxn ang="0">
                                  <a:pos x="63" y="30"/>
                                </a:cxn>
                                <a:cxn ang="0">
                                  <a:pos x="89" y="11"/>
                                </a:cxn>
                                <a:cxn ang="0">
                                  <a:pos x="108" y="2"/>
                                </a:cxn>
                                <a:cxn ang="0">
                                  <a:pos x="131" y="0"/>
                                </a:cxn>
                              </a:cxnLst>
                              <a:rect l="0" t="0" r="r" b="b"/>
                              <a:pathLst>
                                <a:path w="132" h="69">
                                  <a:moveTo>
                                    <a:pt x="131" y="0"/>
                                  </a:moveTo>
                                  <a:lnTo>
                                    <a:pt x="110" y="1"/>
                                  </a:lnTo>
                                  <a:lnTo>
                                    <a:pt x="60" y="26"/>
                                  </a:lnTo>
                                  <a:lnTo>
                                    <a:pt x="41" y="25"/>
                                  </a:lnTo>
                                  <a:lnTo>
                                    <a:pt x="35" y="27"/>
                                  </a:lnTo>
                                  <a:lnTo>
                                    <a:pt x="33" y="36"/>
                                  </a:lnTo>
                                  <a:lnTo>
                                    <a:pt x="28" y="45"/>
                                  </a:lnTo>
                                  <a:lnTo>
                                    <a:pt x="11" y="58"/>
                                  </a:lnTo>
                                  <a:lnTo>
                                    <a:pt x="0" y="63"/>
                                  </a:lnTo>
                                  <a:lnTo>
                                    <a:pt x="4" y="68"/>
                                  </a:lnTo>
                                  <a:lnTo>
                                    <a:pt x="29" y="52"/>
                                  </a:lnTo>
                                  <a:lnTo>
                                    <a:pt x="39" y="43"/>
                                  </a:lnTo>
                                  <a:lnTo>
                                    <a:pt x="40" y="31"/>
                                  </a:lnTo>
                                  <a:lnTo>
                                    <a:pt x="57" y="31"/>
                                  </a:lnTo>
                                  <a:lnTo>
                                    <a:pt x="63" y="30"/>
                                  </a:lnTo>
                                  <a:lnTo>
                                    <a:pt x="89" y="11"/>
                                  </a:lnTo>
                                  <a:lnTo>
                                    <a:pt x="108" y="2"/>
                                  </a:lnTo>
                                  <a:lnTo>
                                    <a:pt x="131" y="0"/>
                                  </a:lnTo>
                                </a:path>
                              </a:pathLst>
                            </a:cu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06" name="Freeform 53">
                              <a:extLst>
                                <a:ext uri="{FF2B5EF4-FFF2-40B4-BE49-F238E27FC236}">
                                  <a16:creationId xmlns:a16="http://schemas.microsoft.com/office/drawing/2014/main" id="{35F4B6DF-4CCB-76BD-444E-2331842B3214}"/>
                                </a:ext>
                              </a:extLst>
                            </p:cNvPr>
                            <p:cNvSpPr>
                              <a:spLocks/>
                            </p:cNvSpPr>
                            <p:nvPr/>
                          </p:nvSpPr>
                          <p:spPr bwMode="auto">
                            <a:xfrm>
                              <a:off x="7193492" y="4562774"/>
                              <a:ext cx="585157" cy="215444"/>
                            </a:xfrm>
                            <a:custGeom>
                              <a:avLst/>
                              <a:gdLst/>
                              <a:ahLst/>
                              <a:cxnLst>
                                <a:cxn ang="0">
                                  <a:pos x="260" y="0"/>
                                </a:cxn>
                                <a:cxn ang="0">
                                  <a:pos x="248" y="1"/>
                                </a:cxn>
                                <a:cxn ang="0">
                                  <a:pos x="234" y="1"/>
                                </a:cxn>
                                <a:cxn ang="0">
                                  <a:pos x="212" y="8"/>
                                </a:cxn>
                                <a:cxn ang="0">
                                  <a:pos x="202" y="9"/>
                                </a:cxn>
                                <a:cxn ang="0">
                                  <a:pos x="192" y="9"/>
                                </a:cxn>
                                <a:cxn ang="0">
                                  <a:pos x="186" y="11"/>
                                </a:cxn>
                                <a:cxn ang="0">
                                  <a:pos x="180" y="19"/>
                                </a:cxn>
                                <a:cxn ang="0">
                                  <a:pos x="178" y="27"/>
                                </a:cxn>
                                <a:cxn ang="0">
                                  <a:pos x="173" y="34"/>
                                </a:cxn>
                                <a:cxn ang="0">
                                  <a:pos x="151" y="52"/>
                                </a:cxn>
                                <a:cxn ang="0">
                                  <a:pos x="145" y="52"/>
                                </a:cxn>
                                <a:cxn ang="0">
                                  <a:pos x="129" y="48"/>
                                </a:cxn>
                                <a:cxn ang="0">
                                  <a:pos x="116" y="48"/>
                                </a:cxn>
                                <a:cxn ang="0">
                                  <a:pos x="108" y="51"/>
                                </a:cxn>
                                <a:cxn ang="0">
                                  <a:pos x="94" y="52"/>
                                </a:cxn>
                                <a:cxn ang="0">
                                  <a:pos x="84" y="54"/>
                                </a:cxn>
                                <a:cxn ang="0">
                                  <a:pos x="73" y="59"/>
                                </a:cxn>
                                <a:cxn ang="0">
                                  <a:pos x="46" y="87"/>
                                </a:cxn>
                                <a:cxn ang="0">
                                  <a:pos x="33" y="96"/>
                                </a:cxn>
                                <a:cxn ang="0">
                                  <a:pos x="23" y="103"/>
                                </a:cxn>
                                <a:cxn ang="0">
                                  <a:pos x="9" y="103"/>
                                </a:cxn>
                                <a:cxn ang="0">
                                  <a:pos x="0" y="103"/>
                                </a:cxn>
                                <a:cxn ang="0">
                                  <a:pos x="6" y="112"/>
                                </a:cxn>
                                <a:cxn ang="0">
                                  <a:pos x="10" y="109"/>
                                </a:cxn>
                                <a:cxn ang="0">
                                  <a:pos x="23" y="109"/>
                                </a:cxn>
                                <a:cxn ang="0">
                                  <a:pos x="31" y="104"/>
                                </a:cxn>
                                <a:cxn ang="0">
                                  <a:pos x="60" y="81"/>
                                </a:cxn>
                                <a:cxn ang="0">
                                  <a:pos x="75" y="64"/>
                                </a:cxn>
                                <a:cxn ang="0">
                                  <a:pos x="86" y="60"/>
                                </a:cxn>
                                <a:cxn ang="0">
                                  <a:pos x="96" y="57"/>
                                </a:cxn>
                                <a:cxn ang="0">
                                  <a:pos x="111" y="56"/>
                                </a:cxn>
                                <a:cxn ang="0">
                                  <a:pos x="121" y="54"/>
                                </a:cxn>
                                <a:cxn ang="0">
                                  <a:pos x="131" y="54"/>
                                </a:cxn>
                                <a:cxn ang="0">
                                  <a:pos x="143" y="58"/>
                                </a:cxn>
                                <a:cxn ang="0">
                                  <a:pos x="154" y="58"/>
                                </a:cxn>
                                <a:cxn ang="0">
                                  <a:pos x="173" y="43"/>
                                </a:cxn>
                                <a:cxn ang="0">
                                  <a:pos x="180" y="35"/>
                                </a:cxn>
                                <a:cxn ang="0">
                                  <a:pos x="187" y="19"/>
                                </a:cxn>
                                <a:cxn ang="0">
                                  <a:pos x="192" y="14"/>
                                </a:cxn>
                                <a:cxn ang="0">
                                  <a:pos x="210" y="13"/>
                                </a:cxn>
                                <a:cxn ang="0">
                                  <a:pos x="234" y="7"/>
                                </a:cxn>
                                <a:cxn ang="0">
                                  <a:pos x="249" y="7"/>
                                </a:cxn>
                                <a:cxn ang="0">
                                  <a:pos x="264" y="3"/>
                                </a:cxn>
                                <a:cxn ang="0">
                                  <a:pos x="260" y="0"/>
                                </a:cxn>
                              </a:cxnLst>
                              <a:rect l="0" t="0" r="r" b="b"/>
                              <a:pathLst>
                                <a:path w="265" h="113">
                                  <a:moveTo>
                                    <a:pt x="260" y="0"/>
                                  </a:moveTo>
                                  <a:lnTo>
                                    <a:pt x="248" y="1"/>
                                  </a:lnTo>
                                  <a:lnTo>
                                    <a:pt x="234" y="1"/>
                                  </a:lnTo>
                                  <a:lnTo>
                                    <a:pt x="212" y="8"/>
                                  </a:lnTo>
                                  <a:lnTo>
                                    <a:pt x="202" y="9"/>
                                  </a:lnTo>
                                  <a:lnTo>
                                    <a:pt x="192" y="9"/>
                                  </a:lnTo>
                                  <a:lnTo>
                                    <a:pt x="186" y="11"/>
                                  </a:lnTo>
                                  <a:lnTo>
                                    <a:pt x="180" y="19"/>
                                  </a:lnTo>
                                  <a:lnTo>
                                    <a:pt x="178" y="27"/>
                                  </a:lnTo>
                                  <a:lnTo>
                                    <a:pt x="173" y="34"/>
                                  </a:lnTo>
                                  <a:lnTo>
                                    <a:pt x="151" y="52"/>
                                  </a:lnTo>
                                  <a:lnTo>
                                    <a:pt x="145" y="52"/>
                                  </a:lnTo>
                                  <a:lnTo>
                                    <a:pt x="129" y="48"/>
                                  </a:lnTo>
                                  <a:lnTo>
                                    <a:pt x="116" y="48"/>
                                  </a:lnTo>
                                  <a:lnTo>
                                    <a:pt x="108" y="51"/>
                                  </a:lnTo>
                                  <a:lnTo>
                                    <a:pt x="94" y="52"/>
                                  </a:lnTo>
                                  <a:lnTo>
                                    <a:pt x="84" y="54"/>
                                  </a:lnTo>
                                  <a:lnTo>
                                    <a:pt x="73" y="59"/>
                                  </a:lnTo>
                                  <a:lnTo>
                                    <a:pt x="46" y="87"/>
                                  </a:lnTo>
                                  <a:lnTo>
                                    <a:pt x="33" y="96"/>
                                  </a:lnTo>
                                  <a:lnTo>
                                    <a:pt x="23" y="103"/>
                                  </a:lnTo>
                                  <a:lnTo>
                                    <a:pt x="9" y="103"/>
                                  </a:lnTo>
                                  <a:lnTo>
                                    <a:pt x="0" y="103"/>
                                  </a:lnTo>
                                  <a:lnTo>
                                    <a:pt x="6" y="112"/>
                                  </a:lnTo>
                                  <a:lnTo>
                                    <a:pt x="10" y="109"/>
                                  </a:lnTo>
                                  <a:lnTo>
                                    <a:pt x="23" y="109"/>
                                  </a:lnTo>
                                  <a:lnTo>
                                    <a:pt x="31" y="104"/>
                                  </a:lnTo>
                                  <a:lnTo>
                                    <a:pt x="60" y="81"/>
                                  </a:lnTo>
                                  <a:lnTo>
                                    <a:pt x="75" y="64"/>
                                  </a:lnTo>
                                  <a:lnTo>
                                    <a:pt x="86" y="60"/>
                                  </a:lnTo>
                                  <a:lnTo>
                                    <a:pt x="96" y="57"/>
                                  </a:lnTo>
                                  <a:lnTo>
                                    <a:pt x="111" y="56"/>
                                  </a:lnTo>
                                  <a:lnTo>
                                    <a:pt x="121" y="54"/>
                                  </a:lnTo>
                                  <a:lnTo>
                                    <a:pt x="131" y="54"/>
                                  </a:lnTo>
                                  <a:lnTo>
                                    <a:pt x="143" y="58"/>
                                  </a:lnTo>
                                  <a:lnTo>
                                    <a:pt x="154" y="58"/>
                                  </a:lnTo>
                                  <a:lnTo>
                                    <a:pt x="173" y="43"/>
                                  </a:lnTo>
                                  <a:lnTo>
                                    <a:pt x="180" y="35"/>
                                  </a:lnTo>
                                  <a:lnTo>
                                    <a:pt x="187" y="19"/>
                                  </a:lnTo>
                                  <a:lnTo>
                                    <a:pt x="192" y="14"/>
                                  </a:lnTo>
                                  <a:lnTo>
                                    <a:pt x="210" y="13"/>
                                  </a:lnTo>
                                  <a:lnTo>
                                    <a:pt x="234" y="7"/>
                                  </a:lnTo>
                                  <a:lnTo>
                                    <a:pt x="249" y="7"/>
                                  </a:lnTo>
                                  <a:lnTo>
                                    <a:pt x="264" y="3"/>
                                  </a:lnTo>
                                  <a:lnTo>
                                    <a:pt x="26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07" name="Freeform 54">
                              <a:extLst>
                                <a:ext uri="{FF2B5EF4-FFF2-40B4-BE49-F238E27FC236}">
                                  <a16:creationId xmlns:a16="http://schemas.microsoft.com/office/drawing/2014/main" id="{8C3879D2-B1AA-BC5E-A74F-924A2163394B}"/>
                                </a:ext>
                              </a:extLst>
                            </p:cNvPr>
                            <p:cNvSpPr>
                              <a:spLocks/>
                            </p:cNvSpPr>
                            <p:nvPr/>
                          </p:nvSpPr>
                          <p:spPr bwMode="auto">
                            <a:xfrm>
                              <a:off x="7321564" y="4770591"/>
                              <a:ext cx="134697" cy="47666"/>
                            </a:xfrm>
                            <a:custGeom>
                              <a:avLst/>
                              <a:gdLst/>
                              <a:ahLst/>
                              <a:cxnLst>
                                <a:cxn ang="0">
                                  <a:pos x="57" y="0"/>
                                </a:cxn>
                                <a:cxn ang="0">
                                  <a:pos x="58" y="1"/>
                                </a:cxn>
                                <a:cxn ang="0">
                                  <a:pos x="60" y="1"/>
                                </a:cxn>
                                <a:cxn ang="0">
                                  <a:pos x="2" y="22"/>
                                </a:cxn>
                                <a:cxn ang="0">
                                  <a:pos x="0" y="24"/>
                                </a:cxn>
                                <a:cxn ang="0">
                                  <a:pos x="0" y="17"/>
                                </a:cxn>
                                <a:cxn ang="0">
                                  <a:pos x="2" y="19"/>
                                </a:cxn>
                                <a:cxn ang="0">
                                  <a:pos x="57" y="0"/>
                                </a:cxn>
                              </a:cxnLst>
                              <a:rect l="0" t="0" r="r" b="b"/>
                              <a:pathLst>
                                <a:path w="61" h="25">
                                  <a:moveTo>
                                    <a:pt x="57" y="0"/>
                                  </a:moveTo>
                                  <a:lnTo>
                                    <a:pt x="58" y="1"/>
                                  </a:lnTo>
                                  <a:lnTo>
                                    <a:pt x="60" y="1"/>
                                  </a:lnTo>
                                  <a:lnTo>
                                    <a:pt x="2" y="22"/>
                                  </a:lnTo>
                                  <a:lnTo>
                                    <a:pt x="0" y="24"/>
                                  </a:lnTo>
                                  <a:lnTo>
                                    <a:pt x="0" y="17"/>
                                  </a:lnTo>
                                  <a:lnTo>
                                    <a:pt x="2" y="19"/>
                                  </a:lnTo>
                                  <a:lnTo>
                                    <a:pt x="57"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08" name="Freeform 55">
                              <a:extLst>
                                <a:ext uri="{FF2B5EF4-FFF2-40B4-BE49-F238E27FC236}">
                                  <a16:creationId xmlns:a16="http://schemas.microsoft.com/office/drawing/2014/main" id="{5ABD414C-3F5E-4E25-21FF-4F5312EB5B13}"/>
                                </a:ext>
                              </a:extLst>
                            </p:cNvPr>
                            <p:cNvSpPr>
                              <a:spLocks/>
                            </p:cNvSpPr>
                            <p:nvPr/>
                          </p:nvSpPr>
                          <p:spPr bwMode="auto">
                            <a:xfrm>
                              <a:off x="7169204" y="4740086"/>
                              <a:ext cx="653610" cy="179219"/>
                            </a:xfrm>
                            <a:custGeom>
                              <a:avLst/>
                              <a:gdLst/>
                              <a:ahLst/>
                              <a:cxnLst>
                                <a:cxn ang="0">
                                  <a:pos x="30" y="26"/>
                                </a:cxn>
                                <a:cxn ang="0">
                                  <a:pos x="43" y="38"/>
                                </a:cxn>
                                <a:cxn ang="0">
                                  <a:pos x="64" y="36"/>
                                </a:cxn>
                                <a:cxn ang="0">
                                  <a:pos x="70" y="37"/>
                                </a:cxn>
                                <a:cxn ang="0">
                                  <a:pos x="83" y="56"/>
                                </a:cxn>
                                <a:cxn ang="0">
                                  <a:pos x="96" y="56"/>
                                </a:cxn>
                                <a:cxn ang="0">
                                  <a:pos x="105" y="61"/>
                                </a:cxn>
                                <a:cxn ang="0">
                                  <a:pos x="227" y="53"/>
                                </a:cxn>
                                <a:cxn ang="0">
                                  <a:pos x="236" y="49"/>
                                </a:cxn>
                                <a:cxn ang="0">
                                  <a:pos x="239" y="57"/>
                                </a:cxn>
                                <a:cxn ang="0">
                                  <a:pos x="184" y="63"/>
                                </a:cxn>
                                <a:cxn ang="0">
                                  <a:pos x="178" y="70"/>
                                </a:cxn>
                                <a:cxn ang="0">
                                  <a:pos x="196" y="71"/>
                                </a:cxn>
                                <a:cxn ang="0">
                                  <a:pos x="209" y="69"/>
                                </a:cxn>
                                <a:cxn ang="0">
                                  <a:pos x="217" y="79"/>
                                </a:cxn>
                                <a:cxn ang="0">
                                  <a:pos x="237" y="83"/>
                                </a:cxn>
                                <a:cxn ang="0">
                                  <a:pos x="262" y="84"/>
                                </a:cxn>
                                <a:cxn ang="0">
                                  <a:pos x="295" y="93"/>
                                </a:cxn>
                                <a:cxn ang="0">
                                  <a:pos x="251" y="92"/>
                                </a:cxn>
                                <a:cxn ang="0">
                                  <a:pos x="229" y="85"/>
                                </a:cxn>
                                <a:cxn ang="0">
                                  <a:pos x="213" y="83"/>
                                </a:cxn>
                                <a:cxn ang="0">
                                  <a:pos x="203" y="74"/>
                                </a:cxn>
                                <a:cxn ang="0">
                                  <a:pos x="191" y="80"/>
                                </a:cxn>
                                <a:cxn ang="0">
                                  <a:pos x="178" y="75"/>
                                </a:cxn>
                                <a:cxn ang="0">
                                  <a:pos x="149" y="68"/>
                                </a:cxn>
                                <a:cxn ang="0">
                                  <a:pos x="139" y="74"/>
                                </a:cxn>
                                <a:cxn ang="0">
                                  <a:pos x="130" y="69"/>
                                </a:cxn>
                                <a:cxn ang="0">
                                  <a:pos x="103" y="69"/>
                                </a:cxn>
                                <a:cxn ang="0">
                                  <a:pos x="43" y="47"/>
                                </a:cxn>
                                <a:cxn ang="0">
                                  <a:pos x="9" y="16"/>
                                </a:cxn>
                                <a:cxn ang="0">
                                  <a:pos x="0" y="8"/>
                                </a:cxn>
                                <a:cxn ang="0">
                                  <a:pos x="16" y="10"/>
                                </a:cxn>
                              </a:cxnLst>
                              <a:rect l="0" t="0" r="r" b="b"/>
                              <a:pathLst>
                                <a:path w="296" h="94">
                                  <a:moveTo>
                                    <a:pt x="19" y="18"/>
                                  </a:moveTo>
                                  <a:lnTo>
                                    <a:pt x="30" y="26"/>
                                  </a:lnTo>
                                  <a:lnTo>
                                    <a:pt x="38" y="35"/>
                                  </a:lnTo>
                                  <a:lnTo>
                                    <a:pt x="43" y="38"/>
                                  </a:lnTo>
                                  <a:lnTo>
                                    <a:pt x="55" y="38"/>
                                  </a:lnTo>
                                  <a:lnTo>
                                    <a:pt x="64" y="36"/>
                                  </a:lnTo>
                                  <a:lnTo>
                                    <a:pt x="69" y="36"/>
                                  </a:lnTo>
                                  <a:lnTo>
                                    <a:pt x="70" y="37"/>
                                  </a:lnTo>
                                  <a:lnTo>
                                    <a:pt x="69" y="49"/>
                                  </a:lnTo>
                                  <a:lnTo>
                                    <a:pt x="83" y="56"/>
                                  </a:lnTo>
                                  <a:lnTo>
                                    <a:pt x="94" y="60"/>
                                  </a:lnTo>
                                  <a:lnTo>
                                    <a:pt x="96" y="56"/>
                                  </a:lnTo>
                                  <a:lnTo>
                                    <a:pt x="103" y="56"/>
                                  </a:lnTo>
                                  <a:lnTo>
                                    <a:pt x="105" y="61"/>
                                  </a:lnTo>
                                  <a:lnTo>
                                    <a:pt x="220" y="57"/>
                                  </a:lnTo>
                                  <a:lnTo>
                                    <a:pt x="227" y="53"/>
                                  </a:lnTo>
                                  <a:lnTo>
                                    <a:pt x="233" y="48"/>
                                  </a:lnTo>
                                  <a:lnTo>
                                    <a:pt x="236" y="49"/>
                                  </a:lnTo>
                                  <a:lnTo>
                                    <a:pt x="236" y="57"/>
                                  </a:lnTo>
                                  <a:lnTo>
                                    <a:pt x="239" y="57"/>
                                  </a:lnTo>
                                  <a:lnTo>
                                    <a:pt x="237" y="62"/>
                                  </a:lnTo>
                                  <a:lnTo>
                                    <a:pt x="184" y="63"/>
                                  </a:lnTo>
                                  <a:lnTo>
                                    <a:pt x="178" y="67"/>
                                  </a:lnTo>
                                  <a:lnTo>
                                    <a:pt x="178" y="70"/>
                                  </a:lnTo>
                                  <a:lnTo>
                                    <a:pt x="187" y="73"/>
                                  </a:lnTo>
                                  <a:lnTo>
                                    <a:pt x="196" y="71"/>
                                  </a:lnTo>
                                  <a:lnTo>
                                    <a:pt x="204" y="68"/>
                                  </a:lnTo>
                                  <a:lnTo>
                                    <a:pt x="209" y="69"/>
                                  </a:lnTo>
                                  <a:lnTo>
                                    <a:pt x="214" y="73"/>
                                  </a:lnTo>
                                  <a:lnTo>
                                    <a:pt x="217" y="79"/>
                                  </a:lnTo>
                                  <a:lnTo>
                                    <a:pt x="228" y="79"/>
                                  </a:lnTo>
                                  <a:lnTo>
                                    <a:pt x="237" y="83"/>
                                  </a:lnTo>
                                  <a:lnTo>
                                    <a:pt x="246" y="85"/>
                                  </a:lnTo>
                                  <a:lnTo>
                                    <a:pt x="262" y="84"/>
                                  </a:lnTo>
                                  <a:lnTo>
                                    <a:pt x="274" y="86"/>
                                  </a:lnTo>
                                  <a:lnTo>
                                    <a:pt x="295" y="93"/>
                                  </a:lnTo>
                                  <a:lnTo>
                                    <a:pt x="267" y="89"/>
                                  </a:lnTo>
                                  <a:lnTo>
                                    <a:pt x="251" y="92"/>
                                  </a:lnTo>
                                  <a:lnTo>
                                    <a:pt x="242" y="92"/>
                                  </a:lnTo>
                                  <a:lnTo>
                                    <a:pt x="229" y="85"/>
                                  </a:lnTo>
                                  <a:lnTo>
                                    <a:pt x="219" y="85"/>
                                  </a:lnTo>
                                  <a:lnTo>
                                    <a:pt x="213" y="83"/>
                                  </a:lnTo>
                                  <a:lnTo>
                                    <a:pt x="209" y="77"/>
                                  </a:lnTo>
                                  <a:lnTo>
                                    <a:pt x="203" y="74"/>
                                  </a:lnTo>
                                  <a:lnTo>
                                    <a:pt x="197" y="78"/>
                                  </a:lnTo>
                                  <a:lnTo>
                                    <a:pt x="191" y="80"/>
                                  </a:lnTo>
                                  <a:lnTo>
                                    <a:pt x="184" y="79"/>
                                  </a:lnTo>
                                  <a:lnTo>
                                    <a:pt x="178" y="75"/>
                                  </a:lnTo>
                                  <a:lnTo>
                                    <a:pt x="170" y="70"/>
                                  </a:lnTo>
                                  <a:lnTo>
                                    <a:pt x="149" y="68"/>
                                  </a:lnTo>
                                  <a:lnTo>
                                    <a:pt x="139" y="69"/>
                                  </a:lnTo>
                                  <a:lnTo>
                                    <a:pt x="139" y="74"/>
                                  </a:lnTo>
                                  <a:lnTo>
                                    <a:pt x="137" y="74"/>
                                  </a:lnTo>
                                  <a:lnTo>
                                    <a:pt x="130" y="69"/>
                                  </a:lnTo>
                                  <a:lnTo>
                                    <a:pt x="112" y="70"/>
                                  </a:lnTo>
                                  <a:lnTo>
                                    <a:pt x="103" y="69"/>
                                  </a:lnTo>
                                  <a:lnTo>
                                    <a:pt x="61" y="55"/>
                                  </a:lnTo>
                                  <a:lnTo>
                                    <a:pt x="43" y="47"/>
                                  </a:lnTo>
                                  <a:lnTo>
                                    <a:pt x="23" y="30"/>
                                  </a:lnTo>
                                  <a:lnTo>
                                    <a:pt x="9" y="16"/>
                                  </a:lnTo>
                                  <a:lnTo>
                                    <a:pt x="2" y="15"/>
                                  </a:lnTo>
                                  <a:lnTo>
                                    <a:pt x="0" y="8"/>
                                  </a:lnTo>
                                  <a:lnTo>
                                    <a:pt x="3" y="0"/>
                                  </a:lnTo>
                                  <a:lnTo>
                                    <a:pt x="16" y="10"/>
                                  </a:lnTo>
                                  <a:lnTo>
                                    <a:pt x="19" y="18"/>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09" name="Freeform 56">
                              <a:extLst>
                                <a:ext uri="{FF2B5EF4-FFF2-40B4-BE49-F238E27FC236}">
                                  <a16:creationId xmlns:a16="http://schemas.microsoft.com/office/drawing/2014/main" id="{D1AAEECE-9703-9A43-07B8-11E9BD728A42}"/>
                                </a:ext>
                              </a:extLst>
                            </p:cNvPr>
                            <p:cNvSpPr>
                              <a:spLocks/>
                            </p:cNvSpPr>
                            <p:nvPr/>
                          </p:nvSpPr>
                          <p:spPr bwMode="auto">
                            <a:xfrm>
                              <a:off x="6994760" y="4597093"/>
                              <a:ext cx="187693" cy="167779"/>
                            </a:xfrm>
                            <a:custGeom>
                              <a:avLst/>
                              <a:gdLst/>
                              <a:ahLst/>
                              <a:cxnLst>
                                <a:cxn ang="0">
                                  <a:pos x="78" y="87"/>
                                </a:cxn>
                                <a:cxn ang="0">
                                  <a:pos x="75" y="78"/>
                                </a:cxn>
                                <a:cxn ang="0">
                                  <a:pos x="42" y="41"/>
                                </a:cxn>
                                <a:cxn ang="0">
                                  <a:pos x="25" y="24"/>
                                </a:cxn>
                                <a:cxn ang="0">
                                  <a:pos x="18" y="18"/>
                                </a:cxn>
                                <a:cxn ang="0">
                                  <a:pos x="0" y="7"/>
                                </a:cxn>
                                <a:cxn ang="0">
                                  <a:pos x="4" y="0"/>
                                </a:cxn>
                                <a:cxn ang="0">
                                  <a:pos x="23" y="12"/>
                                </a:cxn>
                                <a:cxn ang="0">
                                  <a:pos x="32" y="21"/>
                                </a:cxn>
                                <a:cxn ang="0">
                                  <a:pos x="48" y="39"/>
                                </a:cxn>
                                <a:cxn ang="0">
                                  <a:pos x="56" y="43"/>
                                </a:cxn>
                                <a:cxn ang="0">
                                  <a:pos x="68" y="45"/>
                                </a:cxn>
                                <a:cxn ang="0">
                                  <a:pos x="74" y="41"/>
                                </a:cxn>
                                <a:cxn ang="0">
                                  <a:pos x="78" y="39"/>
                                </a:cxn>
                                <a:cxn ang="0">
                                  <a:pos x="82" y="39"/>
                                </a:cxn>
                                <a:cxn ang="0">
                                  <a:pos x="84" y="44"/>
                                </a:cxn>
                                <a:cxn ang="0">
                                  <a:pos x="80" y="47"/>
                                </a:cxn>
                                <a:cxn ang="0">
                                  <a:pos x="70" y="51"/>
                                </a:cxn>
                                <a:cxn ang="0">
                                  <a:pos x="61" y="52"/>
                                </a:cxn>
                                <a:cxn ang="0">
                                  <a:pos x="61" y="55"/>
                                </a:cxn>
                                <a:cxn ang="0">
                                  <a:pos x="72" y="65"/>
                                </a:cxn>
                                <a:cxn ang="0">
                                  <a:pos x="72" y="59"/>
                                </a:cxn>
                                <a:cxn ang="0">
                                  <a:pos x="74" y="57"/>
                                </a:cxn>
                                <a:cxn ang="0">
                                  <a:pos x="78" y="59"/>
                                </a:cxn>
                                <a:cxn ang="0">
                                  <a:pos x="80" y="73"/>
                                </a:cxn>
                                <a:cxn ang="0">
                                  <a:pos x="82" y="78"/>
                                </a:cxn>
                                <a:cxn ang="0">
                                  <a:pos x="78" y="87"/>
                                </a:cxn>
                              </a:cxnLst>
                              <a:rect l="0" t="0" r="r" b="b"/>
                              <a:pathLst>
                                <a:path w="85" h="88">
                                  <a:moveTo>
                                    <a:pt x="78" y="87"/>
                                  </a:moveTo>
                                  <a:lnTo>
                                    <a:pt x="75" y="78"/>
                                  </a:lnTo>
                                  <a:lnTo>
                                    <a:pt x="42" y="41"/>
                                  </a:lnTo>
                                  <a:lnTo>
                                    <a:pt x="25" y="24"/>
                                  </a:lnTo>
                                  <a:lnTo>
                                    <a:pt x="18" y="18"/>
                                  </a:lnTo>
                                  <a:lnTo>
                                    <a:pt x="0" y="7"/>
                                  </a:lnTo>
                                  <a:lnTo>
                                    <a:pt x="4" y="0"/>
                                  </a:lnTo>
                                  <a:lnTo>
                                    <a:pt x="23" y="12"/>
                                  </a:lnTo>
                                  <a:lnTo>
                                    <a:pt x="32" y="21"/>
                                  </a:lnTo>
                                  <a:lnTo>
                                    <a:pt x="48" y="39"/>
                                  </a:lnTo>
                                  <a:lnTo>
                                    <a:pt x="56" y="43"/>
                                  </a:lnTo>
                                  <a:lnTo>
                                    <a:pt x="68" y="45"/>
                                  </a:lnTo>
                                  <a:lnTo>
                                    <a:pt x="74" y="41"/>
                                  </a:lnTo>
                                  <a:lnTo>
                                    <a:pt x="78" y="39"/>
                                  </a:lnTo>
                                  <a:lnTo>
                                    <a:pt x="82" y="39"/>
                                  </a:lnTo>
                                  <a:lnTo>
                                    <a:pt x="84" y="44"/>
                                  </a:lnTo>
                                  <a:lnTo>
                                    <a:pt x="80" y="47"/>
                                  </a:lnTo>
                                  <a:lnTo>
                                    <a:pt x="70" y="51"/>
                                  </a:lnTo>
                                  <a:lnTo>
                                    <a:pt x="61" y="52"/>
                                  </a:lnTo>
                                  <a:lnTo>
                                    <a:pt x="61" y="55"/>
                                  </a:lnTo>
                                  <a:lnTo>
                                    <a:pt x="72" y="65"/>
                                  </a:lnTo>
                                  <a:lnTo>
                                    <a:pt x="72" y="59"/>
                                  </a:lnTo>
                                  <a:lnTo>
                                    <a:pt x="74" y="57"/>
                                  </a:lnTo>
                                  <a:lnTo>
                                    <a:pt x="78" y="59"/>
                                  </a:lnTo>
                                  <a:lnTo>
                                    <a:pt x="80" y="73"/>
                                  </a:lnTo>
                                  <a:lnTo>
                                    <a:pt x="82" y="78"/>
                                  </a:lnTo>
                                  <a:lnTo>
                                    <a:pt x="78" y="8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10" name="Freeform 57">
                              <a:extLst>
                                <a:ext uri="{FF2B5EF4-FFF2-40B4-BE49-F238E27FC236}">
                                  <a16:creationId xmlns:a16="http://schemas.microsoft.com/office/drawing/2014/main" id="{518964F6-1FBB-82C8-E7F3-EE9018D4E236}"/>
                                </a:ext>
                              </a:extLst>
                            </p:cNvPr>
                            <p:cNvSpPr>
                              <a:spLocks/>
                            </p:cNvSpPr>
                            <p:nvPr/>
                          </p:nvSpPr>
                          <p:spPr bwMode="auto">
                            <a:xfrm>
                              <a:off x="6634834" y="4503670"/>
                              <a:ext cx="375383" cy="110582"/>
                            </a:xfrm>
                            <a:custGeom>
                              <a:avLst/>
                              <a:gdLst/>
                              <a:ahLst/>
                              <a:cxnLst>
                                <a:cxn ang="0">
                                  <a:pos x="0" y="29"/>
                                </a:cxn>
                                <a:cxn ang="0">
                                  <a:pos x="1" y="15"/>
                                </a:cxn>
                                <a:cxn ang="0">
                                  <a:pos x="5" y="8"/>
                                </a:cxn>
                                <a:cxn ang="0">
                                  <a:pos x="9" y="1"/>
                                </a:cxn>
                                <a:cxn ang="0">
                                  <a:pos x="15" y="0"/>
                                </a:cxn>
                                <a:cxn ang="0">
                                  <a:pos x="19" y="1"/>
                                </a:cxn>
                                <a:cxn ang="0">
                                  <a:pos x="26" y="9"/>
                                </a:cxn>
                                <a:cxn ang="0">
                                  <a:pos x="39" y="16"/>
                                </a:cxn>
                                <a:cxn ang="0">
                                  <a:pos x="54" y="24"/>
                                </a:cxn>
                                <a:cxn ang="0">
                                  <a:pos x="64" y="23"/>
                                </a:cxn>
                                <a:cxn ang="0">
                                  <a:pos x="71" y="13"/>
                                </a:cxn>
                                <a:cxn ang="0">
                                  <a:pos x="75" y="10"/>
                                </a:cxn>
                                <a:cxn ang="0">
                                  <a:pos x="80" y="9"/>
                                </a:cxn>
                                <a:cxn ang="0">
                                  <a:pos x="85" y="11"/>
                                </a:cxn>
                                <a:cxn ang="0">
                                  <a:pos x="93" y="19"/>
                                </a:cxn>
                                <a:cxn ang="0">
                                  <a:pos x="96" y="20"/>
                                </a:cxn>
                                <a:cxn ang="0">
                                  <a:pos x="100" y="18"/>
                                </a:cxn>
                                <a:cxn ang="0">
                                  <a:pos x="108" y="13"/>
                                </a:cxn>
                                <a:cxn ang="0">
                                  <a:pos x="123" y="13"/>
                                </a:cxn>
                                <a:cxn ang="0">
                                  <a:pos x="129" y="14"/>
                                </a:cxn>
                                <a:cxn ang="0">
                                  <a:pos x="129" y="25"/>
                                </a:cxn>
                                <a:cxn ang="0">
                                  <a:pos x="141" y="37"/>
                                </a:cxn>
                                <a:cxn ang="0">
                                  <a:pos x="169" y="53"/>
                                </a:cxn>
                                <a:cxn ang="0">
                                  <a:pos x="166" y="57"/>
                                </a:cxn>
                                <a:cxn ang="0">
                                  <a:pos x="138" y="55"/>
                                </a:cxn>
                                <a:cxn ang="0">
                                  <a:pos x="131" y="53"/>
                                </a:cxn>
                                <a:cxn ang="0">
                                  <a:pos x="129" y="48"/>
                                </a:cxn>
                                <a:cxn ang="0">
                                  <a:pos x="129" y="39"/>
                                </a:cxn>
                                <a:cxn ang="0">
                                  <a:pos x="107" y="27"/>
                                </a:cxn>
                                <a:cxn ang="0">
                                  <a:pos x="86" y="26"/>
                                </a:cxn>
                                <a:cxn ang="0">
                                  <a:pos x="70" y="31"/>
                                </a:cxn>
                                <a:cxn ang="0">
                                  <a:pos x="61" y="33"/>
                                </a:cxn>
                                <a:cxn ang="0">
                                  <a:pos x="47" y="31"/>
                                </a:cxn>
                                <a:cxn ang="0">
                                  <a:pos x="28" y="21"/>
                                </a:cxn>
                                <a:cxn ang="0">
                                  <a:pos x="20" y="21"/>
                                </a:cxn>
                                <a:cxn ang="0">
                                  <a:pos x="6" y="33"/>
                                </a:cxn>
                                <a:cxn ang="0">
                                  <a:pos x="8" y="24"/>
                                </a:cxn>
                                <a:cxn ang="0">
                                  <a:pos x="12" y="22"/>
                                </a:cxn>
                                <a:cxn ang="0">
                                  <a:pos x="15" y="20"/>
                                </a:cxn>
                                <a:cxn ang="0">
                                  <a:pos x="17" y="18"/>
                                </a:cxn>
                                <a:cxn ang="0">
                                  <a:pos x="16" y="14"/>
                                </a:cxn>
                                <a:cxn ang="0">
                                  <a:pos x="10" y="13"/>
                                </a:cxn>
                                <a:cxn ang="0">
                                  <a:pos x="6" y="15"/>
                                </a:cxn>
                                <a:cxn ang="0">
                                  <a:pos x="6" y="21"/>
                                </a:cxn>
                                <a:cxn ang="0">
                                  <a:pos x="0" y="29"/>
                                </a:cxn>
                              </a:cxnLst>
                              <a:rect l="0" t="0" r="r" b="b"/>
                              <a:pathLst>
                                <a:path w="170" h="58">
                                  <a:moveTo>
                                    <a:pt x="0" y="29"/>
                                  </a:moveTo>
                                  <a:lnTo>
                                    <a:pt x="1" y="15"/>
                                  </a:lnTo>
                                  <a:lnTo>
                                    <a:pt x="5" y="8"/>
                                  </a:lnTo>
                                  <a:lnTo>
                                    <a:pt x="9" y="1"/>
                                  </a:lnTo>
                                  <a:lnTo>
                                    <a:pt x="15" y="0"/>
                                  </a:lnTo>
                                  <a:lnTo>
                                    <a:pt x="19" y="1"/>
                                  </a:lnTo>
                                  <a:lnTo>
                                    <a:pt x="26" y="9"/>
                                  </a:lnTo>
                                  <a:lnTo>
                                    <a:pt x="39" y="16"/>
                                  </a:lnTo>
                                  <a:lnTo>
                                    <a:pt x="54" y="24"/>
                                  </a:lnTo>
                                  <a:lnTo>
                                    <a:pt x="64" y="23"/>
                                  </a:lnTo>
                                  <a:lnTo>
                                    <a:pt x="71" y="13"/>
                                  </a:lnTo>
                                  <a:lnTo>
                                    <a:pt x="75" y="10"/>
                                  </a:lnTo>
                                  <a:lnTo>
                                    <a:pt x="80" y="9"/>
                                  </a:lnTo>
                                  <a:lnTo>
                                    <a:pt x="85" y="11"/>
                                  </a:lnTo>
                                  <a:lnTo>
                                    <a:pt x="93" y="19"/>
                                  </a:lnTo>
                                  <a:lnTo>
                                    <a:pt x="96" y="20"/>
                                  </a:lnTo>
                                  <a:lnTo>
                                    <a:pt x="100" y="18"/>
                                  </a:lnTo>
                                  <a:lnTo>
                                    <a:pt x="108" y="13"/>
                                  </a:lnTo>
                                  <a:lnTo>
                                    <a:pt x="123" y="13"/>
                                  </a:lnTo>
                                  <a:lnTo>
                                    <a:pt x="129" y="14"/>
                                  </a:lnTo>
                                  <a:lnTo>
                                    <a:pt x="129" y="25"/>
                                  </a:lnTo>
                                  <a:lnTo>
                                    <a:pt x="141" y="37"/>
                                  </a:lnTo>
                                  <a:lnTo>
                                    <a:pt x="169" y="53"/>
                                  </a:lnTo>
                                  <a:lnTo>
                                    <a:pt x="166" y="57"/>
                                  </a:lnTo>
                                  <a:lnTo>
                                    <a:pt x="138" y="55"/>
                                  </a:lnTo>
                                  <a:lnTo>
                                    <a:pt x="131" y="53"/>
                                  </a:lnTo>
                                  <a:lnTo>
                                    <a:pt x="129" y="48"/>
                                  </a:lnTo>
                                  <a:lnTo>
                                    <a:pt x="129" y="39"/>
                                  </a:lnTo>
                                  <a:lnTo>
                                    <a:pt x="107" y="27"/>
                                  </a:lnTo>
                                  <a:lnTo>
                                    <a:pt x="86" y="26"/>
                                  </a:lnTo>
                                  <a:lnTo>
                                    <a:pt x="70" y="31"/>
                                  </a:lnTo>
                                  <a:lnTo>
                                    <a:pt x="61" y="33"/>
                                  </a:lnTo>
                                  <a:lnTo>
                                    <a:pt x="47" y="31"/>
                                  </a:lnTo>
                                  <a:lnTo>
                                    <a:pt x="28" y="21"/>
                                  </a:lnTo>
                                  <a:lnTo>
                                    <a:pt x="20" y="21"/>
                                  </a:lnTo>
                                  <a:lnTo>
                                    <a:pt x="6" y="33"/>
                                  </a:lnTo>
                                  <a:lnTo>
                                    <a:pt x="8" y="24"/>
                                  </a:lnTo>
                                  <a:lnTo>
                                    <a:pt x="12" y="22"/>
                                  </a:lnTo>
                                  <a:lnTo>
                                    <a:pt x="15" y="20"/>
                                  </a:lnTo>
                                  <a:lnTo>
                                    <a:pt x="17" y="18"/>
                                  </a:lnTo>
                                  <a:lnTo>
                                    <a:pt x="16" y="14"/>
                                  </a:lnTo>
                                  <a:lnTo>
                                    <a:pt x="10" y="13"/>
                                  </a:lnTo>
                                  <a:lnTo>
                                    <a:pt x="6" y="15"/>
                                  </a:lnTo>
                                  <a:lnTo>
                                    <a:pt x="6" y="21"/>
                                  </a:lnTo>
                                  <a:lnTo>
                                    <a:pt x="0" y="29"/>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11" name="Freeform 58">
                              <a:extLst>
                                <a:ext uri="{FF2B5EF4-FFF2-40B4-BE49-F238E27FC236}">
                                  <a16:creationId xmlns:a16="http://schemas.microsoft.com/office/drawing/2014/main" id="{F6AED0E1-2CD9-E90C-7BA3-8FDD66D21F9F}"/>
                                </a:ext>
                              </a:extLst>
                            </p:cNvPr>
                            <p:cNvSpPr>
                              <a:spLocks/>
                            </p:cNvSpPr>
                            <p:nvPr/>
                          </p:nvSpPr>
                          <p:spPr bwMode="auto">
                            <a:xfrm>
                              <a:off x="6634834" y="4528455"/>
                              <a:ext cx="37538" cy="32411"/>
                            </a:xfrm>
                            <a:custGeom>
                              <a:avLst/>
                              <a:gdLst/>
                              <a:ahLst/>
                              <a:cxnLst>
                                <a:cxn ang="0">
                                  <a:pos x="5" y="0"/>
                                </a:cxn>
                                <a:cxn ang="0">
                                  <a:pos x="10" y="3"/>
                                </a:cxn>
                                <a:cxn ang="0">
                                  <a:pos x="14" y="5"/>
                                </a:cxn>
                                <a:cxn ang="0">
                                  <a:pos x="16" y="16"/>
                                </a:cxn>
                                <a:cxn ang="0">
                                  <a:pos x="0" y="16"/>
                                </a:cxn>
                                <a:cxn ang="0">
                                  <a:pos x="5" y="0"/>
                                </a:cxn>
                              </a:cxnLst>
                              <a:rect l="0" t="0" r="r" b="b"/>
                              <a:pathLst>
                                <a:path w="17" h="17">
                                  <a:moveTo>
                                    <a:pt x="5" y="0"/>
                                  </a:moveTo>
                                  <a:lnTo>
                                    <a:pt x="10" y="3"/>
                                  </a:lnTo>
                                  <a:lnTo>
                                    <a:pt x="14" y="5"/>
                                  </a:lnTo>
                                  <a:lnTo>
                                    <a:pt x="16" y="16"/>
                                  </a:lnTo>
                                  <a:lnTo>
                                    <a:pt x="0" y="16"/>
                                  </a:lnTo>
                                  <a:lnTo>
                                    <a:pt x="5"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12" name="Freeform 59">
                              <a:extLst>
                                <a:ext uri="{FF2B5EF4-FFF2-40B4-BE49-F238E27FC236}">
                                  <a16:creationId xmlns:a16="http://schemas.microsoft.com/office/drawing/2014/main" id="{C3AC1206-4C63-06DE-EDE6-17E5FEB12BA8}"/>
                                </a:ext>
                              </a:extLst>
                            </p:cNvPr>
                            <p:cNvSpPr>
                              <a:spLocks/>
                            </p:cNvSpPr>
                            <p:nvPr/>
                          </p:nvSpPr>
                          <p:spPr bwMode="auto">
                            <a:xfrm>
                              <a:off x="7180243" y="4557054"/>
                              <a:ext cx="37538" cy="102957"/>
                            </a:xfrm>
                            <a:custGeom>
                              <a:avLst/>
                              <a:gdLst/>
                              <a:ahLst/>
                              <a:cxnLst>
                                <a:cxn ang="0">
                                  <a:pos x="0" y="0"/>
                                </a:cxn>
                                <a:cxn ang="0">
                                  <a:pos x="16" y="0"/>
                                </a:cxn>
                                <a:cxn ang="0">
                                  <a:pos x="16" y="53"/>
                                </a:cxn>
                                <a:cxn ang="0">
                                  <a:pos x="3" y="53"/>
                                </a:cxn>
                                <a:cxn ang="0">
                                  <a:pos x="0" y="0"/>
                                </a:cxn>
                              </a:cxnLst>
                              <a:rect l="0" t="0" r="r" b="b"/>
                              <a:pathLst>
                                <a:path w="17" h="54">
                                  <a:moveTo>
                                    <a:pt x="0" y="0"/>
                                  </a:moveTo>
                                  <a:lnTo>
                                    <a:pt x="16" y="0"/>
                                  </a:lnTo>
                                  <a:lnTo>
                                    <a:pt x="16" y="53"/>
                                  </a:lnTo>
                                  <a:lnTo>
                                    <a:pt x="3" y="53"/>
                                  </a:lnTo>
                                  <a:lnTo>
                                    <a:pt x="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13" name="Freeform 60">
                              <a:extLst>
                                <a:ext uri="{FF2B5EF4-FFF2-40B4-BE49-F238E27FC236}">
                                  <a16:creationId xmlns:a16="http://schemas.microsoft.com/office/drawing/2014/main" id="{76D37CF2-56C9-438C-8317-726A1D909863}"/>
                                </a:ext>
                              </a:extLst>
                            </p:cNvPr>
                            <p:cNvSpPr>
                              <a:spLocks/>
                            </p:cNvSpPr>
                            <p:nvPr/>
                          </p:nvSpPr>
                          <p:spPr bwMode="auto">
                            <a:xfrm>
                              <a:off x="6736408" y="4978411"/>
                              <a:ext cx="37538" cy="76263"/>
                            </a:xfrm>
                            <a:custGeom>
                              <a:avLst/>
                              <a:gdLst/>
                              <a:ahLst/>
                              <a:cxnLst>
                                <a:cxn ang="0">
                                  <a:pos x="10" y="1"/>
                                </a:cxn>
                                <a:cxn ang="0">
                                  <a:pos x="12" y="0"/>
                                </a:cxn>
                                <a:cxn ang="0">
                                  <a:pos x="15" y="0"/>
                                </a:cxn>
                                <a:cxn ang="0">
                                  <a:pos x="16" y="1"/>
                                </a:cxn>
                                <a:cxn ang="0">
                                  <a:pos x="15" y="4"/>
                                </a:cxn>
                                <a:cxn ang="0">
                                  <a:pos x="10" y="9"/>
                                </a:cxn>
                                <a:cxn ang="0">
                                  <a:pos x="9" y="13"/>
                                </a:cxn>
                                <a:cxn ang="0">
                                  <a:pos x="11" y="16"/>
                                </a:cxn>
                                <a:cxn ang="0">
                                  <a:pos x="14" y="22"/>
                                </a:cxn>
                                <a:cxn ang="0">
                                  <a:pos x="12" y="27"/>
                                </a:cxn>
                                <a:cxn ang="0">
                                  <a:pos x="2" y="39"/>
                                </a:cxn>
                                <a:cxn ang="0">
                                  <a:pos x="0" y="38"/>
                                </a:cxn>
                                <a:cxn ang="0">
                                  <a:pos x="2" y="35"/>
                                </a:cxn>
                                <a:cxn ang="0">
                                  <a:pos x="11" y="25"/>
                                </a:cxn>
                                <a:cxn ang="0">
                                  <a:pos x="10" y="21"/>
                                </a:cxn>
                                <a:cxn ang="0">
                                  <a:pos x="6" y="17"/>
                                </a:cxn>
                                <a:cxn ang="0">
                                  <a:pos x="2" y="12"/>
                                </a:cxn>
                                <a:cxn ang="0">
                                  <a:pos x="4" y="8"/>
                                </a:cxn>
                                <a:cxn ang="0">
                                  <a:pos x="10" y="1"/>
                                </a:cxn>
                              </a:cxnLst>
                              <a:rect l="0" t="0" r="r" b="b"/>
                              <a:pathLst>
                                <a:path w="17" h="40">
                                  <a:moveTo>
                                    <a:pt x="10" y="1"/>
                                  </a:moveTo>
                                  <a:lnTo>
                                    <a:pt x="12" y="0"/>
                                  </a:lnTo>
                                  <a:lnTo>
                                    <a:pt x="15" y="0"/>
                                  </a:lnTo>
                                  <a:lnTo>
                                    <a:pt x="16" y="1"/>
                                  </a:lnTo>
                                  <a:lnTo>
                                    <a:pt x="15" y="4"/>
                                  </a:lnTo>
                                  <a:lnTo>
                                    <a:pt x="10" y="9"/>
                                  </a:lnTo>
                                  <a:lnTo>
                                    <a:pt x="9" y="13"/>
                                  </a:lnTo>
                                  <a:lnTo>
                                    <a:pt x="11" y="16"/>
                                  </a:lnTo>
                                  <a:lnTo>
                                    <a:pt x="14" y="22"/>
                                  </a:lnTo>
                                  <a:lnTo>
                                    <a:pt x="12" y="27"/>
                                  </a:lnTo>
                                  <a:lnTo>
                                    <a:pt x="2" y="39"/>
                                  </a:lnTo>
                                  <a:lnTo>
                                    <a:pt x="0" y="38"/>
                                  </a:lnTo>
                                  <a:lnTo>
                                    <a:pt x="2" y="35"/>
                                  </a:lnTo>
                                  <a:lnTo>
                                    <a:pt x="11" y="25"/>
                                  </a:lnTo>
                                  <a:lnTo>
                                    <a:pt x="10" y="21"/>
                                  </a:lnTo>
                                  <a:lnTo>
                                    <a:pt x="6" y="17"/>
                                  </a:lnTo>
                                  <a:lnTo>
                                    <a:pt x="2" y="12"/>
                                  </a:lnTo>
                                  <a:lnTo>
                                    <a:pt x="4" y="8"/>
                                  </a:lnTo>
                                  <a:lnTo>
                                    <a:pt x="10" y="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14" name="Freeform 61">
                              <a:extLst>
                                <a:ext uri="{FF2B5EF4-FFF2-40B4-BE49-F238E27FC236}">
                                  <a16:creationId xmlns:a16="http://schemas.microsoft.com/office/drawing/2014/main" id="{A2B828D0-DD5E-07A0-135F-15AA9CC3D869}"/>
                                </a:ext>
                              </a:extLst>
                            </p:cNvPr>
                            <p:cNvSpPr>
                              <a:spLocks/>
                            </p:cNvSpPr>
                            <p:nvPr/>
                          </p:nvSpPr>
                          <p:spPr bwMode="auto">
                            <a:xfrm>
                              <a:off x="6822524" y="5948864"/>
                              <a:ext cx="37538" cy="196379"/>
                            </a:xfrm>
                            <a:custGeom>
                              <a:avLst/>
                              <a:gdLst/>
                              <a:ahLst/>
                              <a:cxnLst>
                                <a:cxn ang="0">
                                  <a:pos x="6" y="0"/>
                                </a:cxn>
                                <a:cxn ang="0">
                                  <a:pos x="13" y="3"/>
                                </a:cxn>
                                <a:cxn ang="0">
                                  <a:pos x="16" y="7"/>
                                </a:cxn>
                                <a:cxn ang="0">
                                  <a:pos x="11" y="22"/>
                                </a:cxn>
                                <a:cxn ang="0">
                                  <a:pos x="9" y="30"/>
                                </a:cxn>
                                <a:cxn ang="0">
                                  <a:pos x="16" y="37"/>
                                </a:cxn>
                                <a:cxn ang="0">
                                  <a:pos x="16" y="102"/>
                                </a:cxn>
                                <a:cxn ang="0">
                                  <a:pos x="9" y="102"/>
                                </a:cxn>
                                <a:cxn ang="0">
                                  <a:pos x="9" y="43"/>
                                </a:cxn>
                                <a:cxn ang="0">
                                  <a:pos x="4" y="37"/>
                                </a:cxn>
                                <a:cxn ang="0">
                                  <a:pos x="0" y="31"/>
                                </a:cxn>
                                <a:cxn ang="0">
                                  <a:pos x="0" y="22"/>
                                </a:cxn>
                                <a:cxn ang="0">
                                  <a:pos x="6" y="14"/>
                                </a:cxn>
                                <a:cxn ang="0">
                                  <a:pos x="9" y="9"/>
                                </a:cxn>
                                <a:cxn ang="0">
                                  <a:pos x="6" y="4"/>
                                </a:cxn>
                                <a:cxn ang="0">
                                  <a:pos x="6" y="0"/>
                                </a:cxn>
                              </a:cxnLst>
                              <a:rect l="0" t="0" r="r" b="b"/>
                              <a:pathLst>
                                <a:path w="17" h="103">
                                  <a:moveTo>
                                    <a:pt x="6" y="0"/>
                                  </a:moveTo>
                                  <a:lnTo>
                                    <a:pt x="13" y="3"/>
                                  </a:lnTo>
                                  <a:lnTo>
                                    <a:pt x="16" y="7"/>
                                  </a:lnTo>
                                  <a:lnTo>
                                    <a:pt x="11" y="22"/>
                                  </a:lnTo>
                                  <a:lnTo>
                                    <a:pt x="9" y="30"/>
                                  </a:lnTo>
                                  <a:lnTo>
                                    <a:pt x="16" y="37"/>
                                  </a:lnTo>
                                  <a:lnTo>
                                    <a:pt x="16" y="102"/>
                                  </a:lnTo>
                                  <a:lnTo>
                                    <a:pt x="9" y="102"/>
                                  </a:lnTo>
                                  <a:lnTo>
                                    <a:pt x="9" y="43"/>
                                  </a:lnTo>
                                  <a:lnTo>
                                    <a:pt x="4" y="37"/>
                                  </a:lnTo>
                                  <a:lnTo>
                                    <a:pt x="0" y="31"/>
                                  </a:lnTo>
                                  <a:lnTo>
                                    <a:pt x="0" y="22"/>
                                  </a:lnTo>
                                  <a:lnTo>
                                    <a:pt x="6" y="14"/>
                                  </a:lnTo>
                                  <a:lnTo>
                                    <a:pt x="9" y="9"/>
                                  </a:lnTo>
                                  <a:lnTo>
                                    <a:pt x="6" y="4"/>
                                  </a:lnTo>
                                  <a:lnTo>
                                    <a:pt x="6"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15" name="Freeform 62">
                              <a:extLst>
                                <a:ext uri="{FF2B5EF4-FFF2-40B4-BE49-F238E27FC236}">
                                  <a16:creationId xmlns:a16="http://schemas.microsoft.com/office/drawing/2014/main" id="{09554200-8769-962A-BDF3-8913B011D70C}"/>
                                </a:ext>
                              </a:extLst>
                            </p:cNvPr>
                            <p:cNvSpPr>
                              <a:spLocks/>
                            </p:cNvSpPr>
                            <p:nvPr/>
                          </p:nvSpPr>
                          <p:spPr bwMode="auto">
                            <a:xfrm>
                              <a:off x="6844606" y="6028941"/>
                              <a:ext cx="779474" cy="369878"/>
                            </a:xfrm>
                            <a:custGeom>
                              <a:avLst/>
                              <a:gdLst/>
                              <a:ahLst/>
                              <a:cxnLst>
                                <a:cxn ang="0">
                                  <a:pos x="3" y="7"/>
                                </a:cxn>
                                <a:cxn ang="0">
                                  <a:pos x="16" y="24"/>
                                </a:cxn>
                                <a:cxn ang="0">
                                  <a:pos x="26" y="44"/>
                                </a:cxn>
                                <a:cxn ang="0">
                                  <a:pos x="39" y="44"/>
                                </a:cxn>
                                <a:cxn ang="0">
                                  <a:pos x="48" y="43"/>
                                </a:cxn>
                                <a:cxn ang="0">
                                  <a:pos x="66" y="63"/>
                                </a:cxn>
                                <a:cxn ang="0">
                                  <a:pos x="72" y="49"/>
                                </a:cxn>
                                <a:cxn ang="0">
                                  <a:pos x="99" y="67"/>
                                </a:cxn>
                                <a:cxn ang="0">
                                  <a:pos x="109" y="77"/>
                                </a:cxn>
                                <a:cxn ang="0">
                                  <a:pos x="127" y="85"/>
                                </a:cxn>
                                <a:cxn ang="0">
                                  <a:pos x="146" y="81"/>
                                </a:cxn>
                                <a:cxn ang="0">
                                  <a:pos x="160" y="89"/>
                                </a:cxn>
                                <a:cxn ang="0">
                                  <a:pos x="166" y="76"/>
                                </a:cxn>
                                <a:cxn ang="0">
                                  <a:pos x="176" y="81"/>
                                </a:cxn>
                                <a:cxn ang="0">
                                  <a:pos x="186" y="91"/>
                                </a:cxn>
                                <a:cxn ang="0">
                                  <a:pos x="207" y="99"/>
                                </a:cxn>
                                <a:cxn ang="0">
                                  <a:pos x="225" y="93"/>
                                </a:cxn>
                                <a:cxn ang="0">
                                  <a:pos x="246" y="96"/>
                                </a:cxn>
                                <a:cxn ang="0">
                                  <a:pos x="255" y="102"/>
                                </a:cxn>
                                <a:cxn ang="0">
                                  <a:pos x="249" y="125"/>
                                </a:cxn>
                                <a:cxn ang="0">
                                  <a:pos x="266" y="133"/>
                                </a:cxn>
                                <a:cxn ang="0">
                                  <a:pos x="283" y="121"/>
                                </a:cxn>
                                <a:cxn ang="0">
                                  <a:pos x="277" y="137"/>
                                </a:cxn>
                                <a:cxn ang="0">
                                  <a:pos x="312" y="136"/>
                                </a:cxn>
                                <a:cxn ang="0">
                                  <a:pos x="296" y="147"/>
                                </a:cxn>
                                <a:cxn ang="0">
                                  <a:pos x="297" y="178"/>
                                </a:cxn>
                                <a:cxn ang="0">
                                  <a:pos x="322" y="193"/>
                                </a:cxn>
                                <a:cxn ang="0">
                                  <a:pos x="330" y="174"/>
                                </a:cxn>
                                <a:cxn ang="0">
                                  <a:pos x="347" y="173"/>
                                </a:cxn>
                                <a:cxn ang="0">
                                  <a:pos x="351" y="172"/>
                                </a:cxn>
                                <a:cxn ang="0">
                                  <a:pos x="331" y="167"/>
                                </a:cxn>
                                <a:cxn ang="0">
                                  <a:pos x="325" y="184"/>
                                </a:cxn>
                                <a:cxn ang="0">
                                  <a:pos x="314" y="186"/>
                                </a:cxn>
                                <a:cxn ang="0">
                                  <a:pos x="295" y="158"/>
                                </a:cxn>
                                <a:cxn ang="0">
                                  <a:pos x="313" y="146"/>
                                </a:cxn>
                                <a:cxn ang="0">
                                  <a:pos x="319" y="135"/>
                                </a:cxn>
                                <a:cxn ang="0">
                                  <a:pos x="283" y="132"/>
                                </a:cxn>
                                <a:cxn ang="0">
                                  <a:pos x="290" y="120"/>
                                </a:cxn>
                                <a:cxn ang="0">
                                  <a:pos x="284" y="113"/>
                                </a:cxn>
                                <a:cxn ang="0">
                                  <a:pos x="259" y="128"/>
                                </a:cxn>
                                <a:cxn ang="0">
                                  <a:pos x="255" y="114"/>
                                </a:cxn>
                                <a:cxn ang="0">
                                  <a:pos x="260" y="96"/>
                                </a:cxn>
                                <a:cxn ang="0">
                                  <a:pos x="244" y="88"/>
                                </a:cxn>
                                <a:cxn ang="0">
                                  <a:pos x="217" y="92"/>
                                </a:cxn>
                                <a:cxn ang="0">
                                  <a:pos x="206" y="95"/>
                                </a:cxn>
                                <a:cxn ang="0">
                                  <a:pos x="186" y="85"/>
                                </a:cxn>
                                <a:cxn ang="0">
                                  <a:pos x="176" y="72"/>
                                </a:cxn>
                                <a:cxn ang="0">
                                  <a:pos x="161" y="77"/>
                                </a:cxn>
                                <a:cxn ang="0">
                                  <a:pos x="153" y="82"/>
                                </a:cxn>
                                <a:cxn ang="0">
                                  <a:pos x="137" y="75"/>
                                </a:cxn>
                                <a:cxn ang="0">
                                  <a:pos x="111" y="72"/>
                                </a:cxn>
                                <a:cxn ang="0">
                                  <a:pos x="82" y="46"/>
                                </a:cxn>
                                <a:cxn ang="0">
                                  <a:pos x="68" y="48"/>
                                </a:cxn>
                                <a:cxn ang="0">
                                  <a:pos x="57" y="53"/>
                                </a:cxn>
                                <a:cxn ang="0">
                                  <a:pos x="50" y="32"/>
                                </a:cxn>
                                <a:cxn ang="0">
                                  <a:pos x="35" y="40"/>
                                </a:cxn>
                                <a:cxn ang="0">
                                  <a:pos x="25" y="23"/>
                                </a:cxn>
                                <a:cxn ang="0">
                                  <a:pos x="9" y="12"/>
                                </a:cxn>
                              </a:cxnLst>
                              <a:rect l="0" t="0" r="r" b="b"/>
                              <a:pathLst>
                                <a:path w="353" h="194">
                                  <a:moveTo>
                                    <a:pt x="2" y="0"/>
                                  </a:moveTo>
                                  <a:lnTo>
                                    <a:pt x="0" y="3"/>
                                  </a:lnTo>
                                  <a:lnTo>
                                    <a:pt x="3" y="7"/>
                                  </a:lnTo>
                                  <a:lnTo>
                                    <a:pt x="4" y="15"/>
                                  </a:lnTo>
                                  <a:lnTo>
                                    <a:pt x="8" y="21"/>
                                  </a:lnTo>
                                  <a:lnTo>
                                    <a:pt x="16" y="24"/>
                                  </a:lnTo>
                                  <a:lnTo>
                                    <a:pt x="22" y="27"/>
                                  </a:lnTo>
                                  <a:lnTo>
                                    <a:pt x="24" y="37"/>
                                  </a:lnTo>
                                  <a:lnTo>
                                    <a:pt x="26" y="44"/>
                                  </a:lnTo>
                                  <a:lnTo>
                                    <a:pt x="30" y="47"/>
                                  </a:lnTo>
                                  <a:lnTo>
                                    <a:pt x="35" y="47"/>
                                  </a:lnTo>
                                  <a:lnTo>
                                    <a:pt x="39" y="44"/>
                                  </a:lnTo>
                                  <a:lnTo>
                                    <a:pt x="44" y="38"/>
                                  </a:lnTo>
                                  <a:lnTo>
                                    <a:pt x="46" y="38"/>
                                  </a:lnTo>
                                  <a:lnTo>
                                    <a:pt x="48" y="43"/>
                                  </a:lnTo>
                                  <a:lnTo>
                                    <a:pt x="50" y="53"/>
                                  </a:lnTo>
                                  <a:lnTo>
                                    <a:pt x="58" y="61"/>
                                  </a:lnTo>
                                  <a:lnTo>
                                    <a:pt x="66" y="63"/>
                                  </a:lnTo>
                                  <a:lnTo>
                                    <a:pt x="70" y="62"/>
                                  </a:lnTo>
                                  <a:lnTo>
                                    <a:pt x="72" y="60"/>
                                  </a:lnTo>
                                  <a:lnTo>
                                    <a:pt x="72" y="49"/>
                                  </a:lnTo>
                                  <a:lnTo>
                                    <a:pt x="75" y="48"/>
                                  </a:lnTo>
                                  <a:lnTo>
                                    <a:pt x="100" y="63"/>
                                  </a:lnTo>
                                  <a:lnTo>
                                    <a:pt x="99" y="67"/>
                                  </a:lnTo>
                                  <a:lnTo>
                                    <a:pt x="99" y="73"/>
                                  </a:lnTo>
                                  <a:lnTo>
                                    <a:pt x="104" y="76"/>
                                  </a:lnTo>
                                  <a:lnTo>
                                    <a:pt x="109" y="77"/>
                                  </a:lnTo>
                                  <a:lnTo>
                                    <a:pt x="114" y="81"/>
                                  </a:lnTo>
                                  <a:lnTo>
                                    <a:pt x="120" y="85"/>
                                  </a:lnTo>
                                  <a:lnTo>
                                    <a:pt x="127" y="85"/>
                                  </a:lnTo>
                                  <a:lnTo>
                                    <a:pt x="136" y="82"/>
                                  </a:lnTo>
                                  <a:lnTo>
                                    <a:pt x="141" y="80"/>
                                  </a:lnTo>
                                  <a:lnTo>
                                    <a:pt x="146" y="81"/>
                                  </a:lnTo>
                                  <a:lnTo>
                                    <a:pt x="150" y="83"/>
                                  </a:lnTo>
                                  <a:lnTo>
                                    <a:pt x="152" y="88"/>
                                  </a:lnTo>
                                  <a:lnTo>
                                    <a:pt x="160" y="89"/>
                                  </a:lnTo>
                                  <a:lnTo>
                                    <a:pt x="165" y="86"/>
                                  </a:lnTo>
                                  <a:lnTo>
                                    <a:pt x="166" y="83"/>
                                  </a:lnTo>
                                  <a:lnTo>
                                    <a:pt x="166" y="76"/>
                                  </a:lnTo>
                                  <a:lnTo>
                                    <a:pt x="168" y="75"/>
                                  </a:lnTo>
                                  <a:lnTo>
                                    <a:pt x="174" y="76"/>
                                  </a:lnTo>
                                  <a:lnTo>
                                    <a:pt x="176" y="81"/>
                                  </a:lnTo>
                                  <a:lnTo>
                                    <a:pt x="177" y="85"/>
                                  </a:lnTo>
                                  <a:lnTo>
                                    <a:pt x="181" y="88"/>
                                  </a:lnTo>
                                  <a:lnTo>
                                    <a:pt x="186" y="91"/>
                                  </a:lnTo>
                                  <a:lnTo>
                                    <a:pt x="194" y="91"/>
                                  </a:lnTo>
                                  <a:lnTo>
                                    <a:pt x="202" y="97"/>
                                  </a:lnTo>
                                  <a:lnTo>
                                    <a:pt x="207" y="99"/>
                                  </a:lnTo>
                                  <a:lnTo>
                                    <a:pt x="213" y="99"/>
                                  </a:lnTo>
                                  <a:lnTo>
                                    <a:pt x="218" y="97"/>
                                  </a:lnTo>
                                  <a:lnTo>
                                    <a:pt x="225" y="93"/>
                                  </a:lnTo>
                                  <a:lnTo>
                                    <a:pt x="235" y="93"/>
                                  </a:lnTo>
                                  <a:lnTo>
                                    <a:pt x="242" y="93"/>
                                  </a:lnTo>
                                  <a:lnTo>
                                    <a:pt x="246" y="96"/>
                                  </a:lnTo>
                                  <a:lnTo>
                                    <a:pt x="249" y="98"/>
                                  </a:lnTo>
                                  <a:lnTo>
                                    <a:pt x="255" y="99"/>
                                  </a:lnTo>
                                  <a:lnTo>
                                    <a:pt x="255" y="102"/>
                                  </a:lnTo>
                                  <a:lnTo>
                                    <a:pt x="249" y="114"/>
                                  </a:lnTo>
                                  <a:lnTo>
                                    <a:pt x="248" y="120"/>
                                  </a:lnTo>
                                  <a:lnTo>
                                    <a:pt x="249" y="125"/>
                                  </a:lnTo>
                                  <a:lnTo>
                                    <a:pt x="252" y="131"/>
                                  </a:lnTo>
                                  <a:lnTo>
                                    <a:pt x="259" y="134"/>
                                  </a:lnTo>
                                  <a:lnTo>
                                    <a:pt x="266" y="133"/>
                                  </a:lnTo>
                                  <a:lnTo>
                                    <a:pt x="275" y="126"/>
                                  </a:lnTo>
                                  <a:lnTo>
                                    <a:pt x="282" y="120"/>
                                  </a:lnTo>
                                  <a:lnTo>
                                    <a:pt x="283" y="121"/>
                                  </a:lnTo>
                                  <a:lnTo>
                                    <a:pt x="277" y="130"/>
                                  </a:lnTo>
                                  <a:lnTo>
                                    <a:pt x="276" y="134"/>
                                  </a:lnTo>
                                  <a:lnTo>
                                    <a:pt x="277" y="137"/>
                                  </a:lnTo>
                                  <a:lnTo>
                                    <a:pt x="287" y="137"/>
                                  </a:lnTo>
                                  <a:lnTo>
                                    <a:pt x="306" y="136"/>
                                  </a:lnTo>
                                  <a:lnTo>
                                    <a:pt x="312" y="136"/>
                                  </a:lnTo>
                                  <a:lnTo>
                                    <a:pt x="313" y="138"/>
                                  </a:lnTo>
                                  <a:lnTo>
                                    <a:pt x="311" y="142"/>
                                  </a:lnTo>
                                  <a:lnTo>
                                    <a:pt x="296" y="147"/>
                                  </a:lnTo>
                                  <a:lnTo>
                                    <a:pt x="292" y="156"/>
                                  </a:lnTo>
                                  <a:lnTo>
                                    <a:pt x="290" y="166"/>
                                  </a:lnTo>
                                  <a:lnTo>
                                    <a:pt x="297" y="178"/>
                                  </a:lnTo>
                                  <a:lnTo>
                                    <a:pt x="309" y="190"/>
                                  </a:lnTo>
                                  <a:lnTo>
                                    <a:pt x="315" y="193"/>
                                  </a:lnTo>
                                  <a:lnTo>
                                    <a:pt x="322" y="193"/>
                                  </a:lnTo>
                                  <a:lnTo>
                                    <a:pt x="328" y="189"/>
                                  </a:lnTo>
                                  <a:lnTo>
                                    <a:pt x="329" y="181"/>
                                  </a:lnTo>
                                  <a:lnTo>
                                    <a:pt x="330" y="174"/>
                                  </a:lnTo>
                                  <a:lnTo>
                                    <a:pt x="335" y="171"/>
                                  </a:lnTo>
                                  <a:lnTo>
                                    <a:pt x="341" y="171"/>
                                  </a:lnTo>
                                  <a:lnTo>
                                    <a:pt x="347" y="173"/>
                                  </a:lnTo>
                                  <a:lnTo>
                                    <a:pt x="350" y="176"/>
                                  </a:lnTo>
                                  <a:lnTo>
                                    <a:pt x="352" y="174"/>
                                  </a:lnTo>
                                  <a:lnTo>
                                    <a:pt x="351" y="172"/>
                                  </a:lnTo>
                                  <a:lnTo>
                                    <a:pt x="347" y="167"/>
                                  </a:lnTo>
                                  <a:lnTo>
                                    <a:pt x="339" y="166"/>
                                  </a:lnTo>
                                  <a:lnTo>
                                    <a:pt x="331" y="167"/>
                                  </a:lnTo>
                                  <a:lnTo>
                                    <a:pt x="327" y="171"/>
                                  </a:lnTo>
                                  <a:lnTo>
                                    <a:pt x="326" y="177"/>
                                  </a:lnTo>
                                  <a:lnTo>
                                    <a:pt x="325" y="184"/>
                                  </a:lnTo>
                                  <a:lnTo>
                                    <a:pt x="323" y="186"/>
                                  </a:lnTo>
                                  <a:lnTo>
                                    <a:pt x="319" y="188"/>
                                  </a:lnTo>
                                  <a:lnTo>
                                    <a:pt x="314" y="186"/>
                                  </a:lnTo>
                                  <a:lnTo>
                                    <a:pt x="300" y="172"/>
                                  </a:lnTo>
                                  <a:lnTo>
                                    <a:pt x="294" y="165"/>
                                  </a:lnTo>
                                  <a:lnTo>
                                    <a:pt x="295" y="158"/>
                                  </a:lnTo>
                                  <a:lnTo>
                                    <a:pt x="298" y="154"/>
                                  </a:lnTo>
                                  <a:lnTo>
                                    <a:pt x="303" y="149"/>
                                  </a:lnTo>
                                  <a:lnTo>
                                    <a:pt x="313" y="146"/>
                                  </a:lnTo>
                                  <a:lnTo>
                                    <a:pt x="320" y="143"/>
                                  </a:lnTo>
                                  <a:lnTo>
                                    <a:pt x="321" y="138"/>
                                  </a:lnTo>
                                  <a:lnTo>
                                    <a:pt x="319" y="135"/>
                                  </a:lnTo>
                                  <a:lnTo>
                                    <a:pt x="314" y="132"/>
                                  </a:lnTo>
                                  <a:lnTo>
                                    <a:pt x="306" y="131"/>
                                  </a:lnTo>
                                  <a:lnTo>
                                    <a:pt x="283" y="132"/>
                                  </a:lnTo>
                                  <a:lnTo>
                                    <a:pt x="283" y="130"/>
                                  </a:lnTo>
                                  <a:lnTo>
                                    <a:pt x="288" y="125"/>
                                  </a:lnTo>
                                  <a:lnTo>
                                    <a:pt x="290" y="120"/>
                                  </a:lnTo>
                                  <a:lnTo>
                                    <a:pt x="290" y="116"/>
                                  </a:lnTo>
                                  <a:lnTo>
                                    <a:pt x="287" y="113"/>
                                  </a:lnTo>
                                  <a:lnTo>
                                    <a:pt x="284" y="113"/>
                                  </a:lnTo>
                                  <a:lnTo>
                                    <a:pt x="274" y="121"/>
                                  </a:lnTo>
                                  <a:lnTo>
                                    <a:pt x="266" y="128"/>
                                  </a:lnTo>
                                  <a:lnTo>
                                    <a:pt x="259" y="128"/>
                                  </a:lnTo>
                                  <a:lnTo>
                                    <a:pt x="256" y="126"/>
                                  </a:lnTo>
                                  <a:lnTo>
                                    <a:pt x="254" y="121"/>
                                  </a:lnTo>
                                  <a:lnTo>
                                    <a:pt x="255" y="114"/>
                                  </a:lnTo>
                                  <a:lnTo>
                                    <a:pt x="260" y="104"/>
                                  </a:lnTo>
                                  <a:lnTo>
                                    <a:pt x="261" y="99"/>
                                  </a:lnTo>
                                  <a:lnTo>
                                    <a:pt x="260" y="96"/>
                                  </a:lnTo>
                                  <a:lnTo>
                                    <a:pt x="255" y="93"/>
                                  </a:lnTo>
                                  <a:lnTo>
                                    <a:pt x="247" y="91"/>
                                  </a:lnTo>
                                  <a:lnTo>
                                    <a:pt x="244" y="88"/>
                                  </a:lnTo>
                                  <a:lnTo>
                                    <a:pt x="235" y="86"/>
                                  </a:lnTo>
                                  <a:lnTo>
                                    <a:pt x="220" y="88"/>
                                  </a:lnTo>
                                  <a:lnTo>
                                    <a:pt x="217" y="92"/>
                                  </a:lnTo>
                                  <a:lnTo>
                                    <a:pt x="214" y="95"/>
                                  </a:lnTo>
                                  <a:lnTo>
                                    <a:pt x="209" y="96"/>
                                  </a:lnTo>
                                  <a:lnTo>
                                    <a:pt x="206" y="95"/>
                                  </a:lnTo>
                                  <a:lnTo>
                                    <a:pt x="202" y="87"/>
                                  </a:lnTo>
                                  <a:lnTo>
                                    <a:pt x="197" y="86"/>
                                  </a:lnTo>
                                  <a:lnTo>
                                    <a:pt x="186" y="85"/>
                                  </a:lnTo>
                                  <a:lnTo>
                                    <a:pt x="182" y="83"/>
                                  </a:lnTo>
                                  <a:lnTo>
                                    <a:pt x="179" y="74"/>
                                  </a:lnTo>
                                  <a:lnTo>
                                    <a:pt x="176" y="72"/>
                                  </a:lnTo>
                                  <a:lnTo>
                                    <a:pt x="167" y="71"/>
                                  </a:lnTo>
                                  <a:lnTo>
                                    <a:pt x="163" y="72"/>
                                  </a:lnTo>
                                  <a:lnTo>
                                    <a:pt x="161" y="77"/>
                                  </a:lnTo>
                                  <a:lnTo>
                                    <a:pt x="160" y="83"/>
                                  </a:lnTo>
                                  <a:lnTo>
                                    <a:pt x="158" y="84"/>
                                  </a:lnTo>
                                  <a:lnTo>
                                    <a:pt x="153" y="82"/>
                                  </a:lnTo>
                                  <a:lnTo>
                                    <a:pt x="149" y="76"/>
                                  </a:lnTo>
                                  <a:lnTo>
                                    <a:pt x="143" y="73"/>
                                  </a:lnTo>
                                  <a:lnTo>
                                    <a:pt x="137" y="75"/>
                                  </a:lnTo>
                                  <a:lnTo>
                                    <a:pt x="127" y="80"/>
                                  </a:lnTo>
                                  <a:lnTo>
                                    <a:pt x="121" y="80"/>
                                  </a:lnTo>
                                  <a:lnTo>
                                    <a:pt x="111" y="72"/>
                                  </a:lnTo>
                                  <a:lnTo>
                                    <a:pt x="107" y="70"/>
                                  </a:lnTo>
                                  <a:lnTo>
                                    <a:pt x="105" y="62"/>
                                  </a:lnTo>
                                  <a:lnTo>
                                    <a:pt x="82" y="46"/>
                                  </a:lnTo>
                                  <a:lnTo>
                                    <a:pt x="75" y="44"/>
                                  </a:lnTo>
                                  <a:lnTo>
                                    <a:pt x="70" y="44"/>
                                  </a:lnTo>
                                  <a:lnTo>
                                    <a:pt x="68" y="48"/>
                                  </a:lnTo>
                                  <a:lnTo>
                                    <a:pt x="67" y="55"/>
                                  </a:lnTo>
                                  <a:lnTo>
                                    <a:pt x="65" y="57"/>
                                  </a:lnTo>
                                  <a:lnTo>
                                    <a:pt x="57" y="53"/>
                                  </a:lnTo>
                                  <a:lnTo>
                                    <a:pt x="52" y="44"/>
                                  </a:lnTo>
                                  <a:lnTo>
                                    <a:pt x="52" y="34"/>
                                  </a:lnTo>
                                  <a:lnTo>
                                    <a:pt x="50" y="32"/>
                                  </a:lnTo>
                                  <a:lnTo>
                                    <a:pt x="46" y="31"/>
                                  </a:lnTo>
                                  <a:lnTo>
                                    <a:pt x="41" y="35"/>
                                  </a:lnTo>
                                  <a:lnTo>
                                    <a:pt x="35" y="40"/>
                                  </a:lnTo>
                                  <a:lnTo>
                                    <a:pt x="29" y="40"/>
                                  </a:lnTo>
                                  <a:lnTo>
                                    <a:pt x="28" y="28"/>
                                  </a:lnTo>
                                  <a:lnTo>
                                    <a:pt x="25" y="23"/>
                                  </a:lnTo>
                                  <a:lnTo>
                                    <a:pt x="18" y="20"/>
                                  </a:lnTo>
                                  <a:lnTo>
                                    <a:pt x="12" y="16"/>
                                  </a:lnTo>
                                  <a:lnTo>
                                    <a:pt x="9" y="12"/>
                                  </a:lnTo>
                                  <a:lnTo>
                                    <a:pt x="8" y="4"/>
                                  </a:lnTo>
                                  <a:lnTo>
                                    <a:pt x="2"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16" name="Freeform 63">
                              <a:extLst>
                                <a:ext uri="{FF2B5EF4-FFF2-40B4-BE49-F238E27FC236}">
                                  <a16:creationId xmlns:a16="http://schemas.microsoft.com/office/drawing/2014/main" id="{9CDC3C8E-AB87-76C6-1F5D-28D0F930909C}"/>
                                </a:ext>
                              </a:extLst>
                            </p:cNvPr>
                            <p:cNvSpPr>
                              <a:spLocks/>
                            </p:cNvSpPr>
                            <p:nvPr/>
                          </p:nvSpPr>
                          <p:spPr bwMode="auto">
                            <a:xfrm>
                              <a:off x="7449637" y="5889760"/>
                              <a:ext cx="220816" cy="356531"/>
                            </a:xfrm>
                            <a:custGeom>
                              <a:avLst/>
                              <a:gdLst/>
                              <a:ahLst/>
                              <a:cxnLst>
                                <a:cxn ang="0">
                                  <a:pos x="9" y="9"/>
                                </a:cxn>
                                <a:cxn ang="0">
                                  <a:pos x="22" y="15"/>
                                </a:cxn>
                                <a:cxn ang="0">
                                  <a:pos x="39" y="15"/>
                                </a:cxn>
                                <a:cxn ang="0">
                                  <a:pos x="47" y="25"/>
                                </a:cxn>
                                <a:cxn ang="0">
                                  <a:pos x="46" y="48"/>
                                </a:cxn>
                                <a:cxn ang="0">
                                  <a:pos x="40" y="61"/>
                                </a:cxn>
                                <a:cxn ang="0">
                                  <a:pos x="45" y="64"/>
                                </a:cxn>
                                <a:cxn ang="0">
                                  <a:pos x="54" y="57"/>
                                </a:cxn>
                                <a:cxn ang="0">
                                  <a:pos x="63" y="65"/>
                                </a:cxn>
                                <a:cxn ang="0">
                                  <a:pos x="63" y="91"/>
                                </a:cxn>
                                <a:cxn ang="0">
                                  <a:pos x="83" y="123"/>
                                </a:cxn>
                                <a:cxn ang="0">
                                  <a:pos x="78" y="133"/>
                                </a:cxn>
                                <a:cxn ang="0">
                                  <a:pos x="73" y="147"/>
                                </a:cxn>
                                <a:cxn ang="0">
                                  <a:pos x="88" y="158"/>
                                </a:cxn>
                                <a:cxn ang="0">
                                  <a:pos x="96" y="160"/>
                                </a:cxn>
                                <a:cxn ang="0">
                                  <a:pos x="98" y="174"/>
                                </a:cxn>
                                <a:cxn ang="0">
                                  <a:pos x="90" y="184"/>
                                </a:cxn>
                                <a:cxn ang="0">
                                  <a:pos x="74" y="184"/>
                                </a:cxn>
                                <a:cxn ang="0">
                                  <a:pos x="87" y="178"/>
                                </a:cxn>
                                <a:cxn ang="0">
                                  <a:pos x="92" y="170"/>
                                </a:cxn>
                                <a:cxn ang="0">
                                  <a:pos x="86" y="164"/>
                                </a:cxn>
                                <a:cxn ang="0">
                                  <a:pos x="70" y="152"/>
                                </a:cxn>
                                <a:cxn ang="0">
                                  <a:pos x="69" y="136"/>
                                </a:cxn>
                                <a:cxn ang="0">
                                  <a:pos x="78" y="124"/>
                                </a:cxn>
                                <a:cxn ang="0">
                                  <a:pos x="67" y="100"/>
                                </a:cxn>
                                <a:cxn ang="0">
                                  <a:pos x="55" y="76"/>
                                </a:cxn>
                                <a:cxn ang="0">
                                  <a:pos x="53" y="64"/>
                                </a:cxn>
                                <a:cxn ang="0">
                                  <a:pos x="46" y="67"/>
                                </a:cxn>
                                <a:cxn ang="0">
                                  <a:pos x="37" y="65"/>
                                </a:cxn>
                                <a:cxn ang="0">
                                  <a:pos x="44" y="44"/>
                                </a:cxn>
                                <a:cxn ang="0">
                                  <a:pos x="35" y="17"/>
                                </a:cxn>
                                <a:cxn ang="0">
                                  <a:pos x="15" y="17"/>
                                </a:cxn>
                                <a:cxn ang="0">
                                  <a:pos x="0" y="7"/>
                                </a:cxn>
                              </a:cxnLst>
                              <a:rect l="0" t="0" r="r" b="b"/>
                              <a:pathLst>
                                <a:path w="100" h="187">
                                  <a:moveTo>
                                    <a:pt x="7" y="0"/>
                                  </a:moveTo>
                                  <a:lnTo>
                                    <a:pt x="9" y="9"/>
                                  </a:lnTo>
                                  <a:lnTo>
                                    <a:pt x="14" y="12"/>
                                  </a:lnTo>
                                  <a:lnTo>
                                    <a:pt x="22" y="15"/>
                                  </a:lnTo>
                                  <a:lnTo>
                                    <a:pt x="29" y="14"/>
                                  </a:lnTo>
                                  <a:lnTo>
                                    <a:pt x="39" y="15"/>
                                  </a:lnTo>
                                  <a:lnTo>
                                    <a:pt x="45" y="20"/>
                                  </a:lnTo>
                                  <a:lnTo>
                                    <a:pt x="47" y="25"/>
                                  </a:lnTo>
                                  <a:lnTo>
                                    <a:pt x="48" y="38"/>
                                  </a:lnTo>
                                  <a:lnTo>
                                    <a:pt x="46" y="48"/>
                                  </a:lnTo>
                                  <a:lnTo>
                                    <a:pt x="44" y="55"/>
                                  </a:lnTo>
                                  <a:lnTo>
                                    <a:pt x="40" y="61"/>
                                  </a:lnTo>
                                  <a:lnTo>
                                    <a:pt x="40" y="64"/>
                                  </a:lnTo>
                                  <a:lnTo>
                                    <a:pt x="45" y="64"/>
                                  </a:lnTo>
                                  <a:lnTo>
                                    <a:pt x="49" y="60"/>
                                  </a:lnTo>
                                  <a:lnTo>
                                    <a:pt x="54" y="57"/>
                                  </a:lnTo>
                                  <a:lnTo>
                                    <a:pt x="61" y="59"/>
                                  </a:lnTo>
                                  <a:lnTo>
                                    <a:pt x="63" y="65"/>
                                  </a:lnTo>
                                  <a:lnTo>
                                    <a:pt x="61" y="85"/>
                                  </a:lnTo>
                                  <a:lnTo>
                                    <a:pt x="63" y="91"/>
                                  </a:lnTo>
                                  <a:lnTo>
                                    <a:pt x="76" y="106"/>
                                  </a:lnTo>
                                  <a:lnTo>
                                    <a:pt x="83" y="123"/>
                                  </a:lnTo>
                                  <a:lnTo>
                                    <a:pt x="84" y="129"/>
                                  </a:lnTo>
                                  <a:lnTo>
                                    <a:pt x="78" y="133"/>
                                  </a:lnTo>
                                  <a:lnTo>
                                    <a:pt x="74" y="137"/>
                                  </a:lnTo>
                                  <a:lnTo>
                                    <a:pt x="73" y="147"/>
                                  </a:lnTo>
                                  <a:lnTo>
                                    <a:pt x="79" y="156"/>
                                  </a:lnTo>
                                  <a:lnTo>
                                    <a:pt x="88" y="158"/>
                                  </a:lnTo>
                                  <a:lnTo>
                                    <a:pt x="94" y="159"/>
                                  </a:lnTo>
                                  <a:lnTo>
                                    <a:pt x="96" y="160"/>
                                  </a:lnTo>
                                  <a:lnTo>
                                    <a:pt x="99" y="169"/>
                                  </a:lnTo>
                                  <a:lnTo>
                                    <a:pt x="98" y="174"/>
                                  </a:lnTo>
                                  <a:lnTo>
                                    <a:pt x="96" y="181"/>
                                  </a:lnTo>
                                  <a:lnTo>
                                    <a:pt x="90" y="184"/>
                                  </a:lnTo>
                                  <a:lnTo>
                                    <a:pt x="82" y="186"/>
                                  </a:lnTo>
                                  <a:lnTo>
                                    <a:pt x="74" y="184"/>
                                  </a:lnTo>
                                  <a:lnTo>
                                    <a:pt x="76" y="178"/>
                                  </a:lnTo>
                                  <a:lnTo>
                                    <a:pt x="87" y="178"/>
                                  </a:lnTo>
                                  <a:lnTo>
                                    <a:pt x="90" y="174"/>
                                  </a:lnTo>
                                  <a:lnTo>
                                    <a:pt x="92" y="170"/>
                                  </a:lnTo>
                                  <a:lnTo>
                                    <a:pt x="90" y="165"/>
                                  </a:lnTo>
                                  <a:lnTo>
                                    <a:pt x="86" y="164"/>
                                  </a:lnTo>
                                  <a:lnTo>
                                    <a:pt x="78" y="163"/>
                                  </a:lnTo>
                                  <a:lnTo>
                                    <a:pt x="70" y="152"/>
                                  </a:lnTo>
                                  <a:lnTo>
                                    <a:pt x="67" y="144"/>
                                  </a:lnTo>
                                  <a:lnTo>
                                    <a:pt x="69" y="136"/>
                                  </a:lnTo>
                                  <a:lnTo>
                                    <a:pt x="74" y="128"/>
                                  </a:lnTo>
                                  <a:lnTo>
                                    <a:pt x="78" y="124"/>
                                  </a:lnTo>
                                  <a:lnTo>
                                    <a:pt x="77" y="115"/>
                                  </a:lnTo>
                                  <a:lnTo>
                                    <a:pt x="67" y="100"/>
                                  </a:lnTo>
                                  <a:lnTo>
                                    <a:pt x="55" y="90"/>
                                  </a:lnTo>
                                  <a:lnTo>
                                    <a:pt x="55" y="76"/>
                                  </a:lnTo>
                                  <a:lnTo>
                                    <a:pt x="55" y="66"/>
                                  </a:lnTo>
                                  <a:lnTo>
                                    <a:pt x="53" y="64"/>
                                  </a:lnTo>
                                  <a:lnTo>
                                    <a:pt x="50" y="64"/>
                                  </a:lnTo>
                                  <a:lnTo>
                                    <a:pt x="46" y="67"/>
                                  </a:lnTo>
                                  <a:lnTo>
                                    <a:pt x="41" y="67"/>
                                  </a:lnTo>
                                  <a:lnTo>
                                    <a:pt x="37" y="65"/>
                                  </a:lnTo>
                                  <a:lnTo>
                                    <a:pt x="36" y="59"/>
                                  </a:lnTo>
                                  <a:lnTo>
                                    <a:pt x="44" y="44"/>
                                  </a:lnTo>
                                  <a:lnTo>
                                    <a:pt x="42" y="25"/>
                                  </a:lnTo>
                                  <a:lnTo>
                                    <a:pt x="35" y="17"/>
                                  </a:lnTo>
                                  <a:lnTo>
                                    <a:pt x="22" y="22"/>
                                  </a:lnTo>
                                  <a:lnTo>
                                    <a:pt x="15" y="17"/>
                                  </a:lnTo>
                                  <a:lnTo>
                                    <a:pt x="10" y="12"/>
                                  </a:lnTo>
                                  <a:lnTo>
                                    <a:pt x="0" y="7"/>
                                  </a:lnTo>
                                  <a:lnTo>
                                    <a:pt x="7"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17" name="Freeform 64">
                              <a:extLst>
                                <a:ext uri="{FF2B5EF4-FFF2-40B4-BE49-F238E27FC236}">
                                  <a16:creationId xmlns:a16="http://schemas.microsoft.com/office/drawing/2014/main" id="{64FB6793-B661-2364-1CB7-88220C0A5D46}"/>
                                </a:ext>
                              </a:extLst>
                            </p:cNvPr>
                            <p:cNvSpPr>
                              <a:spLocks/>
                            </p:cNvSpPr>
                            <p:nvPr/>
                          </p:nvSpPr>
                          <p:spPr bwMode="auto">
                            <a:xfrm>
                              <a:off x="4733626" y="4311105"/>
                              <a:ext cx="613862" cy="204004"/>
                            </a:xfrm>
                            <a:custGeom>
                              <a:avLst/>
                              <a:gdLst/>
                              <a:ahLst/>
                              <a:cxnLst>
                                <a:cxn ang="0">
                                  <a:pos x="181" y="57"/>
                                </a:cxn>
                                <a:cxn ang="0">
                                  <a:pos x="157" y="52"/>
                                </a:cxn>
                                <a:cxn ang="0">
                                  <a:pos x="153" y="74"/>
                                </a:cxn>
                                <a:cxn ang="0">
                                  <a:pos x="148" y="59"/>
                                </a:cxn>
                                <a:cxn ang="0">
                                  <a:pos x="131" y="70"/>
                                </a:cxn>
                                <a:cxn ang="0">
                                  <a:pos x="124" y="69"/>
                                </a:cxn>
                                <a:cxn ang="0">
                                  <a:pos x="107" y="70"/>
                                </a:cxn>
                                <a:cxn ang="0">
                                  <a:pos x="98" y="66"/>
                                </a:cxn>
                                <a:cxn ang="0">
                                  <a:pos x="94" y="59"/>
                                </a:cxn>
                                <a:cxn ang="0">
                                  <a:pos x="95" y="71"/>
                                </a:cxn>
                                <a:cxn ang="0">
                                  <a:pos x="102" y="76"/>
                                </a:cxn>
                                <a:cxn ang="0">
                                  <a:pos x="94" y="78"/>
                                </a:cxn>
                                <a:cxn ang="0">
                                  <a:pos x="84" y="83"/>
                                </a:cxn>
                                <a:cxn ang="0">
                                  <a:pos x="75" y="71"/>
                                </a:cxn>
                                <a:cxn ang="0">
                                  <a:pos x="67" y="72"/>
                                </a:cxn>
                                <a:cxn ang="0">
                                  <a:pos x="47" y="59"/>
                                </a:cxn>
                                <a:cxn ang="0">
                                  <a:pos x="25" y="49"/>
                                </a:cxn>
                                <a:cxn ang="0">
                                  <a:pos x="18" y="54"/>
                                </a:cxn>
                                <a:cxn ang="0">
                                  <a:pos x="13" y="57"/>
                                </a:cxn>
                                <a:cxn ang="0">
                                  <a:pos x="14" y="48"/>
                                </a:cxn>
                                <a:cxn ang="0">
                                  <a:pos x="0" y="36"/>
                                </a:cxn>
                                <a:cxn ang="0">
                                  <a:pos x="30" y="30"/>
                                </a:cxn>
                                <a:cxn ang="0">
                                  <a:pos x="41" y="23"/>
                                </a:cxn>
                                <a:cxn ang="0">
                                  <a:pos x="50" y="15"/>
                                </a:cxn>
                                <a:cxn ang="0">
                                  <a:pos x="87" y="32"/>
                                </a:cxn>
                                <a:cxn ang="0">
                                  <a:pos x="98" y="25"/>
                                </a:cxn>
                                <a:cxn ang="0">
                                  <a:pos x="109" y="25"/>
                                </a:cxn>
                                <a:cxn ang="0">
                                  <a:pos x="115" y="17"/>
                                </a:cxn>
                                <a:cxn ang="0">
                                  <a:pos x="123" y="9"/>
                                </a:cxn>
                                <a:cxn ang="0">
                                  <a:pos x="149" y="0"/>
                                </a:cxn>
                                <a:cxn ang="0">
                                  <a:pos x="156" y="13"/>
                                </a:cxn>
                                <a:cxn ang="0">
                                  <a:pos x="173" y="28"/>
                                </a:cxn>
                                <a:cxn ang="0">
                                  <a:pos x="177" y="34"/>
                                </a:cxn>
                                <a:cxn ang="0">
                                  <a:pos x="174" y="44"/>
                                </a:cxn>
                                <a:cxn ang="0">
                                  <a:pos x="188" y="54"/>
                                </a:cxn>
                                <a:cxn ang="0">
                                  <a:pos x="199" y="48"/>
                                </a:cxn>
                                <a:cxn ang="0">
                                  <a:pos x="277" y="55"/>
                                </a:cxn>
                                <a:cxn ang="0">
                                  <a:pos x="214" y="57"/>
                                </a:cxn>
                                <a:cxn ang="0">
                                  <a:pos x="221" y="73"/>
                                </a:cxn>
                                <a:cxn ang="0">
                                  <a:pos x="215" y="82"/>
                                </a:cxn>
                                <a:cxn ang="0">
                                  <a:pos x="205" y="59"/>
                                </a:cxn>
                                <a:cxn ang="0">
                                  <a:pos x="190" y="60"/>
                                </a:cxn>
                                <a:cxn ang="0">
                                  <a:pos x="194" y="71"/>
                                </a:cxn>
                                <a:cxn ang="0">
                                  <a:pos x="188" y="106"/>
                                </a:cxn>
                                <a:cxn ang="0">
                                  <a:pos x="186" y="67"/>
                                </a:cxn>
                              </a:cxnLst>
                              <a:rect l="0" t="0" r="r" b="b"/>
                              <a:pathLst>
                                <a:path w="278" h="107">
                                  <a:moveTo>
                                    <a:pt x="182" y="62"/>
                                  </a:moveTo>
                                  <a:lnTo>
                                    <a:pt x="181" y="57"/>
                                  </a:lnTo>
                                  <a:lnTo>
                                    <a:pt x="168" y="49"/>
                                  </a:lnTo>
                                  <a:lnTo>
                                    <a:pt x="157" y="52"/>
                                  </a:lnTo>
                                  <a:lnTo>
                                    <a:pt x="153" y="62"/>
                                  </a:lnTo>
                                  <a:lnTo>
                                    <a:pt x="153" y="74"/>
                                  </a:lnTo>
                                  <a:lnTo>
                                    <a:pt x="148" y="80"/>
                                  </a:lnTo>
                                  <a:lnTo>
                                    <a:pt x="148" y="59"/>
                                  </a:lnTo>
                                  <a:lnTo>
                                    <a:pt x="140" y="68"/>
                                  </a:lnTo>
                                  <a:lnTo>
                                    <a:pt x="131" y="70"/>
                                  </a:lnTo>
                                  <a:lnTo>
                                    <a:pt x="127" y="73"/>
                                  </a:lnTo>
                                  <a:lnTo>
                                    <a:pt x="124" y="69"/>
                                  </a:lnTo>
                                  <a:lnTo>
                                    <a:pt x="121" y="66"/>
                                  </a:lnTo>
                                  <a:lnTo>
                                    <a:pt x="107" y="70"/>
                                  </a:lnTo>
                                  <a:lnTo>
                                    <a:pt x="103" y="68"/>
                                  </a:lnTo>
                                  <a:lnTo>
                                    <a:pt x="98" y="66"/>
                                  </a:lnTo>
                                  <a:lnTo>
                                    <a:pt x="97" y="59"/>
                                  </a:lnTo>
                                  <a:lnTo>
                                    <a:pt x="94" y="59"/>
                                  </a:lnTo>
                                  <a:lnTo>
                                    <a:pt x="92" y="62"/>
                                  </a:lnTo>
                                  <a:lnTo>
                                    <a:pt x="95" y="71"/>
                                  </a:lnTo>
                                  <a:lnTo>
                                    <a:pt x="102" y="74"/>
                                  </a:lnTo>
                                  <a:lnTo>
                                    <a:pt x="102" y="76"/>
                                  </a:lnTo>
                                  <a:lnTo>
                                    <a:pt x="98" y="80"/>
                                  </a:lnTo>
                                  <a:lnTo>
                                    <a:pt x="94" y="78"/>
                                  </a:lnTo>
                                  <a:lnTo>
                                    <a:pt x="88" y="79"/>
                                  </a:lnTo>
                                  <a:lnTo>
                                    <a:pt x="84" y="83"/>
                                  </a:lnTo>
                                  <a:lnTo>
                                    <a:pt x="80" y="79"/>
                                  </a:lnTo>
                                  <a:lnTo>
                                    <a:pt x="75" y="71"/>
                                  </a:lnTo>
                                  <a:lnTo>
                                    <a:pt x="71" y="70"/>
                                  </a:lnTo>
                                  <a:lnTo>
                                    <a:pt x="67" y="72"/>
                                  </a:lnTo>
                                  <a:lnTo>
                                    <a:pt x="58" y="70"/>
                                  </a:lnTo>
                                  <a:lnTo>
                                    <a:pt x="47" y="59"/>
                                  </a:lnTo>
                                  <a:lnTo>
                                    <a:pt x="26" y="55"/>
                                  </a:lnTo>
                                  <a:lnTo>
                                    <a:pt x="25" y="49"/>
                                  </a:lnTo>
                                  <a:lnTo>
                                    <a:pt x="21" y="49"/>
                                  </a:lnTo>
                                  <a:lnTo>
                                    <a:pt x="18" y="54"/>
                                  </a:lnTo>
                                  <a:lnTo>
                                    <a:pt x="17" y="57"/>
                                  </a:lnTo>
                                  <a:lnTo>
                                    <a:pt x="13" y="57"/>
                                  </a:lnTo>
                                  <a:lnTo>
                                    <a:pt x="13" y="54"/>
                                  </a:lnTo>
                                  <a:lnTo>
                                    <a:pt x="14" y="48"/>
                                  </a:lnTo>
                                  <a:lnTo>
                                    <a:pt x="5" y="42"/>
                                  </a:lnTo>
                                  <a:lnTo>
                                    <a:pt x="0" y="36"/>
                                  </a:lnTo>
                                  <a:lnTo>
                                    <a:pt x="16" y="31"/>
                                  </a:lnTo>
                                  <a:lnTo>
                                    <a:pt x="30" y="30"/>
                                  </a:lnTo>
                                  <a:lnTo>
                                    <a:pt x="38" y="26"/>
                                  </a:lnTo>
                                  <a:lnTo>
                                    <a:pt x="41" y="23"/>
                                  </a:lnTo>
                                  <a:lnTo>
                                    <a:pt x="45" y="15"/>
                                  </a:lnTo>
                                  <a:lnTo>
                                    <a:pt x="50" y="15"/>
                                  </a:lnTo>
                                  <a:lnTo>
                                    <a:pt x="75" y="28"/>
                                  </a:lnTo>
                                  <a:lnTo>
                                    <a:pt x="87" y="32"/>
                                  </a:lnTo>
                                  <a:lnTo>
                                    <a:pt x="95" y="30"/>
                                  </a:lnTo>
                                  <a:lnTo>
                                    <a:pt x="98" y="25"/>
                                  </a:lnTo>
                                  <a:lnTo>
                                    <a:pt x="106" y="23"/>
                                  </a:lnTo>
                                  <a:lnTo>
                                    <a:pt x="109" y="25"/>
                                  </a:lnTo>
                                  <a:lnTo>
                                    <a:pt x="114" y="23"/>
                                  </a:lnTo>
                                  <a:lnTo>
                                    <a:pt x="115" y="17"/>
                                  </a:lnTo>
                                  <a:lnTo>
                                    <a:pt x="116" y="14"/>
                                  </a:lnTo>
                                  <a:lnTo>
                                    <a:pt x="123" y="9"/>
                                  </a:lnTo>
                                  <a:lnTo>
                                    <a:pt x="134" y="8"/>
                                  </a:lnTo>
                                  <a:lnTo>
                                    <a:pt x="149" y="0"/>
                                  </a:lnTo>
                                  <a:lnTo>
                                    <a:pt x="156" y="8"/>
                                  </a:lnTo>
                                  <a:lnTo>
                                    <a:pt x="156" y="13"/>
                                  </a:lnTo>
                                  <a:lnTo>
                                    <a:pt x="167" y="26"/>
                                  </a:lnTo>
                                  <a:lnTo>
                                    <a:pt x="173" y="28"/>
                                  </a:lnTo>
                                  <a:lnTo>
                                    <a:pt x="177" y="31"/>
                                  </a:lnTo>
                                  <a:lnTo>
                                    <a:pt x="177" y="34"/>
                                  </a:lnTo>
                                  <a:lnTo>
                                    <a:pt x="174" y="37"/>
                                  </a:lnTo>
                                  <a:lnTo>
                                    <a:pt x="174" y="44"/>
                                  </a:lnTo>
                                  <a:lnTo>
                                    <a:pt x="179" y="49"/>
                                  </a:lnTo>
                                  <a:lnTo>
                                    <a:pt x="188" y="54"/>
                                  </a:lnTo>
                                  <a:lnTo>
                                    <a:pt x="195" y="51"/>
                                  </a:lnTo>
                                  <a:lnTo>
                                    <a:pt x="199" y="48"/>
                                  </a:lnTo>
                                  <a:lnTo>
                                    <a:pt x="277" y="47"/>
                                  </a:lnTo>
                                  <a:lnTo>
                                    <a:pt x="277" y="55"/>
                                  </a:lnTo>
                                  <a:lnTo>
                                    <a:pt x="215" y="55"/>
                                  </a:lnTo>
                                  <a:lnTo>
                                    <a:pt x="214" y="57"/>
                                  </a:lnTo>
                                  <a:lnTo>
                                    <a:pt x="219" y="63"/>
                                  </a:lnTo>
                                  <a:lnTo>
                                    <a:pt x="221" y="73"/>
                                  </a:lnTo>
                                  <a:lnTo>
                                    <a:pt x="217" y="84"/>
                                  </a:lnTo>
                                  <a:lnTo>
                                    <a:pt x="215" y="82"/>
                                  </a:lnTo>
                                  <a:lnTo>
                                    <a:pt x="212" y="67"/>
                                  </a:lnTo>
                                  <a:lnTo>
                                    <a:pt x="205" y="59"/>
                                  </a:lnTo>
                                  <a:lnTo>
                                    <a:pt x="199" y="57"/>
                                  </a:lnTo>
                                  <a:lnTo>
                                    <a:pt x="190" y="60"/>
                                  </a:lnTo>
                                  <a:lnTo>
                                    <a:pt x="189" y="63"/>
                                  </a:lnTo>
                                  <a:lnTo>
                                    <a:pt x="194" y="71"/>
                                  </a:lnTo>
                                  <a:lnTo>
                                    <a:pt x="194" y="106"/>
                                  </a:lnTo>
                                  <a:lnTo>
                                    <a:pt x="188" y="106"/>
                                  </a:lnTo>
                                  <a:lnTo>
                                    <a:pt x="188" y="72"/>
                                  </a:lnTo>
                                  <a:lnTo>
                                    <a:pt x="186" y="67"/>
                                  </a:lnTo>
                                  <a:lnTo>
                                    <a:pt x="182" y="6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18" name="Freeform 65">
                              <a:extLst>
                                <a:ext uri="{FF2B5EF4-FFF2-40B4-BE49-F238E27FC236}">
                                  <a16:creationId xmlns:a16="http://schemas.microsoft.com/office/drawing/2014/main" id="{62AF54BF-4622-52CC-4D8A-978BBB0FAE4D}"/>
                                </a:ext>
                              </a:extLst>
                            </p:cNvPr>
                            <p:cNvSpPr>
                              <a:spLocks/>
                            </p:cNvSpPr>
                            <p:nvPr/>
                          </p:nvSpPr>
                          <p:spPr bwMode="auto">
                            <a:xfrm>
                              <a:off x="4733626" y="4042275"/>
                              <a:ext cx="435005" cy="339373"/>
                            </a:xfrm>
                            <a:custGeom>
                              <a:avLst/>
                              <a:gdLst/>
                              <a:ahLst/>
                              <a:cxnLst>
                                <a:cxn ang="0">
                                  <a:pos x="54" y="142"/>
                                </a:cxn>
                                <a:cxn ang="0">
                                  <a:pos x="69" y="148"/>
                                </a:cxn>
                                <a:cxn ang="0">
                                  <a:pos x="79" y="155"/>
                                </a:cxn>
                                <a:cxn ang="0">
                                  <a:pos x="87" y="157"/>
                                </a:cxn>
                                <a:cxn ang="0">
                                  <a:pos x="93" y="156"/>
                                </a:cxn>
                                <a:cxn ang="0">
                                  <a:pos x="103" y="148"/>
                                </a:cxn>
                                <a:cxn ang="0">
                                  <a:pos x="115" y="141"/>
                                </a:cxn>
                                <a:cxn ang="0">
                                  <a:pos x="130" y="137"/>
                                </a:cxn>
                                <a:cxn ang="0">
                                  <a:pos x="137" y="137"/>
                                </a:cxn>
                                <a:cxn ang="0">
                                  <a:pos x="146" y="140"/>
                                </a:cxn>
                                <a:cxn ang="0">
                                  <a:pos x="150" y="141"/>
                                </a:cxn>
                                <a:cxn ang="0">
                                  <a:pos x="137" y="150"/>
                                </a:cxn>
                                <a:cxn ang="0">
                                  <a:pos x="130" y="148"/>
                                </a:cxn>
                                <a:cxn ang="0">
                                  <a:pos x="122" y="149"/>
                                </a:cxn>
                                <a:cxn ang="0">
                                  <a:pos x="115" y="153"/>
                                </a:cxn>
                                <a:cxn ang="0">
                                  <a:pos x="110" y="156"/>
                                </a:cxn>
                                <a:cxn ang="0">
                                  <a:pos x="108" y="161"/>
                                </a:cxn>
                                <a:cxn ang="0">
                                  <a:pos x="107" y="164"/>
                                </a:cxn>
                                <a:cxn ang="0">
                                  <a:pos x="100" y="167"/>
                                </a:cxn>
                                <a:cxn ang="0">
                                  <a:pos x="98" y="168"/>
                                </a:cxn>
                                <a:cxn ang="0">
                                  <a:pos x="97" y="166"/>
                                </a:cxn>
                                <a:cxn ang="0">
                                  <a:pos x="93" y="165"/>
                                </a:cxn>
                                <a:cxn ang="0">
                                  <a:pos x="89" y="166"/>
                                </a:cxn>
                                <a:cxn ang="0">
                                  <a:pos x="81" y="166"/>
                                </a:cxn>
                                <a:cxn ang="0">
                                  <a:pos x="64" y="157"/>
                                </a:cxn>
                                <a:cxn ang="0">
                                  <a:pos x="53" y="153"/>
                                </a:cxn>
                                <a:cxn ang="0">
                                  <a:pos x="47" y="151"/>
                                </a:cxn>
                                <a:cxn ang="0">
                                  <a:pos x="41" y="152"/>
                                </a:cxn>
                                <a:cxn ang="0">
                                  <a:pos x="37" y="158"/>
                                </a:cxn>
                                <a:cxn ang="0">
                                  <a:pos x="30" y="164"/>
                                </a:cxn>
                                <a:cxn ang="0">
                                  <a:pos x="23" y="165"/>
                                </a:cxn>
                                <a:cxn ang="0">
                                  <a:pos x="14" y="168"/>
                                </a:cxn>
                                <a:cxn ang="0">
                                  <a:pos x="13" y="170"/>
                                </a:cxn>
                                <a:cxn ang="0">
                                  <a:pos x="14" y="173"/>
                                </a:cxn>
                                <a:cxn ang="0">
                                  <a:pos x="0" y="177"/>
                                </a:cxn>
                                <a:cxn ang="0">
                                  <a:pos x="1" y="122"/>
                                </a:cxn>
                                <a:cxn ang="0">
                                  <a:pos x="13" y="120"/>
                                </a:cxn>
                                <a:cxn ang="0">
                                  <a:pos x="23" y="115"/>
                                </a:cxn>
                                <a:cxn ang="0">
                                  <a:pos x="30" y="104"/>
                                </a:cxn>
                                <a:cxn ang="0">
                                  <a:pos x="52" y="89"/>
                                </a:cxn>
                                <a:cxn ang="0">
                                  <a:pos x="69" y="78"/>
                                </a:cxn>
                                <a:cxn ang="0">
                                  <a:pos x="97" y="64"/>
                                </a:cxn>
                                <a:cxn ang="0">
                                  <a:pos x="115" y="50"/>
                                </a:cxn>
                                <a:cxn ang="0">
                                  <a:pos x="127" y="47"/>
                                </a:cxn>
                                <a:cxn ang="0">
                                  <a:pos x="174" y="0"/>
                                </a:cxn>
                                <a:cxn ang="0">
                                  <a:pos x="196" y="25"/>
                                </a:cxn>
                                <a:cxn ang="0">
                                  <a:pos x="179" y="30"/>
                                </a:cxn>
                                <a:cxn ang="0">
                                  <a:pos x="162" y="43"/>
                                </a:cxn>
                                <a:cxn ang="0">
                                  <a:pos x="152" y="54"/>
                                </a:cxn>
                                <a:cxn ang="0">
                                  <a:pos x="147" y="70"/>
                                </a:cxn>
                                <a:cxn ang="0">
                                  <a:pos x="132" y="91"/>
                                </a:cxn>
                                <a:cxn ang="0">
                                  <a:pos x="117" y="108"/>
                                </a:cxn>
                                <a:cxn ang="0">
                                  <a:pos x="102" y="117"/>
                                </a:cxn>
                                <a:cxn ang="0">
                                  <a:pos x="86" y="120"/>
                                </a:cxn>
                                <a:cxn ang="0">
                                  <a:pos x="66" y="122"/>
                                </a:cxn>
                                <a:cxn ang="0">
                                  <a:pos x="62" y="125"/>
                                </a:cxn>
                                <a:cxn ang="0">
                                  <a:pos x="59" y="134"/>
                                </a:cxn>
                                <a:cxn ang="0">
                                  <a:pos x="54" y="138"/>
                                </a:cxn>
                                <a:cxn ang="0">
                                  <a:pos x="54" y="142"/>
                                </a:cxn>
                              </a:cxnLst>
                              <a:rect l="0" t="0" r="r" b="b"/>
                              <a:pathLst>
                                <a:path w="197" h="178">
                                  <a:moveTo>
                                    <a:pt x="54" y="142"/>
                                  </a:moveTo>
                                  <a:lnTo>
                                    <a:pt x="69" y="148"/>
                                  </a:lnTo>
                                  <a:lnTo>
                                    <a:pt x="79" y="155"/>
                                  </a:lnTo>
                                  <a:lnTo>
                                    <a:pt x="87" y="157"/>
                                  </a:lnTo>
                                  <a:lnTo>
                                    <a:pt x="93" y="156"/>
                                  </a:lnTo>
                                  <a:lnTo>
                                    <a:pt x="103" y="148"/>
                                  </a:lnTo>
                                  <a:lnTo>
                                    <a:pt x="115" y="141"/>
                                  </a:lnTo>
                                  <a:lnTo>
                                    <a:pt x="130" y="137"/>
                                  </a:lnTo>
                                  <a:lnTo>
                                    <a:pt x="137" y="137"/>
                                  </a:lnTo>
                                  <a:lnTo>
                                    <a:pt x="146" y="140"/>
                                  </a:lnTo>
                                  <a:lnTo>
                                    <a:pt x="150" y="141"/>
                                  </a:lnTo>
                                  <a:lnTo>
                                    <a:pt x="137" y="150"/>
                                  </a:lnTo>
                                  <a:lnTo>
                                    <a:pt x="130" y="148"/>
                                  </a:lnTo>
                                  <a:lnTo>
                                    <a:pt x="122" y="149"/>
                                  </a:lnTo>
                                  <a:lnTo>
                                    <a:pt x="115" y="153"/>
                                  </a:lnTo>
                                  <a:lnTo>
                                    <a:pt x="110" y="156"/>
                                  </a:lnTo>
                                  <a:lnTo>
                                    <a:pt x="108" y="161"/>
                                  </a:lnTo>
                                  <a:lnTo>
                                    <a:pt x="107" y="164"/>
                                  </a:lnTo>
                                  <a:lnTo>
                                    <a:pt x="100" y="167"/>
                                  </a:lnTo>
                                  <a:lnTo>
                                    <a:pt x="98" y="168"/>
                                  </a:lnTo>
                                  <a:lnTo>
                                    <a:pt x="97" y="166"/>
                                  </a:lnTo>
                                  <a:lnTo>
                                    <a:pt x="93" y="165"/>
                                  </a:lnTo>
                                  <a:lnTo>
                                    <a:pt x="89" y="166"/>
                                  </a:lnTo>
                                  <a:lnTo>
                                    <a:pt x="81" y="166"/>
                                  </a:lnTo>
                                  <a:lnTo>
                                    <a:pt x="64" y="157"/>
                                  </a:lnTo>
                                  <a:lnTo>
                                    <a:pt x="53" y="153"/>
                                  </a:lnTo>
                                  <a:lnTo>
                                    <a:pt x="47" y="151"/>
                                  </a:lnTo>
                                  <a:lnTo>
                                    <a:pt x="41" y="152"/>
                                  </a:lnTo>
                                  <a:lnTo>
                                    <a:pt x="37" y="158"/>
                                  </a:lnTo>
                                  <a:lnTo>
                                    <a:pt x="30" y="164"/>
                                  </a:lnTo>
                                  <a:lnTo>
                                    <a:pt x="23" y="165"/>
                                  </a:lnTo>
                                  <a:lnTo>
                                    <a:pt x="14" y="168"/>
                                  </a:lnTo>
                                  <a:lnTo>
                                    <a:pt x="13" y="170"/>
                                  </a:lnTo>
                                  <a:lnTo>
                                    <a:pt x="14" y="173"/>
                                  </a:lnTo>
                                  <a:lnTo>
                                    <a:pt x="0" y="177"/>
                                  </a:lnTo>
                                  <a:lnTo>
                                    <a:pt x="1" y="122"/>
                                  </a:lnTo>
                                  <a:lnTo>
                                    <a:pt x="13" y="120"/>
                                  </a:lnTo>
                                  <a:lnTo>
                                    <a:pt x="23" y="115"/>
                                  </a:lnTo>
                                  <a:lnTo>
                                    <a:pt x="30" y="104"/>
                                  </a:lnTo>
                                  <a:lnTo>
                                    <a:pt x="52" y="89"/>
                                  </a:lnTo>
                                  <a:lnTo>
                                    <a:pt x="69" y="78"/>
                                  </a:lnTo>
                                  <a:lnTo>
                                    <a:pt x="97" y="64"/>
                                  </a:lnTo>
                                  <a:lnTo>
                                    <a:pt x="115" y="50"/>
                                  </a:lnTo>
                                  <a:lnTo>
                                    <a:pt x="127" y="47"/>
                                  </a:lnTo>
                                  <a:lnTo>
                                    <a:pt x="174" y="0"/>
                                  </a:lnTo>
                                  <a:lnTo>
                                    <a:pt x="196" y="25"/>
                                  </a:lnTo>
                                  <a:lnTo>
                                    <a:pt x="179" y="30"/>
                                  </a:lnTo>
                                  <a:lnTo>
                                    <a:pt x="162" y="43"/>
                                  </a:lnTo>
                                  <a:lnTo>
                                    <a:pt x="152" y="54"/>
                                  </a:lnTo>
                                  <a:lnTo>
                                    <a:pt x="147" y="70"/>
                                  </a:lnTo>
                                  <a:lnTo>
                                    <a:pt x="132" y="91"/>
                                  </a:lnTo>
                                  <a:lnTo>
                                    <a:pt x="117" y="108"/>
                                  </a:lnTo>
                                  <a:lnTo>
                                    <a:pt x="102" y="117"/>
                                  </a:lnTo>
                                  <a:lnTo>
                                    <a:pt x="86" y="120"/>
                                  </a:lnTo>
                                  <a:lnTo>
                                    <a:pt x="66" y="122"/>
                                  </a:lnTo>
                                  <a:lnTo>
                                    <a:pt x="62" y="125"/>
                                  </a:lnTo>
                                  <a:lnTo>
                                    <a:pt x="59" y="134"/>
                                  </a:lnTo>
                                  <a:lnTo>
                                    <a:pt x="54" y="138"/>
                                  </a:lnTo>
                                  <a:lnTo>
                                    <a:pt x="54" y="14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19" name="Freeform 66">
                              <a:extLst>
                                <a:ext uri="{FF2B5EF4-FFF2-40B4-BE49-F238E27FC236}">
                                  <a16:creationId xmlns:a16="http://schemas.microsoft.com/office/drawing/2014/main" id="{3223825F-FFD6-4FA4-F9EC-BF7F9D0EAE27}"/>
                                </a:ext>
                              </a:extLst>
                            </p:cNvPr>
                            <p:cNvSpPr>
                              <a:spLocks/>
                            </p:cNvSpPr>
                            <p:nvPr/>
                          </p:nvSpPr>
                          <p:spPr bwMode="auto">
                            <a:xfrm>
                              <a:off x="4746873" y="3216723"/>
                              <a:ext cx="516705" cy="697811"/>
                            </a:xfrm>
                            <a:custGeom>
                              <a:avLst/>
                              <a:gdLst/>
                              <a:ahLst/>
                              <a:cxnLst>
                                <a:cxn ang="0">
                                  <a:pos x="20" y="344"/>
                                </a:cxn>
                                <a:cxn ang="0">
                                  <a:pos x="55" y="344"/>
                                </a:cxn>
                                <a:cxn ang="0">
                                  <a:pos x="81" y="330"/>
                                </a:cxn>
                                <a:cxn ang="0">
                                  <a:pos x="92" y="290"/>
                                </a:cxn>
                                <a:cxn ang="0">
                                  <a:pos x="85" y="272"/>
                                </a:cxn>
                                <a:cxn ang="0">
                                  <a:pos x="22" y="332"/>
                                </a:cxn>
                                <a:cxn ang="0">
                                  <a:pos x="56" y="262"/>
                                </a:cxn>
                                <a:cxn ang="0">
                                  <a:pos x="103" y="220"/>
                                </a:cxn>
                                <a:cxn ang="0">
                                  <a:pos x="141" y="127"/>
                                </a:cxn>
                                <a:cxn ang="0">
                                  <a:pos x="164" y="79"/>
                                </a:cxn>
                                <a:cxn ang="0">
                                  <a:pos x="218" y="4"/>
                                </a:cxn>
                                <a:cxn ang="0">
                                  <a:pos x="232" y="16"/>
                                </a:cxn>
                                <a:cxn ang="0">
                                  <a:pos x="206" y="50"/>
                                </a:cxn>
                                <a:cxn ang="0">
                                  <a:pos x="191" y="82"/>
                                </a:cxn>
                                <a:cxn ang="0">
                                  <a:pos x="165" y="142"/>
                                </a:cxn>
                                <a:cxn ang="0">
                                  <a:pos x="155" y="197"/>
                                </a:cxn>
                                <a:cxn ang="0">
                                  <a:pos x="120" y="258"/>
                                </a:cxn>
                                <a:cxn ang="0">
                                  <a:pos x="118" y="270"/>
                                </a:cxn>
                                <a:cxn ang="0">
                                  <a:pos x="133" y="274"/>
                                </a:cxn>
                                <a:cxn ang="0">
                                  <a:pos x="151" y="242"/>
                                </a:cxn>
                                <a:cxn ang="0">
                                  <a:pos x="166" y="233"/>
                                </a:cxn>
                                <a:cxn ang="0">
                                  <a:pos x="178" y="244"/>
                                </a:cxn>
                                <a:cxn ang="0">
                                  <a:pos x="169" y="295"/>
                                </a:cxn>
                                <a:cxn ang="0">
                                  <a:pos x="169" y="340"/>
                                </a:cxn>
                                <a:cxn ang="0">
                                  <a:pos x="161" y="322"/>
                                </a:cxn>
                                <a:cxn ang="0">
                                  <a:pos x="168" y="262"/>
                                </a:cxn>
                                <a:cxn ang="0">
                                  <a:pos x="167" y="243"/>
                                </a:cxn>
                                <a:cxn ang="0">
                                  <a:pos x="157" y="244"/>
                                </a:cxn>
                                <a:cxn ang="0">
                                  <a:pos x="134" y="282"/>
                                </a:cxn>
                                <a:cxn ang="0">
                                  <a:pos x="122" y="282"/>
                                </a:cxn>
                                <a:cxn ang="0">
                                  <a:pos x="109" y="275"/>
                                </a:cxn>
                                <a:cxn ang="0">
                                  <a:pos x="101" y="291"/>
                                </a:cxn>
                                <a:cxn ang="0">
                                  <a:pos x="102" y="332"/>
                                </a:cxn>
                                <a:cxn ang="0">
                                  <a:pos x="87" y="353"/>
                                </a:cxn>
                                <a:cxn ang="0">
                                  <a:pos x="51" y="363"/>
                                </a:cxn>
                                <a:cxn ang="0">
                                  <a:pos x="28" y="364"/>
                                </a:cxn>
                                <a:cxn ang="0">
                                  <a:pos x="7" y="355"/>
                                </a:cxn>
                                <a:cxn ang="0">
                                  <a:pos x="15" y="340"/>
                                </a:cxn>
                              </a:cxnLst>
                              <a:rect l="0" t="0" r="r" b="b"/>
                              <a:pathLst>
                                <a:path w="234" h="366">
                                  <a:moveTo>
                                    <a:pt x="15" y="340"/>
                                  </a:moveTo>
                                  <a:lnTo>
                                    <a:pt x="20" y="344"/>
                                  </a:lnTo>
                                  <a:lnTo>
                                    <a:pt x="33" y="348"/>
                                  </a:lnTo>
                                  <a:lnTo>
                                    <a:pt x="55" y="344"/>
                                  </a:lnTo>
                                  <a:lnTo>
                                    <a:pt x="75" y="338"/>
                                  </a:lnTo>
                                  <a:lnTo>
                                    <a:pt x="81" y="330"/>
                                  </a:lnTo>
                                  <a:lnTo>
                                    <a:pt x="85" y="314"/>
                                  </a:lnTo>
                                  <a:lnTo>
                                    <a:pt x="92" y="290"/>
                                  </a:lnTo>
                                  <a:lnTo>
                                    <a:pt x="89" y="274"/>
                                  </a:lnTo>
                                  <a:lnTo>
                                    <a:pt x="85" y="272"/>
                                  </a:lnTo>
                                  <a:lnTo>
                                    <a:pt x="77" y="278"/>
                                  </a:lnTo>
                                  <a:lnTo>
                                    <a:pt x="22" y="332"/>
                                  </a:lnTo>
                                  <a:lnTo>
                                    <a:pt x="3" y="307"/>
                                  </a:lnTo>
                                  <a:lnTo>
                                    <a:pt x="56" y="262"/>
                                  </a:lnTo>
                                  <a:lnTo>
                                    <a:pt x="78" y="246"/>
                                  </a:lnTo>
                                  <a:lnTo>
                                    <a:pt x="103" y="220"/>
                                  </a:lnTo>
                                  <a:lnTo>
                                    <a:pt x="120" y="180"/>
                                  </a:lnTo>
                                  <a:lnTo>
                                    <a:pt x="141" y="127"/>
                                  </a:lnTo>
                                  <a:lnTo>
                                    <a:pt x="150" y="101"/>
                                  </a:lnTo>
                                  <a:lnTo>
                                    <a:pt x="164" y="79"/>
                                  </a:lnTo>
                                  <a:lnTo>
                                    <a:pt x="192" y="38"/>
                                  </a:lnTo>
                                  <a:lnTo>
                                    <a:pt x="218" y="4"/>
                                  </a:lnTo>
                                  <a:lnTo>
                                    <a:pt x="233" y="0"/>
                                  </a:lnTo>
                                  <a:lnTo>
                                    <a:pt x="232" y="16"/>
                                  </a:lnTo>
                                  <a:lnTo>
                                    <a:pt x="213" y="38"/>
                                  </a:lnTo>
                                  <a:lnTo>
                                    <a:pt x="206" y="50"/>
                                  </a:lnTo>
                                  <a:lnTo>
                                    <a:pt x="202" y="63"/>
                                  </a:lnTo>
                                  <a:lnTo>
                                    <a:pt x="191" y="82"/>
                                  </a:lnTo>
                                  <a:lnTo>
                                    <a:pt x="179" y="99"/>
                                  </a:lnTo>
                                  <a:lnTo>
                                    <a:pt x="165" y="142"/>
                                  </a:lnTo>
                                  <a:lnTo>
                                    <a:pt x="160" y="183"/>
                                  </a:lnTo>
                                  <a:lnTo>
                                    <a:pt x="155" y="197"/>
                                  </a:lnTo>
                                  <a:lnTo>
                                    <a:pt x="135" y="236"/>
                                  </a:lnTo>
                                  <a:lnTo>
                                    <a:pt x="120" y="258"/>
                                  </a:lnTo>
                                  <a:lnTo>
                                    <a:pt x="115" y="267"/>
                                  </a:lnTo>
                                  <a:lnTo>
                                    <a:pt x="118" y="270"/>
                                  </a:lnTo>
                                  <a:lnTo>
                                    <a:pt x="125" y="274"/>
                                  </a:lnTo>
                                  <a:lnTo>
                                    <a:pt x="133" y="274"/>
                                  </a:lnTo>
                                  <a:lnTo>
                                    <a:pt x="140" y="258"/>
                                  </a:lnTo>
                                  <a:lnTo>
                                    <a:pt x="151" y="242"/>
                                  </a:lnTo>
                                  <a:lnTo>
                                    <a:pt x="159" y="234"/>
                                  </a:lnTo>
                                  <a:lnTo>
                                    <a:pt x="166" y="233"/>
                                  </a:lnTo>
                                  <a:lnTo>
                                    <a:pt x="173" y="238"/>
                                  </a:lnTo>
                                  <a:lnTo>
                                    <a:pt x="178" y="244"/>
                                  </a:lnTo>
                                  <a:lnTo>
                                    <a:pt x="174" y="267"/>
                                  </a:lnTo>
                                  <a:lnTo>
                                    <a:pt x="169" y="295"/>
                                  </a:lnTo>
                                  <a:lnTo>
                                    <a:pt x="168" y="329"/>
                                  </a:lnTo>
                                  <a:lnTo>
                                    <a:pt x="169" y="340"/>
                                  </a:lnTo>
                                  <a:lnTo>
                                    <a:pt x="166" y="352"/>
                                  </a:lnTo>
                                  <a:lnTo>
                                    <a:pt x="161" y="322"/>
                                  </a:lnTo>
                                  <a:lnTo>
                                    <a:pt x="161" y="297"/>
                                  </a:lnTo>
                                  <a:lnTo>
                                    <a:pt x="168" y="262"/>
                                  </a:lnTo>
                                  <a:lnTo>
                                    <a:pt x="169" y="248"/>
                                  </a:lnTo>
                                  <a:lnTo>
                                    <a:pt x="167" y="243"/>
                                  </a:lnTo>
                                  <a:lnTo>
                                    <a:pt x="161" y="242"/>
                                  </a:lnTo>
                                  <a:lnTo>
                                    <a:pt x="157" y="244"/>
                                  </a:lnTo>
                                  <a:lnTo>
                                    <a:pt x="139" y="274"/>
                                  </a:lnTo>
                                  <a:lnTo>
                                    <a:pt x="134" y="282"/>
                                  </a:lnTo>
                                  <a:lnTo>
                                    <a:pt x="130" y="284"/>
                                  </a:lnTo>
                                  <a:lnTo>
                                    <a:pt x="122" y="282"/>
                                  </a:lnTo>
                                  <a:lnTo>
                                    <a:pt x="114" y="275"/>
                                  </a:lnTo>
                                  <a:lnTo>
                                    <a:pt x="109" y="275"/>
                                  </a:lnTo>
                                  <a:lnTo>
                                    <a:pt x="104" y="284"/>
                                  </a:lnTo>
                                  <a:lnTo>
                                    <a:pt x="101" y="291"/>
                                  </a:lnTo>
                                  <a:lnTo>
                                    <a:pt x="100" y="306"/>
                                  </a:lnTo>
                                  <a:lnTo>
                                    <a:pt x="102" y="332"/>
                                  </a:lnTo>
                                  <a:lnTo>
                                    <a:pt x="99" y="344"/>
                                  </a:lnTo>
                                  <a:lnTo>
                                    <a:pt x="87" y="353"/>
                                  </a:lnTo>
                                  <a:lnTo>
                                    <a:pt x="69" y="356"/>
                                  </a:lnTo>
                                  <a:lnTo>
                                    <a:pt x="51" y="363"/>
                                  </a:lnTo>
                                  <a:lnTo>
                                    <a:pt x="39" y="365"/>
                                  </a:lnTo>
                                  <a:lnTo>
                                    <a:pt x="28" y="364"/>
                                  </a:lnTo>
                                  <a:lnTo>
                                    <a:pt x="14" y="356"/>
                                  </a:lnTo>
                                  <a:lnTo>
                                    <a:pt x="7" y="355"/>
                                  </a:lnTo>
                                  <a:lnTo>
                                    <a:pt x="0" y="353"/>
                                  </a:lnTo>
                                  <a:lnTo>
                                    <a:pt x="15" y="34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20" name="Freeform 67">
                              <a:extLst>
                                <a:ext uri="{FF2B5EF4-FFF2-40B4-BE49-F238E27FC236}">
                                  <a16:creationId xmlns:a16="http://schemas.microsoft.com/office/drawing/2014/main" id="{ADBB216B-01D8-E19C-1672-53AE428F1241}"/>
                                </a:ext>
                              </a:extLst>
                            </p:cNvPr>
                            <p:cNvSpPr>
                              <a:spLocks/>
                            </p:cNvSpPr>
                            <p:nvPr/>
                          </p:nvSpPr>
                          <p:spPr bwMode="auto">
                            <a:xfrm>
                              <a:off x="4722585" y="3800139"/>
                              <a:ext cx="77285" cy="64824"/>
                            </a:xfrm>
                            <a:custGeom>
                              <a:avLst/>
                              <a:gdLst/>
                              <a:ahLst/>
                              <a:cxnLst>
                                <a:cxn ang="0">
                                  <a:pos x="0" y="15"/>
                                </a:cxn>
                                <a:cxn ang="0">
                                  <a:pos x="6" y="9"/>
                                </a:cxn>
                                <a:cxn ang="0">
                                  <a:pos x="17" y="0"/>
                                </a:cxn>
                                <a:cxn ang="0">
                                  <a:pos x="34" y="23"/>
                                </a:cxn>
                                <a:cxn ang="0">
                                  <a:pos x="23" y="33"/>
                                </a:cxn>
                                <a:cxn ang="0">
                                  <a:pos x="0" y="15"/>
                                </a:cxn>
                              </a:cxnLst>
                              <a:rect l="0" t="0" r="r" b="b"/>
                              <a:pathLst>
                                <a:path w="35" h="34">
                                  <a:moveTo>
                                    <a:pt x="0" y="15"/>
                                  </a:moveTo>
                                  <a:lnTo>
                                    <a:pt x="6" y="9"/>
                                  </a:lnTo>
                                  <a:lnTo>
                                    <a:pt x="17" y="0"/>
                                  </a:lnTo>
                                  <a:lnTo>
                                    <a:pt x="34" y="23"/>
                                  </a:lnTo>
                                  <a:lnTo>
                                    <a:pt x="23" y="33"/>
                                  </a:lnTo>
                                  <a:lnTo>
                                    <a:pt x="0" y="15"/>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21" name="Freeform 68">
                              <a:extLst>
                                <a:ext uri="{FF2B5EF4-FFF2-40B4-BE49-F238E27FC236}">
                                  <a16:creationId xmlns:a16="http://schemas.microsoft.com/office/drawing/2014/main" id="{1D3AB112-AF30-36A4-1B95-9AB0C5ADDE1F}"/>
                                </a:ext>
                              </a:extLst>
                            </p:cNvPr>
                            <p:cNvSpPr>
                              <a:spLocks/>
                            </p:cNvSpPr>
                            <p:nvPr/>
                          </p:nvSpPr>
                          <p:spPr bwMode="auto">
                            <a:xfrm>
                              <a:off x="5106801" y="3603761"/>
                              <a:ext cx="483583" cy="137274"/>
                            </a:xfrm>
                            <a:custGeom>
                              <a:avLst/>
                              <a:gdLst/>
                              <a:ahLst/>
                              <a:cxnLst>
                                <a:cxn ang="0">
                                  <a:pos x="0" y="30"/>
                                </a:cxn>
                                <a:cxn ang="0">
                                  <a:pos x="1" y="17"/>
                                </a:cxn>
                                <a:cxn ang="0">
                                  <a:pos x="5" y="10"/>
                                </a:cxn>
                                <a:cxn ang="0">
                                  <a:pos x="12" y="3"/>
                                </a:cxn>
                                <a:cxn ang="0">
                                  <a:pos x="30" y="0"/>
                                </a:cxn>
                                <a:cxn ang="0">
                                  <a:pos x="59" y="1"/>
                                </a:cxn>
                                <a:cxn ang="0">
                                  <a:pos x="66" y="5"/>
                                </a:cxn>
                                <a:cxn ang="0">
                                  <a:pos x="72" y="13"/>
                                </a:cxn>
                                <a:cxn ang="0">
                                  <a:pos x="80" y="16"/>
                                </a:cxn>
                                <a:cxn ang="0">
                                  <a:pos x="91" y="19"/>
                                </a:cxn>
                                <a:cxn ang="0">
                                  <a:pos x="100" y="23"/>
                                </a:cxn>
                                <a:cxn ang="0">
                                  <a:pos x="109" y="20"/>
                                </a:cxn>
                                <a:cxn ang="0">
                                  <a:pos x="125" y="20"/>
                                </a:cxn>
                                <a:cxn ang="0">
                                  <a:pos x="172" y="26"/>
                                </a:cxn>
                                <a:cxn ang="0">
                                  <a:pos x="189" y="29"/>
                                </a:cxn>
                                <a:cxn ang="0">
                                  <a:pos x="203" y="34"/>
                                </a:cxn>
                                <a:cxn ang="0">
                                  <a:pos x="209" y="40"/>
                                </a:cxn>
                                <a:cxn ang="0">
                                  <a:pos x="212" y="47"/>
                                </a:cxn>
                                <a:cxn ang="0">
                                  <a:pos x="213" y="58"/>
                                </a:cxn>
                                <a:cxn ang="0">
                                  <a:pos x="218" y="67"/>
                                </a:cxn>
                                <a:cxn ang="0">
                                  <a:pos x="206" y="71"/>
                                </a:cxn>
                                <a:cxn ang="0">
                                  <a:pos x="209" y="63"/>
                                </a:cxn>
                                <a:cxn ang="0">
                                  <a:pos x="206" y="43"/>
                                </a:cxn>
                                <a:cxn ang="0">
                                  <a:pos x="197" y="38"/>
                                </a:cxn>
                                <a:cxn ang="0">
                                  <a:pos x="164" y="29"/>
                                </a:cxn>
                                <a:cxn ang="0">
                                  <a:pos x="126" y="25"/>
                                </a:cxn>
                                <a:cxn ang="0">
                                  <a:pos x="109" y="25"/>
                                </a:cxn>
                                <a:cxn ang="0">
                                  <a:pos x="106" y="27"/>
                                </a:cxn>
                                <a:cxn ang="0">
                                  <a:pos x="99" y="28"/>
                                </a:cxn>
                                <a:cxn ang="0">
                                  <a:pos x="79" y="22"/>
                                </a:cxn>
                                <a:cxn ang="0">
                                  <a:pos x="71" y="20"/>
                                </a:cxn>
                                <a:cxn ang="0">
                                  <a:pos x="58" y="8"/>
                                </a:cxn>
                                <a:cxn ang="0">
                                  <a:pos x="46" y="5"/>
                                </a:cxn>
                                <a:cxn ang="0">
                                  <a:pos x="17" y="6"/>
                                </a:cxn>
                                <a:cxn ang="0">
                                  <a:pos x="10" y="10"/>
                                </a:cxn>
                                <a:cxn ang="0">
                                  <a:pos x="6" y="17"/>
                                </a:cxn>
                                <a:cxn ang="0">
                                  <a:pos x="5" y="33"/>
                                </a:cxn>
                                <a:cxn ang="0">
                                  <a:pos x="0" y="30"/>
                                </a:cxn>
                              </a:cxnLst>
                              <a:rect l="0" t="0" r="r" b="b"/>
                              <a:pathLst>
                                <a:path w="219" h="72">
                                  <a:moveTo>
                                    <a:pt x="0" y="30"/>
                                  </a:moveTo>
                                  <a:lnTo>
                                    <a:pt x="1" y="17"/>
                                  </a:lnTo>
                                  <a:lnTo>
                                    <a:pt x="5" y="10"/>
                                  </a:lnTo>
                                  <a:lnTo>
                                    <a:pt x="12" y="3"/>
                                  </a:lnTo>
                                  <a:lnTo>
                                    <a:pt x="30" y="0"/>
                                  </a:lnTo>
                                  <a:lnTo>
                                    <a:pt x="59" y="1"/>
                                  </a:lnTo>
                                  <a:lnTo>
                                    <a:pt x="66" y="5"/>
                                  </a:lnTo>
                                  <a:lnTo>
                                    <a:pt x="72" y="13"/>
                                  </a:lnTo>
                                  <a:lnTo>
                                    <a:pt x="80" y="16"/>
                                  </a:lnTo>
                                  <a:lnTo>
                                    <a:pt x="91" y="19"/>
                                  </a:lnTo>
                                  <a:lnTo>
                                    <a:pt x="100" y="23"/>
                                  </a:lnTo>
                                  <a:lnTo>
                                    <a:pt x="109" y="20"/>
                                  </a:lnTo>
                                  <a:lnTo>
                                    <a:pt x="125" y="20"/>
                                  </a:lnTo>
                                  <a:lnTo>
                                    <a:pt x="172" y="26"/>
                                  </a:lnTo>
                                  <a:lnTo>
                                    <a:pt x="189" y="29"/>
                                  </a:lnTo>
                                  <a:lnTo>
                                    <a:pt x="203" y="34"/>
                                  </a:lnTo>
                                  <a:lnTo>
                                    <a:pt x="209" y="40"/>
                                  </a:lnTo>
                                  <a:lnTo>
                                    <a:pt x="212" y="47"/>
                                  </a:lnTo>
                                  <a:lnTo>
                                    <a:pt x="213" y="58"/>
                                  </a:lnTo>
                                  <a:lnTo>
                                    <a:pt x="218" y="67"/>
                                  </a:lnTo>
                                  <a:lnTo>
                                    <a:pt x="206" y="71"/>
                                  </a:lnTo>
                                  <a:lnTo>
                                    <a:pt x="209" y="63"/>
                                  </a:lnTo>
                                  <a:lnTo>
                                    <a:pt x="206" y="43"/>
                                  </a:lnTo>
                                  <a:lnTo>
                                    <a:pt x="197" y="38"/>
                                  </a:lnTo>
                                  <a:lnTo>
                                    <a:pt x="164" y="29"/>
                                  </a:lnTo>
                                  <a:lnTo>
                                    <a:pt x="126" y="25"/>
                                  </a:lnTo>
                                  <a:lnTo>
                                    <a:pt x="109" y="25"/>
                                  </a:lnTo>
                                  <a:lnTo>
                                    <a:pt x="106" y="27"/>
                                  </a:lnTo>
                                  <a:lnTo>
                                    <a:pt x="99" y="28"/>
                                  </a:lnTo>
                                  <a:lnTo>
                                    <a:pt x="79" y="22"/>
                                  </a:lnTo>
                                  <a:lnTo>
                                    <a:pt x="71" y="20"/>
                                  </a:lnTo>
                                  <a:lnTo>
                                    <a:pt x="58" y="8"/>
                                  </a:lnTo>
                                  <a:lnTo>
                                    <a:pt x="46" y="5"/>
                                  </a:lnTo>
                                  <a:lnTo>
                                    <a:pt x="17" y="6"/>
                                  </a:lnTo>
                                  <a:lnTo>
                                    <a:pt x="10" y="10"/>
                                  </a:lnTo>
                                  <a:lnTo>
                                    <a:pt x="6" y="17"/>
                                  </a:lnTo>
                                  <a:lnTo>
                                    <a:pt x="5" y="33"/>
                                  </a:lnTo>
                                  <a:lnTo>
                                    <a:pt x="0" y="3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22" name="Freeform 69">
                              <a:extLst>
                                <a:ext uri="{FF2B5EF4-FFF2-40B4-BE49-F238E27FC236}">
                                  <a16:creationId xmlns:a16="http://schemas.microsoft.com/office/drawing/2014/main" id="{CE4D18F3-EF9C-4661-2402-ABCF333D38F9}"/>
                                </a:ext>
                              </a:extLst>
                            </p:cNvPr>
                            <p:cNvSpPr>
                              <a:spLocks/>
                            </p:cNvSpPr>
                            <p:nvPr/>
                          </p:nvSpPr>
                          <p:spPr bwMode="auto">
                            <a:xfrm>
                              <a:off x="5298910" y="3885935"/>
                              <a:ext cx="344470" cy="280269"/>
                            </a:xfrm>
                            <a:custGeom>
                              <a:avLst/>
                              <a:gdLst/>
                              <a:ahLst/>
                              <a:cxnLst>
                                <a:cxn ang="0">
                                  <a:pos x="23" y="0"/>
                                </a:cxn>
                                <a:cxn ang="0">
                                  <a:pos x="41" y="4"/>
                                </a:cxn>
                                <a:cxn ang="0">
                                  <a:pos x="34" y="10"/>
                                </a:cxn>
                                <a:cxn ang="0">
                                  <a:pos x="31" y="25"/>
                                </a:cxn>
                                <a:cxn ang="0">
                                  <a:pos x="27" y="102"/>
                                </a:cxn>
                                <a:cxn ang="0">
                                  <a:pos x="36" y="108"/>
                                </a:cxn>
                                <a:cxn ang="0">
                                  <a:pos x="53" y="112"/>
                                </a:cxn>
                                <a:cxn ang="0">
                                  <a:pos x="62" y="117"/>
                                </a:cxn>
                                <a:cxn ang="0">
                                  <a:pos x="70" y="125"/>
                                </a:cxn>
                                <a:cxn ang="0">
                                  <a:pos x="82" y="126"/>
                                </a:cxn>
                                <a:cxn ang="0">
                                  <a:pos x="87" y="120"/>
                                </a:cxn>
                                <a:cxn ang="0">
                                  <a:pos x="94" y="99"/>
                                </a:cxn>
                                <a:cxn ang="0">
                                  <a:pos x="106" y="85"/>
                                </a:cxn>
                                <a:cxn ang="0">
                                  <a:pos x="114" y="82"/>
                                </a:cxn>
                                <a:cxn ang="0">
                                  <a:pos x="128" y="83"/>
                                </a:cxn>
                                <a:cxn ang="0">
                                  <a:pos x="141" y="88"/>
                                </a:cxn>
                                <a:cxn ang="0">
                                  <a:pos x="155" y="90"/>
                                </a:cxn>
                                <a:cxn ang="0">
                                  <a:pos x="143" y="97"/>
                                </a:cxn>
                                <a:cxn ang="0">
                                  <a:pos x="133" y="93"/>
                                </a:cxn>
                                <a:cxn ang="0">
                                  <a:pos x="126" y="90"/>
                                </a:cxn>
                                <a:cxn ang="0">
                                  <a:pos x="119" y="88"/>
                                </a:cxn>
                                <a:cxn ang="0">
                                  <a:pos x="117" y="92"/>
                                </a:cxn>
                                <a:cxn ang="0">
                                  <a:pos x="119" y="96"/>
                                </a:cxn>
                                <a:cxn ang="0">
                                  <a:pos x="125" y="100"/>
                                </a:cxn>
                                <a:cxn ang="0">
                                  <a:pos x="128" y="104"/>
                                </a:cxn>
                                <a:cxn ang="0">
                                  <a:pos x="119" y="110"/>
                                </a:cxn>
                                <a:cxn ang="0">
                                  <a:pos x="113" y="101"/>
                                </a:cxn>
                                <a:cxn ang="0">
                                  <a:pos x="107" y="100"/>
                                </a:cxn>
                                <a:cxn ang="0">
                                  <a:pos x="103" y="110"/>
                                </a:cxn>
                                <a:cxn ang="0">
                                  <a:pos x="95" y="124"/>
                                </a:cxn>
                                <a:cxn ang="0">
                                  <a:pos x="94" y="131"/>
                                </a:cxn>
                                <a:cxn ang="0">
                                  <a:pos x="100" y="141"/>
                                </a:cxn>
                                <a:cxn ang="0">
                                  <a:pos x="99" y="144"/>
                                </a:cxn>
                                <a:cxn ang="0">
                                  <a:pos x="90" y="146"/>
                                </a:cxn>
                                <a:cxn ang="0">
                                  <a:pos x="82" y="145"/>
                                </a:cxn>
                                <a:cxn ang="0">
                                  <a:pos x="86" y="142"/>
                                </a:cxn>
                                <a:cxn ang="0">
                                  <a:pos x="91" y="141"/>
                                </a:cxn>
                                <a:cxn ang="0">
                                  <a:pos x="92" y="138"/>
                                </a:cxn>
                                <a:cxn ang="0">
                                  <a:pos x="89" y="134"/>
                                </a:cxn>
                                <a:cxn ang="0">
                                  <a:pos x="86" y="133"/>
                                </a:cxn>
                                <a:cxn ang="0">
                                  <a:pos x="81" y="134"/>
                                </a:cxn>
                                <a:cxn ang="0">
                                  <a:pos x="79" y="138"/>
                                </a:cxn>
                                <a:cxn ang="0">
                                  <a:pos x="72" y="139"/>
                                </a:cxn>
                                <a:cxn ang="0">
                                  <a:pos x="64" y="136"/>
                                </a:cxn>
                                <a:cxn ang="0">
                                  <a:pos x="51" y="127"/>
                                </a:cxn>
                                <a:cxn ang="0">
                                  <a:pos x="48" y="123"/>
                                </a:cxn>
                                <a:cxn ang="0">
                                  <a:pos x="35" y="123"/>
                                </a:cxn>
                                <a:cxn ang="0">
                                  <a:pos x="22" y="118"/>
                                </a:cxn>
                                <a:cxn ang="0">
                                  <a:pos x="11" y="120"/>
                                </a:cxn>
                                <a:cxn ang="0">
                                  <a:pos x="0" y="121"/>
                                </a:cxn>
                                <a:cxn ang="0">
                                  <a:pos x="3" y="107"/>
                                </a:cxn>
                                <a:cxn ang="0">
                                  <a:pos x="11" y="110"/>
                                </a:cxn>
                                <a:cxn ang="0">
                                  <a:pos x="18" y="109"/>
                                </a:cxn>
                                <a:cxn ang="0">
                                  <a:pos x="21" y="102"/>
                                </a:cxn>
                                <a:cxn ang="0">
                                  <a:pos x="21" y="64"/>
                                </a:cxn>
                                <a:cxn ang="0">
                                  <a:pos x="24" y="34"/>
                                </a:cxn>
                                <a:cxn ang="0">
                                  <a:pos x="22" y="21"/>
                                </a:cxn>
                                <a:cxn ang="0">
                                  <a:pos x="18" y="13"/>
                                </a:cxn>
                                <a:cxn ang="0">
                                  <a:pos x="17" y="7"/>
                                </a:cxn>
                                <a:cxn ang="0">
                                  <a:pos x="23" y="0"/>
                                </a:cxn>
                              </a:cxnLst>
                              <a:rect l="0" t="0" r="r" b="b"/>
                              <a:pathLst>
                                <a:path w="156" h="147">
                                  <a:moveTo>
                                    <a:pt x="23" y="0"/>
                                  </a:moveTo>
                                  <a:lnTo>
                                    <a:pt x="41" y="4"/>
                                  </a:lnTo>
                                  <a:lnTo>
                                    <a:pt x="34" y="10"/>
                                  </a:lnTo>
                                  <a:lnTo>
                                    <a:pt x="31" y="25"/>
                                  </a:lnTo>
                                  <a:lnTo>
                                    <a:pt x="27" y="102"/>
                                  </a:lnTo>
                                  <a:lnTo>
                                    <a:pt x="36" y="108"/>
                                  </a:lnTo>
                                  <a:lnTo>
                                    <a:pt x="53" y="112"/>
                                  </a:lnTo>
                                  <a:lnTo>
                                    <a:pt x="62" y="117"/>
                                  </a:lnTo>
                                  <a:lnTo>
                                    <a:pt x="70" y="125"/>
                                  </a:lnTo>
                                  <a:lnTo>
                                    <a:pt x="82" y="126"/>
                                  </a:lnTo>
                                  <a:lnTo>
                                    <a:pt x="87" y="120"/>
                                  </a:lnTo>
                                  <a:lnTo>
                                    <a:pt x="94" y="99"/>
                                  </a:lnTo>
                                  <a:lnTo>
                                    <a:pt x="106" y="85"/>
                                  </a:lnTo>
                                  <a:lnTo>
                                    <a:pt x="114" y="82"/>
                                  </a:lnTo>
                                  <a:lnTo>
                                    <a:pt x="128" y="83"/>
                                  </a:lnTo>
                                  <a:lnTo>
                                    <a:pt x="141" y="88"/>
                                  </a:lnTo>
                                  <a:lnTo>
                                    <a:pt x="155" y="90"/>
                                  </a:lnTo>
                                  <a:lnTo>
                                    <a:pt x="143" y="97"/>
                                  </a:lnTo>
                                  <a:lnTo>
                                    <a:pt x="133" y="93"/>
                                  </a:lnTo>
                                  <a:lnTo>
                                    <a:pt x="126" y="90"/>
                                  </a:lnTo>
                                  <a:lnTo>
                                    <a:pt x="119" y="88"/>
                                  </a:lnTo>
                                  <a:lnTo>
                                    <a:pt x="117" y="92"/>
                                  </a:lnTo>
                                  <a:lnTo>
                                    <a:pt x="119" y="96"/>
                                  </a:lnTo>
                                  <a:lnTo>
                                    <a:pt x="125" y="100"/>
                                  </a:lnTo>
                                  <a:lnTo>
                                    <a:pt x="128" y="104"/>
                                  </a:lnTo>
                                  <a:lnTo>
                                    <a:pt x="119" y="110"/>
                                  </a:lnTo>
                                  <a:lnTo>
                                    <a:pt x="113" y="101"/>
                                  </a:lnTo>
                                  <a:lnTo>
                                    <a:pt x="107" y="100"/>
                                  </a:lnTo>
                                  <a:lnTo>
                                    <a:pt x="103" y="110"/>
                                  </a:lnTo>
                                  <a:lnTo>
                                    <a:pt x="95" y="124"/>
                                  </a:lnTo>
                                  <a:lnTo>
                                    <a:pt x="94" y="131"/>
                                  </a:lnTo>
                                  <a:lnTo>
                                    <a:pt x="100" y="141"/>
                                  </a:lnTo>
                                  <a:lnTo>
                                    <a:pt x="99" y="144"/>
                                  </a:lnTo>
                                  <a:lnTo>
                                    <a:pt x="90" y="146"/>
                                  </a:lnTo>
                                  <a:lnTo>
                                    <a:pt x="82" y="145"/>
                                  </a:lnTo>
                                  <a:lnTo>
                                    <a:pt x="86" y="142"/>
                                  </a:lnTo>
                                  <a:lnTo>
                                    <a:pt x="91" y="141"/>
                                  </a:lnTo>
                                  <a:lnTo>
                                    <a:pt x="92" y="138"/>
                                  </a:lnTo>
                                  <a:lnTo>
                                    <a:pt x="89" y="134"/>
                                  </a:lnTo>
                                  <a:lnTo>
                                    <a:pt x="86" y="133"/>
                                  </a:lnTo>
                                  <a:lnTo>
                                    <a:pt x="81" y="134"/>
                                  </a:lnTo>
                                  <a:lnTo>
                                    <a:pt x="79" y="138"/>
                                  </a:lnTo>
                                  <a:lnTo>
                                    <a:pt x="72" y="139"/>
                                  </a:lnTo>
                                  <a:lnTo>
                                    <a:pt x="64" y="136"/>
                                  </a:lnTo>
                                  <a:lnTo>
                                    <a:pt x="51" y="127"/>
                                  </a:lnTo>
                                  <a:lnTo>
                                    <a:pt x="48" y="123"/>
                                  </a:lnTo>
                                  <a:lnTo>
                                    <a:pt x="35" y="123"/>
                                  </a:lnTo>
                                  <a:lnTo>
                                    <a:pt x="22" y="118"/>
                                  </a:lnTo>
                                  <a:lnTo>
                                    <a:pt x="11" y="120"/>
                                  </a:lnTo>
                                  <a:lnTo>
                                    <a:pt x="0" y="121"/>
                                  </a:lnTo>
                                  <a:lnTo>
                                    <a:pt x="3" y="107"/>
                                  </a:lnTo>
                                  <a:lnTo>
                                    <a:pt x="11" y="110"/>
                                  </a:lnTo>
                                  <a:lnTo>
                                    <a:pt x="18" y="109"/>
                                  </a:lnTo>
                                  <a:lnTo>
                                    <a:pt x="21" y="102"/>
                                  </a:lnTo>
                                  <a:lnTo>
                                    <a:pt x="21" y="64"/>
                                  </a:lnTo>
                                  <a:lnTo>
                                    <a:pt x="24" y="34"/>
                                  </a:lnTo>
                                  <a:lnTo>
                                    <a:pt x="22" y="21"/>
                                  </a:lnTo>
                                  <a:lnTo>
                                    <a:pt x="18" y="13"/>
                                  </a:lnTo>
                                  <a:lnTo>
                                    <a:pt x="17" y="7"/>
                                  </a:lnTo>
                                  <a:lnTo>
                                    <a:pt x="23"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23" name="Freeform 70">
                              <a:extLst>
                                <a:ext uri="{FF2B5EF4-FFF2-40B4-BE49-F238E27FC236}">
                                  <a16:creationId xmlns:a16="http://schemas.microsoft.com/office/drawing/2014/main" id="{0B6F3E58-8242-575B-0714-7D523F692392}"/>
                                </a:ext>
                              </a:extLst>
                            </p:cNvPr>
                            <p:cNvSpPr>
                              <a:spLocks/>
                            </p:cNvSpPr>
                            <p:nvPr/>
                          </p:nvSpPr>
                          <p:spPr bwMode="auto">
                            <a:xfrm>
                              <a:off x="5111218" y="3720062"/>
                              <a:ext cx="605029" cy="398477"/>
                            </a:xfrm>
                            <a:custGeom>
                              <a:avLst/>
                              <a:gdLst/>
                              <a:ahLst/>
                              <a:cxnLst>
                                <a:cxn ang="0">
                                  <a:pos x="264" y="13"/>
                                </a:cxn>
                                <a:cxn ang="0">
                                  <a:pos x="242" y="0"/>
                                </a:cxn>
                                <a:cxn ang="0">
                                  <a:pos x="216" y="5"/>
                                </a:cxn>
                                <a:cxn ang="0">
                                  <a:pos x="182" y="15"/>
                                </a:cxn>
                                <a:cxn ang="0">
                                  <a:pos x="164" y="23"/>
                                </a:cxn>
                                <a:cxn ang="0">
                                  <a:pos x="150" y="48"/>
                                </a:cxn>
                                <a:cxn ang="0">
                                  <a:pos x="147" y="67"/>
                                </a:cxn>
                                <a:cxn ang="0">
                                  <a:pos x="125" y="62"/>
                                </a:cxn>
                                <a:cxn ang="0">
                                  <a:pos x="85" y="38"/>
                                </a:cxn>
                                <a:cxn ang="0">
                                  <a:pos x="41" y="42"/>
                                </a:cxn>
                                <a:cxn ang="0">
                                  <a:pos x="11" y="68"/>
                                </a:cxn>
                                <a:cxn ang="0">
                                  <a:pos x="0" y="86"/>
                                </a:cxn>
                                <a:cxn ang="0">
                                  <a:pos x="9" y="115"/>
                                </a:cxn>
                                <a:cxn ang="0">
                                  <a:pos x="6" y="160"/>
                                </a:cxn>
                                <a:cxn ang="0">
                                  <a:pos x="25" y="195"/>
                                </a:cxn>
                                <a:cxn ang="0">
                                  <a:pos x="47" y="200"/>
                                </a:cxn>
                                <a:cxn ang="0">
                                  <a:pos x="73" y="200"/>
                                </a:cxn>
                                <a:cxn ang="0">
                                  <a:pos x="83" y="208"/>
                                </a:cxn>
                                <a:cxn ang="0">
                                  <a:pos x="88" y="193"/>
                                </a:cxn>
                                <a:cxn ang="0">
                                  <a:pos x="73" y="189"/>
                                </a:cxn>
                                <a:cxn ang="0">
                                  <a:pos x="56" y="192"/>
                                </a:cxn>
                                <a:cxn ang="0">
                                  <a:pos x="28" y="178"/>
                                </a:cxn>
                                <a:cxn ang="0">
                                  <a:pos x="30" y="152"/>
                                </a:cxn>
                                <a:cxn ang="0">
                                  <a:pos x="25" y="101"/>
                                </a:cxn>
                                <a:cxn ang="0">
                                  <a:pos x="33" y="70"/>
                                </a:cxn>
                                <a:cxn ang="0">
                                  <a:pos x="68" y="57"/>
                                </a:cxn>
                                <a:cxn ang="0">
                                  <a:pos x="103" y="82"/>
                                </a:cxn>
                                <a:cxn ang="0">
                                  <a:pos x="127" y="91"/>
                                </a:cxn>
                                <a:cxn ang="0">
                                  <a:pos x="163" y="84"/>
                                </a:cxn>
                                <a:cxn ang="0">
                                  <a:pos x="185" y="69"/>
                                </a:cxn>
                                <a:cxn ang="0">
                                  <a:pos x="188" y="42"/>
                                </a:cxn>
                                <a:cxn ang="0">
                                  <a:pos x="234" y="31"/>
                                </a:cxn>
                                <a:cxn ang="0">
                                  <a:pos x="270" y="44"/>
                                </a:cxn>
                              </a:cxnLst>
                              <a:rect l="0" t="0" r="r" b="b"/>
                              <a:pathLst>
                                <a:path w="274" h="209">
                                  <a:moveTo>
                                    <a:pt x="273" y="19"/>
                                  </a:moveTo>
                                  <a:lnTo>
                                    <a:pt x="264" y="13"/>
                                  </a:lnTo>
                                  <a:lnTo>
                                    <a:pt x="255" y="4"/>
                                  </a:lnTo>
                                  <a:lnTo>
                                    <a:pt x="242" y="0"/>
                                  </a:lnTo>
                                  <a:lnTo>
                                    <a:pt x="228" y="1"/>
                                  </a:lnTo>
                                  <a:lnTo>
                                    <a:pt x="216" y="5"/>
                                  </a:lnTo>
                                  <a:lnTo>
                                    <a:pt x="201" y="11"/>
                                  </a:lnTo>
                                  <a:lnTo>
                                    <a:pt x="182" y="15"/>
                                  </a:lnTo>
                                  <a:lnTo>
                                    <a:pt x="170" y="19"/>
                                  </a:lnTo>
                                  <a:lnTo>
                                    <a:pt x="164" y="23"/>
                                  </a:lnTo>
                                  <a:lnTo>
                                    <a:pt x="154" y="34"/>
                                  </a:lnTo>
                                  <a:lnTo>
                                    <a:pt x="150" y="48"/>
                                  </a:lnTo>
                                  <a:lnTo>
                                    <a:pt x="150" y="62"/>
                                  </a:lnTo>
                                  <a:lnTo>
                                    <a:pt x="147" y="67"/>
                                  </a:lnTo>
                                  <a:lnTo>
                                    <a:pt x="135" y="67"/>
                                  </a:lnTo>
                                  <a:lnTo>
                                    <a:pt x="125" y="62"/>
                                  </a:lnTo>
                                  <a:lnTo>
                                    <a:pt x="107" y="47"/>
                                  </a:lnTo>
                                  <a:lnTo>
                                    <a:pt x="85" y="38"/>
                                  </a:lnTo>
                                  <a:lnTo>
                                    <a:pt x="64" y="36"/>
                                  </a:lnTo>
                                  <a:lnTo>
                                    <a:pt x="41" y="42"/>
                                  </a:lnTo>
                                  <a:lnTo>
                                    <a:pt x="17" y="56"/>
                                  </a:lnTo>
                                  <a:lnTo>
                                    <a:pt x="11" y="68"/>
                                  </a:lnTo>
                                  <a:lnTo>
                                    <a:pt x="4" y="76"/>
                                  </a:lnTo>
                                  <a:lnTo>
                                    <a:pt x="0" y="86"/>
                                  </a:lnTo>
                                  <a:lnTo>
                                    <a:pt x="4" y="99"/>
                                  </a:lnTo>
                                  <a:lnTo>
                                    <a:pt x="9" y="115"/>
                                  </a:lnTo>
                                  <a:lnTo>
                                    <a:pt x="8" y="131"/>
                                  </a:lnTo>
                                  <a:lnTo>
                                    <a:pt x="6" y="160"/>
                                  </a:lnTo>
                                  <a:lnTo>
                                    <a:pt x="3" y="171"/>
                                  </a:lnTo>
                                  <a:lnTo>
                                    <a:pt x="25" y="195"/>
                                  </a:lnTo>
                                  <a:lnTo>
                                    <a:pt x="41" y="196"/>
                                  </a:lnTo>
                                  <a:lnTo>
                                    <a:pt x="47" y="200"/>
                                  </a:lnTo>
                                  <a:lnTo>
                                    <a:pt x="58" y="200"/>
                                  </a:lnTo>
                                  <a:lnTo>
                                    <a:pt x="73" y="200"/>
                                  </a:lnTo>
                                  <a:lnTo>
                                    <a:pt x="79" y="201"/>
                                  </a:lnTo>
                                  <a:lnTo>
                                    <a:pt x="83" y="208"/>
                                  </a:lnTo>
                                  <a:lnTo>
                                    <a:pt x="86" y="207"/>
                                  </a:lnTo>
                                  <a:lnTo>
                                    <a:pt x="88" y="193"/>
                                  </a:lnTo>
                                  <a:lnTo>
                                    <a:pt x="80" y="189"/>
                                  </a:lnTo>
                                  <a:lnTo>
                                    <a:pt x="73" y="189"/>
                                  </a:lnTo>
                                  <a:lnTo>
                                    <a:pt x="66" y="193"/>
                                  </a:lnTo>
                                  <a:lnTo>
                                    <a:pt x="56" y="192"/>
                                  </a:lnTo>
                                  <a:lnTo>
                                    <a:pt x="35" y="184"/>
                                  </a:lnTo>
                                  <a:lnTo>
                                    <a:pt x="28" y="178"/>
                                  </a:lnTo>
                                  <a:lnTo>
                                    <a:pt x="27" y="171"/>
                                  </a:lnTo>
                                  <a:lnTo>
                                    <a:pt x="30" y="152"/>
                                  </a:lnTo>
                                  <a:lnTo>
                                    <a:pt x="29" y="129"/>
                                  </a:lnTo>
                                  <a:lnTo>
                                    <a:pt x="25" y="101"/>
                                  </a:lnTo>
                                  <a:lnTo>
                                    <a:pt x="27" y="80"/>
                                  </a:lnTo>
                                  <a:lnTo>
                                    <a:pt x="33" y="70"/>
                                  </a:lnTo>
                                  <a:lnTo>
                                    <a:pt x="51" y="58"/>
                                  </a:lnTo>
                                  <a:lnTo>
                                    <a:pt x="68" y="57"/>
                                  </a:lnTo>
                                  <a:lnTo>
                                    <a:pt x="85" y="66"/>
                                  </a:lnTo>
                                  <a:lnTo>
                                    <a:pt x="103" y="82"/>
                                  </a:lnTo>
                                  <a:lnTo>
                                    <a:pt x="109" y="86"/>
                                  </a:lnTo>
                                  <a:lnTo>
                                    <a:pt x="127" y="91"/>
                                  </a:lnTo>
                                  <a:lnTo>
                                    <a:pt x="146" y="89"/>
                                  </a:lnTo>
                                  <a:lnTo>
                                    <a:pt x="163" y="84"/>
                                  </a:lnTo>
                                  <a:lnTo>
                                    <a:pt x="180" y="76"/>
                                  </a:lnTo>
                                  <a:lnTo>
                                    <a:pt x="185" y="69"/>
                                  </a:lnTo>
                                  <a:lnTo>
                                    <a:pt x="185" y="53"/>
                                  </a:lnTo>
                                  <a:lnTo>
                                    <a:pt x="188" y="42"/>
                                  </a:lnTo>
                                  <a:lnTo>
                                    <a:pt x="200" y="36"/>
                                  </a:lnTo>
                                  <a:lnTo>
                                    <a:pt x="234" y="31"/>
                                  </a:lnTo>
                                  <a:lnTo>
                                    <a:pt x="249" y="34"/>
                                  </a:lnTo>
                                  <a:lnTo>
                                    <a:pt x="270" y="44"/>
                                  </a:lnTo>
                                  <a:lnTo>
                                    <a:pt x="273" y="19"/>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24" name="Freeform 71">
                              <a:extLst>
                                <a:ext uri="{FF2B5EF4-FFF2-40B4-BE49-F238E27FC236}">
                                  <a16:creationId xmlns:a16="http://schemas.microsoft.com/office/drawing/2014/main" id="{A045FD2A-10F7-0A2B-DB49-A66B1F316D6B}"/>
                                </a:ext>
                              </a:extLst>
                            </p:cNvPr>
                            <p:cNvSpPr>
                              <a:spLocks/>
                            </p:cNvSpPr>
                            <p:nvPr/>
                          </p:nvSpPr>
                          <p:spPr bwMode="auto">
                            <a:xfrm>
                              <a:off x="5314366" y="4276786"/>
                              <a:ext cx="435002" cy="381318"/>
                            </a:xfrm>
                            <a:custGeom>
                              <a:avLst/>
                              <a:gdLst/>
                              <a:ahLst/>
                              <a:cxnLst>
                                <a:cxn ang="0">
                                  <a:pos x="174" y="12"/>
                                </a:cxn>
                                <a:cxn ang="0">
                                  <a:pos x="170" y="16"/>
                                </a:cxn>
                                <a:cxn ang="0">
                                  <a:pos x="165" y="18"/>
                                </a:cxn>
                                <a:cxn ang="0">
                                  <a:pos x="158" y="23"/>
                                </a:cxn>
                                <a:cxn ang="0">
                                  <a:pos x="154" y="29"/>
                                </a:cxn>
                                <a:cxn ang="0">
                                  <a:pos x="152" y="36"/>
                                </a:cxn>
                                <a:cxn ang="0">
                                  <a:pos x="148" y="38"/>
                                </a:cxn>
                                <a:cxn ang="0">
                                  <a:pos x="140" y="40"/>
                                </a:cxn>
                                <a:cxn ang="0">
                                  <a:pos x="137" y="37"/>
                                </a:cxn>
                                <a:cxn ang="0">
                                  <a:pos x="131" y="24"/>
                                </a:cxn>
                                <a:cxn ang="0">
                                  <a:pos x="130" y="18"/>
                                </a:cxn>
                                <a:cxn ang="0">
                                  <a:pos x="128" y="14"/>
                                </a:cxn>
                                <a:cxn ang="0">
                                  <a:pos x="122" y="14"/>
                                </a:cxn>
                                <a:cxn ang="0">
                                  <a:pos x="135" y="44"/>
                                </a:cxn>
                                <a:cxn ang="0">
                                  <a:pos x="135" y="48"/>
                                </a:cxn>
                                <a:cxn ang="0">
                                  <a:pos x="129" y="56"/>
                                </a:cxn>
                                <a:cxn ang="0">
                                  <a:pos x="116" y="65"/>
                                </a:cxn>
                                <a:cxn ang="0">
                                  <a:pos x="111" y="66"/>
                                </a:cxn>
                                <a:cxn ang="0">
                                  <a:pos x="108" y="69"/>
                                </a:cxn>
                                <a:cxn ang="0">
                                  <a:pos x="106" y="71"/>
                                </a:cxn>
                                <a:cxn ang="0">
                                  <a:pos x="101" y="69"/>
                                </a:cxn>
                                <a:cxn ang="0">
                                  <a:pos x="96" y="71"/>
                                </a:cxn>
                                <a:cxn ang="0">
                                  <a:pos x="85" y="80"/>
                                </a:cxn>
                                <a:cxn ang="0">
                                  <a:pos x="80" y="82"/>
                                </a:cxn>
                                <a:cxn ang="0">
                                  <a:pos x="69" y="79"/>
                                </a:cxn>
                                <a:cxn ang="0">
                                  <a:pos x="52" y="71"/>
                                </a:cxn>
                                <a:cxn ang="0">
                                  <a:pos x="38" y="70"/>
                                </a:cxn>
                                <a:cxn ang="0">
                                  <a:pos x="25" y="57"/>
                                </a:cxn>
                                <a:cxn ang="0">
                                  <a:pos x="17" y="55"/>
                                </a:cxn>
                                <a:cxn ang="0">
                                  <a:pos x="2" y="51"/>
                                </a:cxn>
                                <a:cxn ang="0">
                                  <a:pos x="0" y="54"/>
                                </a:cxn>
                                <a:cxn ang="0">
                                  <a:pos x="8" y="58"/>
                                </a:cxn>
                                <a:cxn ang="0">
                                  <a:pos x="13" y="60"/>
                                </a:cxn>
                                <a:cxn ang="0">
                                  <a:pos x="14" y="65"/>
                                </a:cxn>
                                <a:cxn ang="0">
                                  <a:pos x="13" y="68"/>
                                </a:cxn>
                                <a:cxn ang="0">
                                  <a:pos x="13" y="74"/>
                                </a:cxn>
                                <a:cxn ang="0">
                                  <a:pos x="41" y="76"/>
                                </a:cxn>
                                <a:cxn ang="0">
                                  <a:pos x="67" y="86"/>
                                </a:cxn>
                                <a:cxn ang="0">
                                  <a:pos x="74" y="92"/>
                                </a:cxn>
                                <a:cxn ang="0">
                                  <a:pos x="85" y="131"/>
                                </a:cxn>
                                <a:cxn ang="0">
                                  <a:pos x="87" y="150"/>
                                </a:cxn>
                                <a:cxn ang="0">
                                  <a:pos x="87" y="199"/>
                                </a:cxn>
                                <a:cxn ang="0">
                                  <a:pos x="93" y="199"/>
                                </a:cxn>
                                <a:cxn ang="0">
                                  <a:pos x="93" y="137"/>
                                </a:cxn>
                                <a:cxn ang="0">
                                  <a:pos x="96" y="131"/>
                                </a:cxn>
                                <a:cxn ang="0">
                                  <a:pos x="97" y="124"/>
                                </a:cxn>
                                <a:cxn ang="0">
                                  <a:pos x="96" y="115"/>
                                </a:cxn>
                                <a:cxn ang="0">
                                  <a:pos x="97" y="101"/>
                                </a:cxn>
                                <a:cxn ang="0">
                                  <a:pos x="103" y="87"/>
                                </a:cxn>
                                <a:cxn ang="0">
                                  <a:pos x="148" y="49"/>
                                </a:cxn>
                                <a:cxn ang="0">
                                  <a:pos x="174" y="24"/>
                                </a:cxn>
                                <a:cxn ang="0">
                                  <a:pos x="196" y="9"/>
                                </a:cxn>
                                <a:cxn ang="0">
                                  <a:pos x="194" y="0"/>
                                </a:cxn>
                                <a:cxn ang="0">
                                  <a:pos x="184" y="5"/>
                                </a:cxn>
                                <a:cxn ang="0">
                                  <a:pos x="174" y="12"/>
                                </a:cxn>
                              </a:cxnLst>
                              <a:rect l="0" t="0" r="r" b="b"/>
                              <a:pathLst>
                                <a:path w="197" h="200">
                                  <a:moveTo>
                                    <a:pt x="174" y="12"/>
                                  </a:moveTo>
                                  <a:lnTo>
                                    <a:pt x="170" y="16"/>
                                  </a:lnTo>
                                  <a:lnTo>
                                    <a:pt x="165" y="18"/>
                                  </a:lnTo>
                                  <a:lnTo>
                                    <a:pt x="158" y="23"/>
                                  </a:lnTo>
                                  <a:lnTo>
                                    <a:pt x="154" y="29"/>
                                  </a:lnTo>
                                  <a:lnTo>
                                    <a:pt x="152" y="36"/>
                                  </a:lnTo>
                                  <a:lnTo>
                                    <a:pt x="148" y="38"/>
                                  </a:lnTo>
                                  <a:lnTo>
                                    <a:pt x="140" y="40"/>
                                  </a:lnTo>
                                  <a:lnTo>
                                    <a:pt x="137" y="37"/>
                                  </a:lnTo>
                                  <a:lnTo>
                                    <a:pt x="131" y="24"/>
                                  </a:lnTo>
                                  <a:lnTo>
                                    <a:pt x="130" y="18"/>
                                  </a:lnTo>
                                  <a:lnTo>
                                    <a:pt x="128" y="14"/>
                                  </a:lnTo>
                                  <a:lnTo>
                                    <a:pt x="122" y="14"/>
                                  </a:lnTo>
                                  <a:lnTo>
                                    <a:pt x="135" y="44"/>
                                  </a:lnTo>
                                  <a:lnTo>
                                    <a:pt x="135" y="48"/>
                                  </a:lnTo>
                                  <a:lnTo>
                                    <a:pt x="129" y="56"/>
                                  </a:lnTo>
                                  <a:lnTo>
                                    <a:pt x="116" y="65"/>
                                  </a:lnTo>
                                  <a:lnTo>
                                    <a:pt x="111" y="66"/>
                                  </a:lnTo>
                                  <a:lnTo>
                                    <a:pt x="108" y="69"/>
                                  </a:lnTo>
                                  <a:lnTo>
                                    <a:pt x="106" y="71"/>
                                  </a:lnTo>
                                  <a:lnTo>
                                    <a:pt x="101" y="69"/>
                                  </a:lnTo>
                                  <a:lnTo>
                                    <a:pt x="96" y="71"/>
                                  </a:lnTo>
                                  <a:lnTo>
                                    <a:pt x="85" y="80"/>
                                  </a:lnTo>
                                  <a:lnTo>
                                    <a:pt x="80" y="82"/>
                                  </a:lnTo>
                                  <a:lnTo>
                                    <a:pt x="69" y="79"/>
                                  </a:lnTo>
                                  <a:lnTo>
                                    <a:pt x="52" y="71"/>
                                  </a:lnTo>
                                  <a:lnTo>
                                    <a:pt x="38" y="70"/>
                                  </a:lnTo>
                                  <a:lnTo>
                                    <a:pt x="25" y="57"/>
                                  </a:lnTo>
                                  <a:lnTo>
                                    <a:pt x="17" y="55"/>
                                  </a:lnTo>
                                  <a:lnTo>
                                    <a:pt x="2" y="51"/>
                                  </a:lnTo>
                                  <a:lnTo>
                                    <a:pt x="0" y="54"/>
                                  </a:lnTo>
                                  <a:lnTo>
                                    <a:pt x="8" y="58"/>
                                  </a:lnTo>
                                  <a:lnTo>
                                    <a:pt x="13" y="60"/>
                                  </a:lnTo>
                                  <a:lnTo>
                                    <a:pt x="14" y="65"/>
                                  </a:lnTo>
                                  <a:lnTo>
                                    <a:pt x="13" y="68"/>
                                  </a:lnTo>
                                  <a:lnTo>
                                    <a:pt x="13" y="74"/>
                                  </a:lnTo>
                                  <a:lnTo>
                                    <a:pt x="41" y="76"/>
                                  </a:lnTo>
                                  <a:lnTo>
                                    <a:pt x="67" y="86"/>
                                  </a:lnTo>
                                  <a:lnTo>
                                    <a:pt x="74" y="92"/>
                                  </a:lnTo>
                                  <a:lnTo>
                                    <a:pt x="85" y="131"/>
                                  </a:lnTo>
                                  <a:lnTo>
                                    <a:pt x="87" y="150"/>
                                  </a:lnTo>
                                  <a:lnTo>
                                    <a:pt x="87" y="199"/>
                                  </a:lnTo>
                                  <a:lnTo>
                                    <a:pt x="93" y="199"/>
                                  </a:lnTo>
                                  <a:lnTo>
                                    <a:pt x="93" y="137"/>
                                  </a:lnTo>
                                  <a:lnTo>
                                    <a:pt x="96" y="131"/>
                                  </a:lnTo>
                                  <a:lnTo>
                                    <a:pt x="97" y="124"/>
                                  </a:lnTo>
                                  <a:lnTo>
                                    <a:pt x="96" y="115"/>
                                  </a:lnTo>
                                  <a:lnTo>
                                    <a:pt x="97" y="101"/>
                                  </a:lnTo>
                                  <a:lnTo>
                                    <a:pt x="103" y="87"/>
                                  </a:lnTo>
                                  <a:lnTo>
                                    <a:pt x="148" y="49"/>
                                  </a:lnTo>
                                  <a:lnTo>
                                    <a:pt x="174" y="24"/>
                                  </a:lnTo>
                                  <a:lnTo>
                                    <a:pt x="196" y="9"/>
                                  </a:lnTo>
                                  <a:lnTo>
                                    <a:pt x="194" y="0"/>
                                  </a:lnTo>
                                  <a:lnTo>
                                    <a:pt x="184" y="5"/>
                                  </a:lnTo>
                                  <a:lnTo>
                                    <a:pt x="174" y="1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25" name="Freeform 72">
                              <a:extLst>
                                <a:ext uri="{FF2B5EF4-FFF2-40B4-BE49-F238E27FC236}">
                                  <a16:creationId xmlns:a16="http://schemas.microsoft.com/office/drawing/2014/main" id="{E535054E-881A-1FD0-B891-948A3F760EB0}"/>
                                </a:ext>
                              </a:extLst>
                            </p:cNvPr>
                            <p:cNvSpPr>
                              <a:spLocks/>
                            </p:cNvSpPr>
                            <p:nvPr/>
                          </p:nvSpPr>
                          <p:spPr bwMode="auto">
                            <a:xfrm>
                              <a:off x="5159797" y="4105193"/>
                              <a:ext cx="187692" cy="274549"/>
                            </a:xfrm>
                            <a:custGeom>
                              <a:avLst/>
                              <a:gdLst/>
                              <a:ahLst/>
                              <a:cxnLst>
                                <a:cxn ang="0">
                                  <a:pos x="57" y="0"/>
                                </a:cxn>
                                <a:cxn ang="0">
                                  <a:pos x="56" y="7"/>
                                </a:cxn>
                                <a:cxn ang="0">
                                  <a:pos x="55" y="10"/>
                                </a:cxn>
                                <a:cxn ang="0">
                                  <a:pos x="57" y="15"/>
                                </a:cxn>
                                <a:cxn ang="0">
                                  <a:pos x="64" y="23"/>
                                </a:cxn>
                                <a:cxn ang="0">
                                  <a:pos x="68" y="26"/>
                                </a:cxn>
                                <a:cxn ang="0">
                                  <a:pos x="67" y="28"/>
                                </a:cxn>
                                <a:cxn ang="0">
                                  <a:pos x="51" y="29"/>
                                </a:cxn>
                                <a:cxn ang="0">
                                  <a:pos x="47" y="33"/>
                                </a:cxn>
                                <a:cxn ang="0">
                                  <a:pos x="47" y="46"/>
                                </a:cxn>
                                <a:cxn ang="0">
                                  <a:pos x="43" y="48"/>
                                </a:cxn>
                                <a:cxn ang="0">
                                  <a:pos x="34" y="46"/>
                                </a:cxn>
                                <a:cxn ang="0">
                                  <a:pos x="24" y="49"/>
                                </a:cxn>
                                <a:cxn ang="0">
                                  <a:pos x="12" y="50"/>
                                </a:cxn>
                                <a:cxn ang="0">
                                  <a:pos x="4" y="51"/>
                                </a:cxn>
                                <a:cxn ang="0">
                                  <a:pos x="0" y="56"/>
                                </a:cxn>
                                <a:cxn ang="0">
                                  <a:pos x="0" y="63"/>
                                </a:cxn>
                                <a:cxn ang="0">
                                  <a:pos x="0" y="71"/>
                                </a:cxn>
                                <a:cxn ang="0">
                                  <a:pos x="4" y="74"/>
                                </a:cxn>
                                <a:cxn ang="0">
                                  <a:pos x="9" y="73"/>
                                </a:cxn>
                                <a:cxn ang="0">
                                  <a:pos x="12" y="74"/>
                                </a:cxn>
                                <a:cxn ang="0">
                                  <a:pos x="13" y="79"/>
                                </a:cxn>
                                <a:cxn ang="0">
                                  <a:pos x="11" y="82"/>
                                </a:cxn>
                                <a:cxn ang="0">
                                  <a:pos x="8" y="88"/>
                                </a:cxn>
                                <a:cxn ang="0">
                                  <a:pos x="6" y="92"/>
                                </a:cxn>
                                <a:cxn ang="0">
                                  <a:pos x="10" y="95"/>
                                </a:cxn>
                                <a:cxn ang="0">
                                  <a:pos x="22" y="96"/>
                                </a:cxn>
                                <a:cxn ang="0">
                                  <a:pos x="27" y="102"/>
                                </a:cxn>
                                <a:cxn ang="0">
                                  <a:pos x="37" y="105"/>
                                </a:cxn>
                                <a:cxn ang="0">
                                  <a:pos x="42" y="117"/>
                                </a:cxn>
                                <a:cxn ang="0">
                                  <a:pos x="51" y="128"/>
                                </a:cxn>
                                <a:cxn ang="0">
                                  <a:pos x="61" y="139"/>
                                </a:cxn>
                                <a:cxn ang="0">
                                  <a:pos x="70" y="143"/>
                                </a:cxn>
                                <a:cxn ang="0">
                                  <a:pos x="71" y="139"/>
                                </a:cxn>
                                <a:cxn ang="0">
                                  <a:pos x="57" y="126"/>
                                </a:cxn>
                                <a:cxn ang="0">
                                  <a:pos x="46" y="110"/>
                                </a:cxn>
                                <a:cxn ang="0">
                                  <a:pos x="42" y="98"/>
                                </a:cxn>
                                <a:cxn ang="0">
                                  <a:pos x="36" y="97"/>
                                </a:cxn>
                                <a:cxn ang="0">
                                  <a:pos x="27" y="93"/>
                                </a:cxn>
                                <a:cxn ang="0">
                                  <a:pos x="18" y="90"/>
                                </a:cxn>
                                <a:cxn ang="0">
                                  <a:pos x="16" y="87"/>
                                </a:cxn>
                                <a:cxn ang="0">
                                  <a:pos x="15" y="84"/>
                                </a:cxn>
                                <a:cxn ang="0">
                                  <a:pos x="18" y="79"/>
                                </a:cxn>
                                <a:cxn ang="0">
                                  <a:pos x="18" y="67"/>
                                </a:cxn>
                                <a:cxn ang="0">
                                  <a:pos x="14" y="65"/>
                                </a:cxn>
                                <a:cxn ang="0">
                                  <a:pos x="11" y="68"/>
                                </a:cxn>
                                <a:cxn ang="0">
                                  <a:pos x="6" y="68"/>
                                </a:cxn>
                                <a:cxn ang="0">
                                  <a:pos x="8" y="60"/>
                                </a:cxn>
                                <a:cxn ang="0">
                                  <a:pos x="10" y="57"/>
                                </a:cxn>
                                <a:cxn ang="0">
                                  <a:pos x="27" y="57"/>
                                </a:cxn>
                                <a:cxn ang="0">
                                  <a:pos x="33" y="52"/>
                                </a:cxn>
                                <a:cxn ang="0">
                                  <a:pos x="50" y="52"/>
                                </a:cxn>
                                <a:cxn ang="0">
                                  <a:pos x="54" y="48"/>
                                </a:cxn>
                                <a:cxn ang="0">
                                  <a:pos x="55" y="44"/>
                                </a:cxn>
                                <a:cxn ang="0">
                                  <a:pos x="54" y="34"/>
                                </a:cxn>
                                <a:cxn ang="0">
                                  <a:pos x="81" y="34"/>
                                </a:cxn>
                                <a:cxn ang="0">
                                  <a:pos x="84" y="31"/>
                                </a:cxn>
                                <a:cxn ang="0">
                                  <a:pos x="71" y="22"/>
                                </a:cxn>
                                <a:cxn ang="0">
                                  <a:pos x="62" y="15"/>
                                </a:cxn>
                                <a:cxn ang="0">
                                  <a:pos x="60" y="12"/>
                                </a:cxn>
                                <a:cxn ang="0">
                                  <a:pos x="62" y="4"/>
                                </a:cxn>
                                <a:cxn ang="0">
                                  <a:pos x="57" y="0"/>
                                </a:cxn>
                              </a:cxnLst>
                              <a:rect l="0" t="0" r="r" b="b"/>
                              <a:pathLst>
                                <a:path w="85" h="144">
                                  <a:moveTo>
                                    <a:pt x="57" y="0"/>
                                  </a:moveTo>
                                  <a:lnTo>
                                    <a:pt x="56" y="7"/>
                                  </a:lnTo>
                                  <a:lnTo>
                                    <a:pt x="55" y="10"/>
                                  </a:lnTo>
                                  <a:lnTo>
                                    <a:pt x="57" y="15"/>
                                  </a:lnTo>
                                  <a:lnTo>
                                    <a:pt x="64" y="23"/>
                                  </a:lnTo>
                                  <a:lnTo>
                                    <a:pt x="68" y="26"/>
                                  </a:lnTo>
                                  <a:lnTo>
                                    <a:pt x="67" y="28"/>
                                  </a:lnTo>
                                  <a:lnTo>
                                    <a:pt x="51" y="29"/>
                                  </a:lnTo>
                                  <a:lnTo>
                                    <a:pt x="47" y="33"/>
                                  </a:lnTo>
                                  <a:lnTo>
                                    <a:pt x="47" y="46"/>
                                  </a:lnTo>
                                  <a:lnTo>
                                    <a:pt x="43" y="48"/>
                                  </a:lnTo>
                                  <a:lnTo>
                                    <a:pt x="34" y="46"/>
                                  </a:lnTo>
                                  <a:lnTo>
                                    <a:pt x="24" y="49"/>
                                  </a:lnTo>
                                  <a:lnTo>
                                    <a:pt x="12" y="50"/>
                                  </a:lnTo>
                                  <a:lnTo>
                                    <a:pt x="4" y="51"/>
                                  </a:lnTo>
                                  <a:lnTo>
                                    <a:pt x="0" y="56"/>
                                  </a:lnTo>
                                  <a:lnTo>
                                    <a:pt x="0" y="63"/>
                                  </a:lnTo>
                                  <a:lnTo>
                                    <a:pt x="0" y="71"/>
                                  </a:lnTo>
                                  <a:lnTo>
                                    <a:pt x="4" y="74"/>
                                  </a:lnTo>
                                  <a:lnTo>
                                    <a:pt x="9" y="73"/>
                                  </a:lnTo>
                                  <a:lnTo>
                                    <a:pt x="12" y="74"/>
                                  </a:lnTo>
                                  <a:lnTo>
                                    <a:pt x="13" y="79"/>
                                  </a:lnTo>
                                  <a:lnTo>
                                    <a:pt x="11" y="82"/>
                                  </a:lnTo>
                                  <a:lnTo>
                                    <a:pt x="8" y="88"/>
                                  </a:lnTo>
                                  <a:lnTo>
                                    <a:pt x="6" y="92"/>
                                  </a:lnTo>
                                  <a:lnTo>
                                    <a:pt x="10" y="95"/>
                                  </a:lnTo>
                                  <a:lnTo>
                                    <a:pt x="22" y="96"/>
                                  </a:lnTo>
                                  <a:lnTo>
                                    <a:pt x="27" y="102"/>
                                  </a:lnTo>
                                  <a:lnTo>
                                    <a:pt x="37" y="105"/>
                                  </a:lnTo>
                                  <a:lnTo>
                                    <a:pt x="42" y="117"/>
                                  </a:lnTo>
                                  <a:lnTo>
                                    <a:pt x="51" y="128"/>
                                  </a:lnTo>
                                  <a:lnTo>
                                    <a:pt x="61" y="139"/>
                                  </a:lnTo>
                                  <a:lnTo>
                                    <a:pt x="70" y="143"/>
                                  </a:lnTo>
                                  <a:lnTo>
                                    <a:pt x="71" y="139"/>
                                  </a:lnTo>
                                  <a:lnTo>
                                    <a:pt x="57" y="126"/>
                                  </a:lnTo>
                                  <a:lnTo>
                                    <a:pt x="46" y="110"/>
                                  </a:lnTo>
                                  <a:lnTo>
                                    <a:pt x="42" y="98"/>
                                  </a:lnTo>
                                  <a:lnTo>
                                    <a:pt x="36" y="97"/>
                                  </a:lnTo>
                                  <a:lnTo>
                                    <a:pt x="27" y="93"/>
                                  </a:lnTo>
                                  <a:lnTo>
                                    <a:pt x="18" y="90"/>
                                  </a:lnTo>
                                  <a:lnTo>
                                    <a:pt x="16" y="87"/>
                                  </a:lnTo>
                                  <a:lnTo>
                                    <a:pt x="15" y="84"/>
                                  </a:lnTo>
                                  <a:lnTo>
                                    <a:pt x="18" y="79"/>
                                  </a:lnTo>
                                  <a:lnTo>
                                    <a:pt x="18" y="67"/>
                                  </a:lnTo>
                                  <a:lnTo>
                                    <a:pt x="14" y="65"/>
                                  </a:lnTo>
                                  <a:lnTo>
                                    <a:pt x="11" y="68"/>
                                  </a:lnTo>
                                  <a:lnTo>
                                    <a:pt x="6" y="68"/>
                                  </a:lnTo>
                                  <a:lnTo>
                                    <a:pt x="8" y="60"/>
                                  </a:lnTo>
                                  <a:lnTo>
                                    <a:pt x="10" y="57"/>
                                  </a:lnTo>
                                  <a:lnTo>
                                    <a:pt x="27" y="57"/>
                                  </a:lnTo>
                                  <a:lnTo>
                                    <a:pt x="33" y="52"/>
                                  </a:lnTo>
                                  <a:lnTo>
                                    <a:pt x="50" y="52"/>
                                  </a:lnTo>
                                  <a:lnTo>
                                    <a:pt x="54" y="48"/>
                                  </a:lnTo>
                                  <a:lnTo>
                                    <a:pt x="55" y="44"/>
                                  </a:lnTo>
                                  <a:lnTo>
                                    <a:pt x="54" y="34"/>
                                  </a:lnTo>
                                  <a:lnTo>
                                    <a:pt x="81" y="34"/>
                                  </a:lnTo>
                                  <a:lnTo>
                                    <a:pt x="84" y="31"/>
                                  </a:lnTo>
                                  <a:lnTo>
                                    <a:pt x="71" y="22"/>
                                  </a:lnTo>
                                  <a:lnTo>
                                    <a:pt x="62" y="15"/>
                                  </a:lnTo>
                                  <a:lnTo>
                                    <a:pt x="60" y="12"/>
                                  </a:lnTo>
                                  <a:lnTo>
                                    <a:pt x="62" y="4"/>
                                  </a:lnTo>
                                  <a:lnTo>
                                    <a:pt x="57"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26" name="Freeform 73">
                              <a:extLst>
                                <a:ext uri="{FF2B5EF4-FFF2-40B4-BE49-F238E27FC236}">
                                  <a16:creationId xmlns:a16="http://schemas.microsoft.com/office/drawing/2014/main" id="{0AC8F992-1C00-BB94-3692-994A20191C3C}"/>
                                </a:ext>
                              </a:extLst>
                            </p:cNvPr>
                            <p:cNvSpPr>
                              <a:spLocks/>
                            </p:cNvSpPr>
                            <p:nvPr/>
                          </p:nvSpPr>
                          <p:spPr bwMode="auto">
                            <a:xfrm>
                              <a:off x="5758203" y="3523683"/>
                              <a:ext cx="633736" cy="308868"/>
                            </a:xfrm>
                            <a:custGeom>
                              <a:avLst/>
                              <a:gdLst/>
                              <a:ahLst/>
                              <a:cxnLst>
                                <a:cxn ang="0">
                                  <a:pos x="23" y="27"/>
                                </a:cxn>
                                <a:cxn ang="0">
                                  <a:pos x="10" y="45"/>
                                </a:cxn>
                                <a:cxn ang="0">
                                  <a:pos x="2" y="59"/>
                                </a:cxn>
                                <a:cxn ang="0">
                                  <a:pos x="1" y="84"/>
                                </a:cxn>
                                <a:cxn ang="0">
                                  <a:pos x="19" y="100"/>
                                </a:cxn>
                                <a:cxn ang="0">
                                  <a:pos x="50" y="117"/>
                                </a:cxn>
                                <a:cxn ang="0">
                                  <a:pos x="56" y="138"/>
                                </a:cxn>
                                <a:cxn ang="0">
                                  <a:pos x="47" y="161"/>
                                </a:cxn>
                                <a:cxn ang="0">
                                  <a:pos x="77" y="142"/>
                                </a:cxn>
                                <a:cxn ang="0">
                                  <a:pos x="79" y="124"/>
                                </a:cxn>
                                <a:cxn ang="0">
                                  <a:pos x="53" y="103"/>
                                </a:cxn>
                                <a:cxn ang="0">
                                  <a:pos x="14" y="84"/>
                                </a:cxn>
                                <a:cxn ang="0">
                                  <a:pos x="29" y="39"/>
                                </a:cxn>
                                <a:cxn ang="0">
                                  <a:pos x="55" y="22"/>
                                </a:cxn>
                                <a:cxn ang="0">
                                  <a:pos x="69" y="25"/>
                                </a:cxn>
                                <a:cxn ang="0">
                                  <a:pos x="73" y="58"/>
                                </a:cxn>
                                <a:cxn ang="0">
                                  <a:pos x="87" y="76"/>
                                </a:cxn>
                                <a:cxn ang="0">
                                  <a:pos x="125" y="78"/>
                                </a:cxn>
                                <a:cxn ang="0">
                                  <a:pos x="177" y="62"/>
                                </a:cxn>
                                <a:cxn ang="0">
                                  <a:pos x="203" y="57"/>
                                </a:cxn>
                                <a:cxn ang="0">
                                  <a:pos x="222" y="68"/>
                                </a:cxn>
                                <a:cxn ang="0">
                                  <a:pos x="240" y="81"/>
                                </a:cxn>
                                <a:cxn ang="0">
                                  <a:pos x="268" y="81"/>
                                </a:cxn>
                                <a:cxn ang="0">
                                  <a:pos x="280" y="66"/>
                                </a:cxn>
                                <a:cxn ang="0">
                                  <a:pos x="286" y="54"/>
                                </a:cxn>
                                <a:cxn ang="0">
                                  <a:pos x="283" y="53"/>
                                </a:cxn>
                                <a:cxn ang="0">
                                  <a:pos x="275" y="54"/>
                                </a:cxn>
                                <a:cxn ang="0">
                                  <a:pos x="261" y="47"/>
                                </a:cxn>
                                <a:cxn ang="0">
                                  <a:pos x="257" y="56"/>
                                </a:cxn>
                                <a:cxn ang="0">
                                  <a:pos x="269" y="67"/>
                                </a:cxn>
                                <a:cxn ang="0">
                                  <a:pos x="265" y="74"/>
                                </a:cxn>
                                <a:cxn ang="0">
                                  <a:pos x="239" y="70"/>
                                </a:cxn>
                                <a:cxn ang="0">
                                  <a:pos x="228" y="60"/>
                                </a:cxn>
                                <a:cxn ang="0">
                                  <a:pos x="208" y="50"/>
                                </a:cxn>
                                <a:cxn ang="0">
                                  <a:pos x="148" y="61"/>
                                </a:cxn>
                                <a:cxn ang="0">
                                  <a:pos x="97" y="68"/>
                                </a:cxn>
                                <a:cxn ang="0">
                                  <a:pos x="86" y="60"/>
                                </a:cxn>
                                <a:cxn ang="0">
                                  <a:pos x="80" y="32"/>
                                </a:cxn>
                                <a:cxn ang="0">
                                  <a:pos x="65" y="12"/>
                                </a:cxn>
                                <a:cxn ang="0">
                                  <a:pos x="80" y="5"/>
                                </a:cxn>
                                <a:cxn ang="0">
                                  <a:pos x="41" y="13"/>
                                </a:cxn>
                              </a:cxnLst>
                              <a:rect l="0" t="0" r="r" b="b"/>
                              <a:pathLst>
                                <a:path w="287" h="162">
                                  <a:moveTo>
                                    <a:pt x="41" y="13"/>
                                  </a:moveTo>
                                  <a:lnTo>
                                    <a:pt x="23" y="27"/>
                                  </a:lnTo>
                                  <a:lnTo>
                                    <a:pt x="11" y="49"/>
                                  </a:lnTo>
                                  <a:lnTo>
                                    <a:pt x="10" y="45"/>
                                  </a:lnTo>
                                  <a:lnTo>
                                    <a:pt x="6" y="47"/>
                                  </a:lnTo>
                                  <a:lnTo>
                                    <a:pt x="2" y="59"/>
                                  </a:lnTo>
                                  <a:lnTo>
                                    <a:pt x="0" y="72"/>
                                  </a:lnTo>
                                  <a:lnTo>
                                    <a:pt x="1" y="84"/>
                                  </a:lnTo>
                                  <a:lnTo>
                                    <a:pt x="6" y="93"/>
                                  </a:lnTo>
                                  <a:lnTo>
                                    <a:pt x="19" y="100"/>
                                  </a:lnTo>
                                  <a:lnTo>
                                    <a:pt x="40" y="110"/>
                                  </a:lnTo>
                                  <a:lnTo>
                                    <a:pt x="50" y="117"/>
                                  </a:lnTo>
                                  <a:lnTo>
                                    <a:pt x="54" y="126"/>
                                  </a:lnTo>
                                  <a:lnTo>
                                    <a:pt x="56" y="138"/>
                                  </a:lnTo>
                                  <a:lnTo>
                                    <a:pt x="53" y="146"/>
                                  </a:lnTo>
                                  <a:lnTo>
                                    <a:pt x="47" y="161"/>
                                  </a:lnTo>
                                  <a:lnTo>
                                    <a:pt x="64" y="154"/>
                                  </a:lnTo>
                                  <a:lnTo>
                                    <a:pt x="77" y="142"/>
                                  </a:lnTo>
                                  <a:lnTo>
                                    <a:pt x="79" y="135"/>
                                  </a:lnTo>
                                  <a:lnTo>
                                    <a:pt x="79" y="124"/>
                                  </a:lnTo>
                                  <a:lnTo>
                                    <a:pt x="68" y="114"/>
                                  </a:lnTo>
                                  <a:lnTo>
                                    <a:pt x="53" y="103"/>
                                  </a:lnTo>
                                  <a:lnTo>
                                    <a:pt x="25" y="94"/>
                                  </a:lnTo>
                                  <a:lnTo>
                                    <a:pt x="14" y="84"/>
                                  </a:lnTo>
                                  <a:lnTo>
                                    <a:pt x="14" y="67"/>
                                  </a:lnTo>
                                  <a:lnTo>
                                    <a:pt x="29" y="39"/>
                                  </a:lnTo>
                                  <a:lnTo>
                                    <a:pt x="37" y="30"/>
                                  </a:lnTo>
                                  <a:lnTo>
                                    <a:pt x="55" y="22"/>
                                  </a:lnTo>
                                  <a:lnTo>
                                    <a:pt x="64" y="21"/>
                                  </a:lnTo>
                                  <a:lnTo>
                                    <a:pt x="69" y="25"/>
                                  </a:lnTo>
                                  <a:lnTo>
                                    <a:pt x="72" y="37"/>
                                  </a:lnTo>
                                  <a:lnTo>
                                    <a:pt x="73" y="58"/>
                                  </a:lnTo>
                                  <a:lnTo>
                                    <a:pt x="74" y="65"/>
                                  </a:lnTo>
                                  <a:lnTo>
                                    <a:pt x="87" y="76"/>
                                  </a:lnTo>
                                  <a:lnTo>
                                    <a:pt x="97" y="80"/>
                                  </a:lnTo>
                                  <a:lnTo>
                                    <a:pt x="125" y="78"/>
                                  </a:lnTo>
                                  <a:lnTo>
                                    <a:pt x="161" y="70"/>
                                  </a:lnTo>
                                  <a:lnTo>
                                    <a:pt x="177" y="62"/>
                                  </a:lnTo>
                                  <a:lnTo>
                                    <a:pt x="192" y="59"/>
                                  </a:lnTo>
                                  <a:lnTo>
                                    <a:pt x="203" y="57"/>
                                  </a:lnTo>
                                  <a:lnTo>
                                    <a:pt x="213" y="59"/>
                                  </a:lnTo>
                                  <a:lnTo>
                                    <a:pt x="222" y="68"/>
                                  </a:lnTo>
                                  <a:lnTo>
                                    <a:pt x="234" y="79"/>
                                  </a:lnTo>
                                  <a:lnTo>
                                    <a:pt x="240" y="81"/>
                                  </a:lnTo>
                                  <a:lnTo>
                                    <a:pt x="262" y="82"/>
                                  </a:lnTo>
                                  <a:lnTo>
                                    <a:pt x="268" y="81"/>
                                  </a:lnTo>
                                  <a:lnTo>
                                    <a:pt x="278" y="76"/>
                                  </a:lnTo>
                                  <a:lnTo>
                                    <a:pt x="280" y="66"/>
                                  </a:lnTo>
                                  <a:lnTo>
                                    <a:pt x="283" y="58"/>
                                  </a:lnTo>
                                  <a:lnTo>
                                    <a:pt x="286" y="54"/>
                                  </a:lnTo>
                                  <a:lnTo>
                                    <a:pt x="284" y="53"/>
                                  </a:lnTo>
                                  <a:lnTo>
                                    <a:pt x="283" y="53"/>
                                  </a:lnTo>
                                  <a:lnTo>
                                    <a:pt x="280" y="54"/>
                                  </a:lnTo>
                                  <a:lnTo>
                                    <a:pt x="275" y="54"/>
                                  </a:lnTo>
                                  <a:lnTo>
                                    <a:pt x="271" y="48"/>
                                  </a:lnTo>
                                  <a:lnTo>
                                    <a:pt x="261" y="47"/>
                                  </a:lnTo>
                                  <a:lnTo>
                                    <a:pt x="257" y="51"/>
                                  </a:lnTo>
                                  <a:lnTo>
                                    <a:pt x="257" y="56"/>
                                  </a:lnTo>
                                  <a:lnTo>
                                    <a:pt x="264" y="64"/>
                                  </a:lnTo>
                                  <a:lnTo>
                                    <a:pt x="269" y="67"/>
                                  </a:lnTo>
                                  <a:lnTo>
                                    <a:pt x="269" y="69"/>
                                  </a:lnTo>
                                  <a:lnTo>
                                    <a:pt x="265" y="74"/>
                                  </a:lnTo>
                                  <a:lnTo>
                                    <a:pt x="250" y="74"/>
                                  </a:lnTo>
                                  <a:lnTo>
                                    <a:pt x="239" y="70"/>
                                  </a:lnTo>
                                  <a:lnTo>
                                    <a:pt x="231" y="67"/>
                                  </a:lnTo>
                                  <a:lnTo>
                                    <a:pt x="228" y="60"/>
                                  </a:lnTo>
                                  <a:lnTo>
                                    <a:pt x="219" y="54"/>
                                  </a:lnTo>
                                  <a:lnTo>
                                    <a:pt x="208" y="50"/>
                                  </a:lnTo>
                                  <a:lnTo>
                                    <a:pt x="181" y="50"/>
                                  </a:lnTo>
                                  <a:lnTo>
                                    <a:pt x="148" y="61"/>
                                  </a:lnTo>
                                  <a:lnTo>
                                    <a:pt x="113" y="69"/>
                                  </a:lnTo>
                                  <a:lnTo>
                                    <a:pt x="97" y="68"/>
                                  </a:lnTo>
                                  <a:lnTo>
                                    <a:pt x="87" y="65"/>
                                  </a:lnTo>
                                  <a:lnTo>
                                    <a:pt x="86" y="60"/>
                                  </a:lnTo>
                                  <a:lnTo>
                                    <a:pt x="84" y="44"/>
                                  </a:lnTo>
                                  <a:lnTo>
                                    <a:pt x="80" y="32"/>
                                  </a:lnTo>
                                  <a:lnTo>
                                    <a:pt x="76" y="21"/>
                                  </a:lnTo>
                                  <a:lnTo>
                                    <a:pt x="65" y="12"/>
                                  </a:lnTo>
                                  <a:lnTo>
                                    <a:pt x="67" y="9"/>
                                  </a:lnTo>
                                  <a:lnTo>
                                    <a:pt x="80" y="5"/>
                                  </a:lnTo>
                                  <a:lnTo>
                                    <a:pt x="78" y="0"/>
                                  </a:lnTo>
                                  <a:lnTo>
                                    <a:pt x="41" y="13"/>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27" name="Freeform 74">
                              <a:extLst>
                                <a:ext uri="{FF2B5EF4-FFF2-40B4-BE49-F238E27FC236}">
                                  <a16:creationId xmlns:a16="http://schemas.microsoft.com/office/drawing/2014/main" id="{F48EA913-8DD3-DBEF-398E-E283ADB9D8A8}"/>
                                </a:ext>
                              </a:extLst>
                            </p:cNvPr>
                            <p:cNvSpPr>
                              <a:spLocks/>
                            </p:cNvSpPr>
                            <p:nvPr/>
                          </p:nvSpPr>
                          <p:spPr bwMode="auto">
                            <a:xfrm>
                              <a:off x="6082799" y="4497951"/>
                              <a:ext cx="161194" cy="217351"/>
                            </a:xfrm>
                            <a:custGeom>
                              <a:avLst/>
                              <a:gdLst/>
                              <a:ahLst/>
                              <a:cxnLst>
                                <a:cxn ang="0">
                                  <a:pos x="47" y="0"/>
                                </a:cxn>
                                <a:cxn ang="0">
                                  <a:pos x="71" y="7"/>
                                </a:cxn>
                                <a:cxn ang="0">
                                  <a:pos x="72" y="37"/>
                                </a:cxn>
                                <a:cxn ang="0">
                                  <a:pos x="61" y="54"/>
                                </a:cxn>
                                <a:cxn ang="0">
                                  <a:pos x="67" y="81"/>
                                </a:cxn>
                                <a:cxn ang="0">
                                  <a:pos x="70" y="106"/>
                                </a:cxn>
                                <a:cxn ang="0">
                                  <a:pos x="15" y="113"/>
                                </a:cxn>
                                <a:cxn ang="0">
                                  <a:pos x="2" y="112"/>
                                </a:cxn>
                                <a:cxn ang="0">
                                  <a:pos x="0" y="100"/>
                                </a:cxn>
                                <a:cxn ang="0">
                                  <a:pos x="11" y="91"/>
                                </a:cxn>
                                <a:cxn ang="0">
                                  <a:pos x="11" y="51"/>
                                </a:cxn>
                                <a:cxn ang="0">
                                  <a:pos x="25" y="37"/>
                                </a:cxn>
                                <a:cxn ang="0">
                                  <a:pos x="24" y="17"/>
                                </a:cxn>
                                <a:cxn ang="0">
                                  <a:pos x="47" y="0"/>
                                </a:cxn>
                              </a:cxnLst>
                              <a:rect l="0" t="0" r="r" b="b"/>
                              <a:pathLst>
                                <a:path w="73" h="114">
                                  <a:moveTo>
                                    <a:pt x="47" y="0"/>
                                  </a:moveTo>
                                  <a:lnTo>
                                    <a:pt x="71" y="7"/>
                                  </a:lnTo>
                                  <a:lnTo>
                                    <a:pt x="72" y="37"/>
                                  </a:lnTo>
                                  <a:lnTo>
                                    <a:pt x="61" y="54"/>
                                  </a:lnTo>
                                  <a:lnTo>
                                    <a:pt x="67" y="81"/>
                                  </a:lnTo>
                                  <a:lnTo>
                                    <a:pt x="70" y="106"/>
                                  </a:lnTo>
                                  <a:lnTo>
                                    <a:pt x="15" y="113"/>
                                  </a:lnTo>
                                  <a:lnTo>
                                    <a:pt x="2" y="112"/>
                                  </a:lnTo>
                                  <a:lnTo>
                                    <a:pt x="0" y="100"/>
                                  </a:lnTo>
                                  <a:lnTo>
                                    <a:pt x="11" y="91"/>
                                  </a:lnTo>
                                  <a:lnTo>
                                    <a:pt x="11" y="51"/>
                                  </a:lnTo>
                                  <a:lnTo>
                                    <a:pt x="25" y="37"/>
                                  </a:lnTo>
                                  <a:lnTo>
                                    <a:pt x="24" y="17"/>
                                  </a:lnTo>
                                  <a:lnTo>
                                    <a:pt x="47"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28" name="Freeform 75">
                              <a:extLst>
                                <a:ext uri="{FF2B5EF4-FFF2-40B4-BE49-F238E27FC236}">
                                  <a16:creationId xmlns:a16="http://schemas.microsoft.com/office/drawing/2014/main" id="{4078B536-F8EA-2DD8-9F20-C0D3B0BEB563}"/>
                                </a:ext>
                              </a:extLst>
                            </p:cNvPr>
                            <p:cNvSpPr>
                              <a:spLocks/>
                            </p:cNvSpPr>
                            <p:nvPr/>
                          </p:nvSpPr>
                          <p:spPr bwMode="auto">
                            <a:xfrm>
                              <a:off x="4413445" y="2183352"/>
                              <a:ext cx="671274" cy="436608"/>
                            </a:xfrm>
                            <a:custGeom>
                              <a:avLst/>
                              <a:gdLst/>
                              <a:ahLst/>
                              <a:cxnLst>
                                <a:cxn ang="0">
                                  <a:pos x="161" y="33"/>
                                </a:cxn>
                                <a:cxn ang="0">
                                  <a:pos x="169" y="52"/>
                                </a:cxn>
                                <a:cxn ang="0">
                                  <a:pos x="187" y="77"/>
                                </a:cxn>
                                <a:cxn ang="0">
                                  <a:pos x="189" y="97"/>
                                </a:cxn>
                                <a:cxn ang="0">
                                  <a:pos x="197" y="113"/>
                                </a:cxn>
                                <a:cxn ang="0">
                                  <a:pos x="164" y="108"/>
                                </a:cxn>
                                <a:cxn ang="0">
                                  <a:pos x="150" y="99"/>
                                </a:cxn>
                                <a:cxn ang="0">
                                  <a:pos x="126" y="85"/>
                                </a:cxn>
                                <a:cxn ang="0">
                                  <a:pos x="112" y="79"/>
                                </a:cxn>
                                <a:cxn ang="0">
                                  <a:pos x="108" y="62"/>
                                </a:cxn>
                                <a:cxn ang="0">
                                  <a:pos x="93" y="51"/>
                                </a:cxn>
                                <a:cxn ang="0">
                                  <a:pos x="69" y="37"/>
                                </a:cxn>
                                <a:cxn ang="0">
                                  <a:pos x="51" y="26"/>
                                </a:cxn>
                                <a:cxn ang="0">
                                  <a:pos x="43" y="17"/>
                                </a:cxn>
                                <a:cxn ang="0">
                                  <a:pos x="26" y="15"/>
                                </a:cxn>
                                <a:cxn ang="0">
                                  <a:pos x="11" y="11"/>
                                </a:cxn>
                                <a:cxn ang="0">
                                  <a:pos x="0" y="0"/>
                                </a:cxn>
                                <a:cxn ang="0">
                                  <a:pos x="11" y="12"/>
                                </a:cxn>
                                <a:cxn ang="0">
                                  <a:pos x="22" y="19"/>
                                </a:cxn>
                                <a:cxn ang="0">
                                  <a:pos x="37" y="16"/>
                                </a:cxn>
                                <a:cxn ang="0">
                                  <a:pos x="47" y="26"/>
                                </a:cxn>
                                <a:cxn ang="0">
                                  <a:pos x="59" y="39"/>
                                </a:cxn>
                                <a:cxn ang="0">
                                  <a:pos x="95" y="59"/>
                                </a:cxn>
                                <a:cxn ang="0">
                                  <a:pos x="104" y="73"/>
                                </a:cxn>
                                <a:cxn ang="0">
                                  <a:pos x="111" y="84"/>
                                </a:cxn>
                                <a:cxn ang="0">
                                  <a:pos x="125" y="95"/>
                                </a:cxn>
                                <a:cxn ang="0">
                                  <a:pos x="146" y="105"/>
                                </a:cxn>
                                <a:cxn ang="0">
                                  <a:pos x="162" y="113"/>
                                </a:cxn>
                                <a:cxn ang="0">
                                  <a:pos x="194" y="120"/>
                                </a:cxn>
                                <a:cxn ang="0">
                                  <a:pos x="208" y="136"/>
                                </a:cxn>
                                <a:cxn ang="0">
                                  <a:pos x="230" y="154"/>
                                </a:cxn>
                                <a:cxn ang="0">
                                  <a:pos x="245" y="179"/>
                                </a:cxn>
                                <a:cxn ang="0">
                                  <a:pos x="270" y="205"/>
                                </a:cxn>
                                <a:cxn ang="0">
                                  <a:pos x="285" y="228"/>
                                </a:cxn>
                                <a:cxn ang="0">
                                  <a:pos x="291" y="216"/>
                                </a:cxn>
                                <a:cxn ang="0">
                                  <a:pos x="297" y="214"/>
                                </a:cxn>
                                <a:cxn ang="0">
                                  <a:pos x="298" y="221"/>
                                </a:cxn>
                                <a:cxn ang="0">
                                  <a:pos x="301" y="201"/>
                                </a:cxn>
                                <a:cxn ang="0">
                                  <a:pos x="295" y="155"/>
                                </a:cxn>
                                <a:cxn ang="0">
                                  <a:pos x="292" y="195"/>
                                </a:cxn>
                                <a:cxn ang="0">
                                  <a:pos x="290" y="211"/>
                                </a:cxn>
                                <a:cxn ang="0">
                                  <a:pos x="284" y="206"/>
                                </a:cxn>
                                <a:cxn ang="0">
                                  <a:pos x="257" y="175"/>
                                </a:cxn>
                                <a:cxn ang="0">
                                  <a:pos x="246" y="158"/>
                                </a:cxn>
                                <a:cxn ang="0">
                                  <a:pos x="232" y="142"/>
                                </a:cxn>
                                <a:cxn ang="0">
                                  <a:pos x="226" y="123"/>
                                </a:cxn>
                                <a:cxn ang="0">
                                  <a:pos x="223" y="125"/>
                                </a:cxn>
                                <a:cxn ang="0">
                                  <a:pos x="215" y="130"/>
                                </a:cxn>
                                <a:cxn ang="0">
                                  <a:pos x="203" y="107"/>
                                </a:cxn>
                                <a:cxn ang="0">
                                  <a:pos x="192" y="93"/>
                                </a:cxn>
                                <a:cxn ang="0">
                                  <a:pos x="191" y="69"/>
                                </a:cxn>
                                <a:cxn ang="0">
                                  <a:pos x="174" y="51"/>
                                </a:cxn>
                                <a:cxn ang="0">
                                  <a:pos x="171" y="38"/>
                                </a:cxn>
                                <a:cxn ang="0">
                                  <a:pos x="150" y="15"/>
                                </a:cxn>
                                <a:cxn ang="0">
                                  <a:pos x="130" y="0"/>
                                </a:cxn>
                              </a:cxnLst>
                              <a:rect l="0" t="0" r="r" b="b"/>
                              <a:pathLst>
                                <a:path w="304" h="229">
                                  <a:moveTo>
                                    <a:pt x="130" y="0"/>
                                  </a:moveTo>
                                  <a:lnTo>
                                    <a:pt x="161" y="33"/>
                                  </a:lnTo>
                                  <a:lnTo>
                                    <a:pt x="167" y="43"/>
                                  </a:lnTo>
                                  <a:lnTo>
                                    <a:pt x="169" y="52"/>
                                  </a:lnTo>
                                  <a:lnTo>
                                    <a:pt x="187" y="70"/>
                                  </a:lnTo>
                                  <a:lnTo>
                                    <a:pt x="187" y="77"/>
                                  </a:lnTo>
                                  <a:lnTo>
                                    <a:pt x="185" y="88"/>
                                  </a:lnTo>
                                  <a:lnTo>
                                    <a:pt x="189" y="97"/>
                                  </a:lnTo>
                                  <a:lnTo>
                                    <a:pt x="195" y="106"/>
                                  </a:lnTo>
                                  <a:lnTo>
                                    <a:pt x="197" y="113"/>
                                  </a:lnTo>
                                  <a:lnTo>
                                    <a:pt x="177" y="112"/>
                                  </a:lnTo>
                                  <a:lnTo>
                                    <a:pt x="164" y="108"/>
                                  </a:lnTo>
                                  <a:lnTo>
                                    <a:pt x="157" y="108"/>
                                  </a:lnTo>
                                  <a:lnTo>
                                    <a:pt x="150" y="99"/>
                                  </a:lnTo>
                                  <a:lnTo>
                                    <a:pt x="139" y="97"/>
                                  </a:lnTo>
                                  <a:lnTo>
                                    <a:pt x="126" y="85"/>
                                  </a:lnTo>
                                  <a:lnTo>
                                    <a:pt x="122" y="81"/>
                                  </a:lnTo>
                                  <a:lnTo>
                                    <a:pt x="112" y="79"/>
                                  </a:lnTo>
                                  <a:lnTo>
                                    <a:pt x="108" y="74"/>
                                  </a:lnTo>
                                  <a:lnTo>
                                    <a:pt x="108" y="62"/>
                                  </a:lnTo>
                                  <a:lnTo>
                                    <a:pt x="101" y="55"/>
                                  </a:lnTo>
                                  <a:lnTo>
                                    <a:pt x="93" y="51"/>
                                  </a:lnTo>
                                  <a:lnTo>
                                    <a:pt x="78" y="46"/>
                                  </a:lnTo>
                                  <a:lnTo>
                                    <a:pt x="69" y="37"/>
                                  </a:lnTo>
                                  <a:lnTo>
                                    <a:pt x="59" y="34"/>
                                  </a:lnTo>
                                  <a:lnTo>
                                    <a:pt x="51" y="26"/>
                                  </a:lnTo>
                                  <a:lnTo>
                                    <a:pt x="49" y="22"/>
                                  </a:lnTo>
                                  <a:lnTo>
                                    <a:pt x="43" y="17"/>
                                  </a:lnTo>
                                  <a:lnTo>
                                    <a:pt x="33" y="15"/>
                                  </a:lnTo>
                                  <a:lnTo>
                                    <a:pt x="26" y="15"/>
                                  </a:lnTo>
                                  <a:lnTo>
                                    <a:pt x="19" y="16"/>
                                  </a:lnTo>
                                  <a:lnTo>
                                    <a:pt x="11" y="11"/>
                                  </a:lnTo>
                                  <a:lnTo>
                                    <a:pt x="9" y="5"/>
                                  </a:lnTo>
                                  <a:lnTo>
                                    <a:pt x="0" y="0"/>
                                  </a:lnTo>
                                  <a:lnTo>
                                    <a:pt x="9" y="8"/>
                                  </a:lnTo>
                                  <a:lnTo>
                                    <a:pt x="11" y="12"/>
                                  </a:lnTo>
                                  <a:lnTo>
                                    <a:pt x="14" y="15"/>
                                  </a:lnTo>
                                  <a:lnTo>
                                    <a:pt x="22" y="19"/>
                                  </a:lnTo>
                                  <a:lnTo>
                                    <a:pt x="28" y="16"/>
                                  </a:lnTo>
                                  <a:lnTo>
                                    <a:pt x="37" y="16"/>
                                  </a:lnTo>
                                  <a:lnTo>
                                    <a:pt x="43" y="20"/>
                                  </a:lnTo>
                                  <a:lnTo>
                                    <a:pt x="47" y="26"/>
                                  </a:lnTo>
                                  <a:lnTo>
                                    <a:pt x="51" y="34"/>
                                  </a:lnTo>
                                  <a:lnTo>
                                    <a:pt x="59" y="39"/>
                                  </a:lnTo>
                                  <a:lnTo>
                                    <a:pt x="75" y="49"/>
                                  </a:lnTo>
                                  <a:lnTo>
                                    <a:pt x="95" y="59"/>
                                  </a:lnTo>
                                  <a:lnTo>
                                    <a:pt x="100" y="62"/>
                                  </a:lnTo>
                                  <a:lnTo>
                                    <a:pt x="104" y="73"/>
                                  </a:lnTo>
                                  <a:lnTo>
                                    <a:pt x="106" y="81"/>
                                  </a:lnTo>
                                  <a:lnTo>
                                    <a:pt x="111" y="84"/>
                                  </a:lnTo>
                                  <a:lnTo>
                                    <a:pt x="120" y="87"/>
                                  </a:lnTo>
                                  <a:lnTo>
                                    <a:pt x="125" y="95"/>
                                  </a:lnTo>
                                  <a:lnTo>
                                    <a:pt x="134" y="101"/>
                                  </a:lnTo>
                                  <a:lnTo>
                                    <a:pt x="146" y="105"/>
                                  </a:lnTo>
                                  <a:lnTo>
                                    <a:pt x="153" y="112"/>
                                  </a:lnTo>
                                  <a:lnTo>
                                    <a:pt x="162" y="113"/>
                                  </a:lnTo>
                                  <a:lnTo>
                                    <a:pt x="173" y="119"/>
                                  </a:lnTo>
                                  <a:lnTo>
                                    <a:pt x="194" y="120"/>
                                  </a:lnTo>
                                  <a:lnTo>
                                    <a:pt x="202" y="128"/>
                                  </a:lnTo>
                                  <a:lnTo>
                                    <a:pt x="208" y="136"/>
                                  </a:lnTo>
                                  <a:lnTo>
                                    <a:pt x="217" y="141"/>
                                  </a:lnTo>
                                  <a:lnTo>
                                    <a:pt x="230" y="154"/>
                                  </a:lnTo>
                                  <a:lnTo>
                                    <a:pt x="244" y="171"/>
                                  </a:lnTo>
                                  <a:lnTo>
                                    <a:pt x="245" y="179"/>
                                  </a:lnTo>
                                  <a:lnTo>
                                    <a:pt x="250" y="187"/>
                                  </a:lnTo>
                                  <a:lnTo>
                                    <a:pt x="270" y="205"/>
                                  </a:lnTo>
                                  <a:lnTo>
                                    <a:pt x="276" y="209"/>
                                  </a:lnTo>
                                  <a:lnTo>
                                    <a:pt x="285" y="228"/>
                                  </a:lnTo>
                                  <a:lnTo>
                                    <a:pt x="291" y="224"/>
                                  </a:lnTo>
                                  <a:lnTo>
                                    <a:pt x="291" y="216"/>
                                  </a:lnTo>
                                  <a:lnTo>
                                    <a:pt x="292" y="214"/>
                                  </a:lnTo>
                                  <a:lnTo>
                                    <a:pt x="297" y="214"/>
                                  </a:lnTo>
                                  <a:lnTo>
                                    <a:pt x="298" y="217"/>
                                  </a:lnTo>
                                  <a:lnTo>
                                    <a:pt x="298" y="221"/>
                                  </a:lnTo>
                                  <a:lnTo>
                                    <a:pt x="303" y="223"/>
                                  </a:lnTo>
                                  <a:lnTo>
                                    <a:pt x="301" y="201"/>
                                  </a:lnTo>
                                  <a:lnTo>
                                    <a:pt x="293" y="169"/>
                                  </a:lnTo>
                                  <a:lnTo>
                                    <a:pt x="295" y="155"/>
                                  </a:lnTo>
                                  <a:lnTo>
                                    <a:pt x="290" y="170"/>
                                  </a:lnTo>
                                  <a:lnTo>
                                    <a:pt x="292" y="195"/>
                                  </a:lnTo>
                                  <a:lnTo>
                                    <a:pt x="292" y="205"/>
                                  </a:lnTo>
                                  <a:lnTo>
                                    <a:pt x="290" y="211"/>
                                  </a:lnTo>
                                  <a:lnTo>
                                    <a:pt x="287" y="212"/>
                                  </a:lnTo>
                                  <a:lnTo>
                                    <a:pt x="284" y="206"/>
                                  </a:lnTo>
                                  <a:lnTo>
                                    <a:pt x="271" y="195"/>
                                  </a:lnTo>
                                  <a:lnTo>
                                    <a:pt x="257" y="175"/>
                                  </a:lnTo>
                                  <a:lnTo>
                                    <a:pt x="248" y="164"/>
                                  </a:lnTo>
                                  <a:lnTo>
                                    <a:pt x="246" y="158"/>
                                  </a:lnTo>
                                  <a:lnTo>
                                    <a:pt x="245" y="152"/>
                                  </a:lnTo>
                                  <a:lnTo>
                                    <a:pt x="232" y="142"/>
                                  </a:lnTo>
                                  <a:lnTo>
                                    <a:pt x="229" y="131"/>
                                  </a:lnTo>
                                  <a:lnTo>
                                    <a:pt x="226" y="123"/>
                                  </a:lnTo>
                                  <a:lnTo>
                                    <a:pt x="224" y="122"/>
                                  </a:lnTo>
                                  <a:lnTo>
                                    <a:pt x="223" y="125"/>
                                  </a:lnTo>
                                  <a:lnTo>
                                    <a:pt x="221" y="130"/>
                                  </a:lnTo>
                                  <a:lnTo>
                                    <a:pt x="215" y="130"/>
                                  </a:lnTo>
                                  <a:lnTo>
                                    <a:pt x="206" y="119"/>
                                  </a:lnTo>
                                  <a:lnTo>
                                    <a:pt x="203" y="107"/>
                                  </a:lnTo>
                                  <a:lnTo>
                                    <a:pt x="197" y="101"/>
                                  </a:lnTo>
                                  <a:lnTo>
                                    <a:pt x="192" y="93"/>
                                  </a:lnTo>
                                  <a:lnTo>
                                    <a:pt x="191" y="80"/>
                                  </a:lnTo>
                                  <a:lnTo>
                                    <a:pt x="191" y="69"/>
                                  </a:lnTo>
                                  <a:lnTo>
                                    <a:pt x="188" y="63"/>
                                  </a:lnTo>
                                  <a:lnTo>
                                    <a:pt x="174" y="51"/>
                                  </a:lnTo>
                                  <a:lnTo>
                                    <a:pt x="173" y="43"/>
                                  </a:lnTo>
                                  <a:lnTo>
                                    <a:pt x="171" y="38"/>
                                  </a:lnTo>
                                  <a:lnTo>
                                    <a:pt x="161" y="25"/>
                                  </a:lnTo>
                                  <a:lnTo>
                                    <a:pt x="150" y="15"/>
                                  </a:lnTo>
                                  <a:lnTo>
                                    <a:pt x="140" y="9"/>
                                  </a:lnTo>
                                  <a:lnTo>
                                    <a:pt x="13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29" name="Freeform 76">
                              <a:extLst>
                                <a:ext uri="{FF2B5EF4-FFF2-40B4-BE49-F238E27FC236}">
                                  <a16:creationId xmlns:a16="http://schemas.microsoft.com/office/drawing/2014/main" id="{2D0EA43C-EAC8-3A65-C3A9-B0CE224A1E5E}"/>
                                </a:ext>
                              </a:extLst>
                            </p:cNvPr>
                            <p:cNvSpPr>
                              <a:spLocks/>
                            </p:cNvSpPr>
                            <p:nvPr/>
                          </p:nvSpPr>
                          <p:spPr bwMode="auto">
                            <a:xfrm>
                              <a:off x="4852864" y="2606613"/>
                              <a:ext cx="326805" cy="224978"/>
                            </a:xfrm>
                            <a:custGeom>
                              <a:avLst/>
                              <a:gdLst/>
                              <a:ahLst/>
                              <a:cxnLst>
                                <a:cxn ang="0">
                                  <a:pos x="85" y="7"/>
                                </a:cxn>
                                <a:cxn ang="0">
                                  <a:pos x="87" y="13"/>
                                </a:cxn>
                                <a:cxn ang="0">
                                  <a:pos x="91" y="22"/>
                                </a:cxn>
                                <a:cxn ang="0">
                                  <a:pos x="95" y="26"/>
                                </a:cxn>
                                <a:cxn ang="0">
                                  <a:pos x="103" y="30"/>
                                </a:cxn>
                                <a:cxn ang="0">
                                  <a:pos x="108" y="35"/>
                                </a:cxn>
                                <a:cxn ang="0">
                                  <a:pos x="109" y="44"/>
                                </a:cxn>
                                <a:cxn ang="0">
                                  <a:pos x="108" y="61"/>
                                </a:cxn>
                                <a:cxn ang="0">
                                  <a:pos x="105" y="64"/>
                                </a:cxn>
                                <a:cxn ang="0">
                                  <a:pos x="97" y="68"/>
                                </a:cxn>
                                <a:cxn ang="0">
                                  <a:pos x="90" y="68"/>
                                </a:cxn>
                                <a:cxn ang="0">
                                  <a:pos x="85" y="62"/>
                                </a:cxn>
                                <a:cxn ang="0">
                                  <a:pos x="69" y="61"/>
                                </a:cxn>
                                <a:cxn ang="0">
                                  <a:pos x="45" y="53"/>
                                </a:cxn>
                                <a:cxn ang="0">
                                  <a:pos x="32" y="48"/>
                                </a:cxn>
                                <a:cxn ang="0">
                                  <a:pos x="25" y="47"/>
                                </a:cxn>
                                <a:cxn ang="0">
                                  <a:pos x="12" y="41"/>
                                </a:cxn>
                                <a:cxn ang="0">
                                  <a:pos x="8" y="34"/>
                                </a:cxn>
                                <a:cxn ang="0">
                                  <a:pos x="0" y="33"/>
                                </a:cxn>
                                <a:cxn ang="0">
                                  <a:pos x="0" y="39"/>
                                </a:cxn>
                                <a:cxn ang="0">
                                  <a:pos x="3" y="44"/>
                                </a:cxn>
                                <a:cxn ang="0">
                                  <a:pos x="14" y="47"/>
                                </a:cxn>
                                <a:cxn ang="0">
                                  <a:pos x="19" y="51"/>
                                </a:cxn>
                                <a:cxn ang="0">
                                  <a:pos x="27" y="53"/>
                                </a:cxn>
                                <a:cxn ang="0">
                                  <a:pos x="36" y="54"/>
                                </a:cxn>
                                <a:cxn ang="0">
                                  <a:pos x="46" y="62"/>
                                </a:cxn>
                                <a:cxn ang="0">
                                  <a:pos x="55" y="66"/>
                                </a:cxn>
                                <a:cxn ang="0">
                                  <a:pos x="75" y="66"/>
                                </a:cxn>
                                <a:cxn ang="0">
                                  <a:pos x="87" y="74"/>
                                </a:cxn>
                                <a:cxn ang="0">
                                  <a:pos x="93" y="77"/>
                                </a:cxn>
                                <a:cxn ang="0">
                                  <a:pos x="102" y="76"/>
                                </a:cxn>
                                <a:cxn ang="0">
                                  <a:pos x="109" y="83"/>
                                </a:cxn>
                                <a:cxn ang="0">
                                  <a:pos x="120" y="94"/>
                                </a:cxn>
                                <a:cxn ang="0">
                                  <a:pos x="124" y="103"/>
                                </a:cxn>
                                <a:cxn ang="0">
                                  <a:pos x="129" y="108"/>
                                </a:cxn>
                                <a:cxn ang="0">
                                  <a:pos x="139" y="113"/>
                                </a:cxn>
                                <a:cxn ang="0">
                                  <a:pos x="144" y="117"/>
                                </a:cxn>
                                <a:cxn ang="0">
                                  <a:pos x="147" y="109"/>
                                </a:cxn>
                                <a:cxn ang="0">
                                  <a:pos x="134" y="105"/>
                                </a:cxn>
                                <a:cxn ang="0">
                                  <a:pos x="128" y="95"/>
                                </a:cxn>
                                <a:cxn ang="0">
                                  <a:pos x="121" y="87"/>
                                </a:cxn>
                                <a:cxn ang="0">
                                  <a:pos x="115" y="75"/>
                                </a:cxn>
                                <a:cxn ang="0">
                                  <a:pos x="115" y="60"/>
                                </a:cxn>
                                <a:cxn ang="0">
                                  <a:pos x="117" y="35"/>
                                </a:cxn>
                                <a:cxn ang="0">
                                  <a:pos x="115" y="28"/>
                                </a:cxn>
                                <a:cxn ang="0">
                                  <a:pos x="106" y="22"/>
                                </a:cxn>
                                <a:cxn ang="0">
                                  <a:pos x="104" y="14"/>
                                </a:cxn>
                                <a:cxn ang="0">
                                  <a:pos x="103" y="1"/>
                                </a:cxn>
                                <a:cxn ang="0">
                                  <a:pos x="98" y="0"/>
                                </a:cxn>
                                <a:cxn ang="0">
                                  <a:pos x="98" y="4"/>
                                </a:cxn>
                                <a:cxn ang="0">
                                  <a:pos x="97" y="8"/>
                                </a:cxn>
                                <a:cxn ang="0">
                                  <a:pos x="93" y="8"/>
                                </a:cxn>
                                <a:cxn ang="0">
                                  <a:pos x="91" y="2"/>
                                </a:cxn>
                                <a:cxn ang="0">
                                  <a:pos x="85" y="7"/>
                                </a:cxn>
                              </a:cxnLst>
                              <a:rect l="0" t="0" r="r" b="b"/>
                              <a:pathLst>
                                <a:path w="148" h="118">
                                  <a:moveTo>
                                    <a:pt x="85" y="7"/>
                                  </a:moveTo>
                                  <a:lnTo>
                                    <a:pt x="87" y="13"/>
                                  </a:lnTo>
                                  <a:lnTo>
                                    <a:pt x="91" y="22"/>
                                  </a:lnTo>
                                  <a:lnTo>
                                    <a:pt x="95" y="26"/>
                                  </a:lnTo>
                                  <a:lnTo>
                                    <a:pt x="103" y="30"/>
                                  </a:lnTo>
                                  <a:lnTo>
                                    <a:pt x="108" y="35"/>
                                  </a:lnTo>
                                  <a:lnTo>
                                    <a:pt x="109" y="44"/>
                                  </a:lnTo>
                                  <a:lnTo>
                                    <a:pt x="108" y="61"/>
                                  </a:lnTo>
                                  <a:lnTo>
                                    <a:pt x="105" y="64"/>
                                  </a:lnTo>
                                  <a:lnTo>
                                    <a:pt x="97" y="68"/>
                                  </a:lnTo>
                                  <a:lnTo>
                                    <a:pt x="90" y="68"/>
                                  </a:lnTo>
                                  <a:lnTo>
                                    <a:pt x="85" y="62"/>
                                  </a:lnTo>
                                  <a:lnTo>
                                    <a:pt x="69" y="61"/>
                                  </a:lnTo>
                                  <a:lnTo>
                                    <a:pt x="45" y="53"/>
                                  </a:lnTo>
                                  <a:lnTo>
                                    <a:pt x="32" y="48"/>
                                  </a:lnTo>
                                  <a:lnTo>
                                    <a:pt x="25" y="47"/>
                                  </a:lnTo>
                                  <a:lnTo>
                                    <a:pt x="12" y="41"/>
                                  </a:lnTo>
                                  <a:lnTo>
                                    <a:pt x="8" y="34"/>
                                  </a:lnTo>
                                  <a:lnTo>
                                    <a:pt x="0" y="33"/>
                                  </a:lnTo>
                                  <a:lnTo>
                                    <a:pt x="0" y="39"/>
                                  </a:lnTo>
                                  <a:lnTo>
                                    <a:pt x="3" y="44"/>
                                  </a:lnTo>
                                  <a:lnTo>
                                    <a:pt x="14" y="47"/>
                                  </a:lnTo>
                                  <a:lnTo>
                                    <a:pt x="19" y="51"/>
                                  </a:lnTo>
                                  <a:lnTo>
                                    <a:pt x="27" y="53"/>
                                  </a:lnTo>
                                  <a:lnTo>
                                    <a:pt x="36" y="54"/>
                                  </a:lnTo>
                                  <a:lnTo>
                                    <a:pt x="46" y="62"/>
                                  </a:lnTo>
                                  <a:lnTo>
                                    <a:pt x="55" y="66"/>
                                  </a:lnTo>
                                  <a:lnTo>
                                    <a:pt x="75" y="66"/>
                                  </a:lnTo>
                                  <a:lnTo>
                                    <a:pt x="87" y="74"/>
                                  </a:lnTo>
                                  <a:lnTo>
                                    <a:pt x="93" y="77"/>
                                  </a:lnTo>
                                  <a:lnTo>
                                    <a:pt x="102" y="76"/>
                                  </a:lnTo>
                                  <a:lnTo>
                                    <a:pt x="109" y="83"/>
                                  </a:lnTo>
                                  <a:lnTo>
                                    <a:pt x="120" y="94"/>
                                  </a:lnTo>
                                  <a:lnTo>
                                    <a:pt x="124" y="103"/>
                                  </a:lnTo>
                                  <a:lnTo>
                                    <a:pt x="129" y="108"/>
                                  </a:lnTo>
                                  <a:lnTo>
                                    <a:pt x="139" y="113"/>
                                  </a:lnTo>
                                  <a:lnTo>
                                    <a:pt x="144" y="117"/>
                                  </a:lnTo>
                                  <a:lnTo>
                                    <a:pt x="147" y="109"/>
                                  </a:lnTo>
                                  <a:lnTo>
                                    <a:pt x="134" y="105"/>
                                  </a:lnTo>
                                  <a:lnTo>
                                    <a:pt x="128" y="95"/>
                                  </a:lnTo>
                                  <a:lnTo>
                                    <a:pt x="121" y="87"/>
                                  </a:lnTo>
                                  <a:lnTo>
                                    <a:pt x="115" y="75"/>
                                  </a:lnTo>
                                  <a:lnTo>
                                    <a:pt x="115" y="60"/>
                                  </a:lnTo>
                                  <a:lnTo>
                                    <a:pt x="117" y="35"/>
                                  </a:lnTo>
                                  <a:lnTo>
                                    <a:pt x="115" y="28"/>
                                  </a:lnTo>
                                  <a:lnTo>
                                    <a:pt x="106" y="22"/>
                                  </a:lnTo>
                                  <a:lnTo>
                                    <a:pt x="104" y="14"/>
                                  </a:lnTo>
                                  <a:lnTo>
                                    <a:pt x="103" y="1"/>
                                  </a:lnTo>
                                  <a:lnTo>
                                    <a:pt x="98" y="0"/>
                                  </a:lnTo>
                                  <a:lnTo>
                                    <a:pt x="98" y="4"/>
                                  </a:lnTo>
                                  <a:lnTo>
                                    <a:pt x="97" y="8"/>
                                  </a:lnTo>
                                  <a:lnTo>
                                    <a:pt x="93" y="8"/>
                                  </a:lnTo>
                                  <a:lnTo>
                                    <a:pt x="91" y="2"/>
                                  </a:lnTo>
                                  <a:lnTo>
                                    <a:pt x="85" y="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30" name="Freeform 77">
                              <a:extLst>
                                <a:ext uri="{FF2B5EF4-FFF2-40B4-BE49-F238E27FC236}">
                                  <a16:creationId xmlns:a16="http://schemas.microsoft.com/office/drawing/2014/main" id="{86CEAB22-EF2B-A394-4A67-76C993F39BDD}"/>
                                </a:ext>
                              </a:extLst>
                            </p:cNvPr>
                            <p:cNvSpPr>
                              <a:spLocks/>
                            </p:cNvSpPr>
                            <p:nvPr/>
                          </p:nvSpPr>
                          <p:spPr bwMode="auto">
                            <a:xfrm>
                              <a:off x="5117841" y="2566576"/>
                              <a:ext cx="97159" cy="228791"/>
                            </a:xfrm>
                            <a:custGeom>
                              <a:avLst/>
                              <a:gdLst/>
                              <a:ahLst/>
                              <a:cxnLst>
                                <a:cxn ang="0">
                                  <a:pos x="41" y="4"/>
                                </a:cxn>
                                <a:cxn ang="0">
                                  <a:pos x="36" y="0"/>
                                </a:cxn>
                                <a:cxn ang="0">
                                  <a:pos x="33" y="0"/>
                                </a:cxn>
                                <a:cxn ang="0">
                                  <a:pos x="32" y="3"/>
                                </a:cxn>
                                <a:cxn ang="0">
                                  <a:pos x="34" y="8"/>
                                </a:cxn>
                                <a:cxn ang="0">
                                  <a:pos x="39" y="16"/>
                                </a:cxn>
                                <a:cxn ang="0">
                                  <a:pos x="39" y="35"/>
                                </a:cxn>
                                <a:cxn ang="0">
                                  <a:pos x="35" y="43"/>
                                </a:cxn>
                                <a:cxn ang="0">
                                  <a:pos x="34" y="56"/>
                                </a:cxn>
                                <a:cxn ang="0">
                                  <a:pos x="30" y="69"/>
                                </a:cxn>
                                <a:cxn ang="0">
                                  <a:pos x="26" y="76"/>
                                </a:cxn>
                                <a:cxn ang="0">
                                  <a:pos x="19" y="83"/>
                                </a:cxn>
                                <a:cxn ang="0">
                                  <a:pos x="18" y="91"/>
                                </a:cxn>
                                <a:cxn ang="0">
                                  <a:pos x="14" y="96"/>
                                </a:cxn>
                                <a:cxn ang="0">
                                  <a:pos x="9" y="103"/>
                                </a:cxn>
                                <a:cxn ang="0">
                                  <a:pos x="4" y="108"/>
                                </a:cxn>
                                <a:cxn ang="0">
                                  <a:pos x="0" y="109"/>
                                </a:cxn>
                                <a:cxn ang="0">
                                  <a:pos x="6" y="119"/>
                                </a:cxn>
                                <a:cxn ang="0">
                                  <a:pos x="8" y="108"/>
                                </a:cxn>
                                <a:cxn ang="0">
                                  <a:pos x="12" y="104"/>
                                </a:cxn>
                                <a:cxn ang="0">
                                  <a:pos x="17" y="100"/>
                                </a:cxn>
                                <a:cxn ang="0">
                                  <a:pos x="21" y="95"/>
                                </a:cxn>
                                <a:cxn ang="0">
                                  <a:pos x="22" y="87"/>
                                </a:cxn>
                                <a:cxn ang="0">
                                  <a:pos x="28" y="82"/>
                                </a:cxn>
                                <a:cxn ang="0">
                                  <a:pos x="34" y="69"/>
                                </a:cxn>
                                <a:cxn ang="0">
                                  <a:pos x="40" y="55"/>
                                </a:cxn>
                                <a:cxn ang="0">
                                  <a:pos x="40" y="44"/>
                                </a:cxn>
                                <a:cxn ang="0">
                                  <a:pos x="43" y="34"/>
                                </a:cxn>
                                <a:cxn ang="0">
                                  <a:pos x="43" y="21"/>
                                </a:cxn>
                                <a:cxn ang="0">
                                  <a:pos x="41" y="4"/>
                                </a:cxn>
                              </a:cxnLst>
                              <a:rect l="0" t="0" r="r" b="b"/>
                              <a:pathLst>
                                <a:path w="44" h="120">
                                  <a:moveTo>
                                    <a:pt x="41" y="4"/>
                                  </a:moveTo>
                                  <a:lnTo>
                                    <a:pt x="36" y="0"/>
                                  </a:lnTo>
                                  <a:lnTo>
                                    <a:pt x="33" y="0"/>
                                  </a:lnTo>
                                  <a:lnTo>
                                    <a:pt x="32" y="3"/>
                                  </a:lnTo>
                                  <a:lnTo>
                                    <a:pt x="34" y="8"/>
                                  </a:lnTo>
                                  <a:lnTo>
                                    <a:pt x="39" y="16"/>
                                  </a:lnTo>
                                  <a:lnTo>
                                    <a:pt x="39" y="35"/>
                                  </a:lnTo>
                                  <a:lnTo>
                                    <a:pt x="35" y="43"/>
                                  </a:lnTo>
                                  <a:lnTo>
                                    <a:pt x="34" y="56"/>
                                  </a:lnTo>
                                  <a:lnTo>
                                    <a:pt x="30" y="69"/>
                                  </a:lnTo>
                                  <a:lnTo>
                                    <a:pt x="26" y="76"/>
                                  </a:lnTo>
                                  <a:lnTo>
                                    <a:pt x="19" y="83"/>
                                  </a:lnTo>
                                  <a:lnTo>
                                    <a:pt x="18" y="91"/>
                                  </a:lnTo>
                                  <a:lnTo>
                                    <a:pt x="14" y="96"/>
                                  </a:lnTo>
                                  <a:lnTo>
                                    <a:pt x="9" y="103"/>
                                  </a:lnTo>
                                  <a:lnTo>
                                    <a:pt x="4" y="108"/>
                                  </a:lnTo>
                                  <a:lnTo>
                                    <a:pt x="0" y="109"/>
                                  </a:lnTo>
                                  <a:lnTo>
                                    <a:pt x="6" y="119"/>
                                  </a:lnTo>
                                  <a:lnTo>
                                    <a:pt x="8" y="108"/>
                                  </a:lnTo>
                                  <a:lnTo>
                                    <a:pt x="12" y="104"/>
                                  </a:lnTo>
                                  <a:lnTo>
                                    <a:pt x="17" y="100"/>
                                  </a:lnTo>
                                  <a:lnTo>
                                    <a:pt x="21" y="95"/>
                                  </a:lnTo>
                                  <a:lnTo>
                                    <a:pt x="22" y="87"/>
                                  </a:lnTo>
                                  <a:lnTo>
                                    <a:pt x="28" y="82"/>
                                  </a:lnTo>
                                  <a:lnTo>
                                    <a:pt x="34" y="69"/>
                                  </a:lnTo>
                                  <a:lnTo>
                                    <a:pt x="40" y="55"/>
                                  </a:lnTo>
                                  <a:lnTo>
                                    <a:pt x="40" y="44"/>
                                  </a:lnTo>
                                  <a:lnTo>
                                    <a:pt x="43" y="34"/>
                                  </a:lnTo>
                                  <a:lnTo>
                                    <a:pt x="43" y="21"/>
                                  </a:lnTo>
                                  <a:lnTo>
                                    <a:pt x="41" y="4"/>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31" name="Freeform 78">
                              <a:extLst>
                                <a:ext uri="{FF2B5EF4-FFF2-40B4-BE49-F238E27FC236}">
                                  <a16:creationId xmlns:a16="http://schemas.microsoft.com/office/drawing/2014/main" id="{9A0D9BBF-F69B-979C-49D1-075D274E4D89}"/>
                                </a:ext>
                              </a:extLst>
                            </p:cNvPr>
                            <p:cNvSpPr>
                              <a:spLocks/>
                            </p:cNvSpPr>
                            <p:nvPr/>
                          </p:nvSpPr>
                          <p:spPr bwMode="auto">
                            <a:xfrm>
                              <a:off x="5190710" y="2408330"/>
                              <a:ext cx="439418" cy="434702"/>
                            </a:xfrm>
                            <a:custGeom>
                              <a:avLst/>
                              <a:gdLst/>
                              <a:ahLst/>
                              <a:cxnLst>
                                <a:cxn ang="0">
                                  <a:pos x="2" y="219"/>
                                </a:cxn>
                                <a:cxn ang="0">
                                  <a:pos x="12" y="216"/>
                                </a:cxn>
                                <a:cxn ang="0">
                                  <a:pos x="15" y="212"/>
                                </a:cxn>
                                <a:cxn ang="0">
                                  <a:pos x="15" y="201"/>
                                </a:cxn>
                                <a:cxn ang="0">
                                  <a:pos x="17" y="193"/>
                                </a:cxn>
                                <a:cxn ang="0">
                                  <a:pos x="25" y="186"/>
                                </a:cxn>
                                <a:cxn ang="0">
                                  <a:pos x="47" y="148"/>
                                </a:cxn>
                                <a:cxn ang="0">
                                  <a:pos x="51" y="139"/>
                                </a:cxn>
                                <a:cxn ang="0">
                                  <a:pos x="56" y="133"/>
                                </a:cxn>
                                <a:cxn ang="0">
                                  <a:pos x="58" y="132"/>
                                </a:cxn>
                                <a:cxn ang="0">
                                  <a:pos x="60" y="116"/>
                                </a:cxn>
                                <a:cxn ang="0">
                                  <a:pos x="63" y="111"/>
                                </a:cxn>
                                <a:cxn ang="0">
                                  <a:pos x="85" y="93"/>
                                </a:cxn>
                                <a:cxn ang="0">
                                  <a:pos x="88" y="80"/>
                                </a:cxn>
                                <a:cxn ang="0">
                                  <a:pos x="88" y="68"/>
                                </a:cxn>
                                <a:cxn ang="0">
                                  <a:pos x="95" y="56"/>
                                </a:cxn>
                                <a:cxn ang="0">
                                  <a:pos x="97" y="49"/>
                                </a:cxn>
                                <a:cxn ang="0">
                                  <a:pos x="95" y="43"/>
                                </a:cxn>
                                <a:cxn ang="0">
                                  <a:pos x="85" y="34"/>
                                </a:cxn>
                                <a:cxn ang="0">
                                  <a:pos x="82" y="26"/>
                                </a:cxn>
                                <a:cxn ang="0">
                                  <a:pos x="82" y="7"/>
                                </a:cxn>
                                <a:cxn ang="0">
                                  <a:pos x="83" y="2"/>
                                </a:cxn>
                                <a:cxn ang="0">
                                  <a:pos x="113" y="1"/>
                                </a:cxn>
                                <a:cxn ang="0">
                                  <a:pos x="160" y="0"/>
                                </a:cxn>
                                <a:cxn ang="0">
                                  <a:pos x="173" y="2"/>
                                </a:cxn>
                                <a:cxn ang="0">
                                  <a:pos x="195" y="13"/>
                                </a:cxn>
                                <a:cxn ang="0">
                                  <a:pos x="198" y="17"/>
                                </a:cxn>
                                <a:cxn ang="0">
                                  <a:pos x="197" y="22"/>
                                </a:cxn>
                                <a:cxn ang="0">
                                  <a:pos x="175" y="9"/>
                                </a:cxn>
                                <a:cxn ang="0">
                                  <a:pos x="163" y="5"/>
                                </a:cxn>
                                <a:cxn ang="0">
                                  <a:pos x="89" y="8"/>
                                </a:cxn>
                                <a:cxn ang="0">
                                  <a:pos x="87" y="11"/>
                                </a:cxn>
                                <a:cxn ang="0">
                                  <a:pos x="88" y="29"/>
                                </a:cxn>
                                <a:cxn ang="0">
                                  <a:pos x="90" y="32"/>
                                </a:cxn>
                                <a:cxn ang="0">
                                  <a:pos x="101" y="39"/>
                                </a:cxn>
                                <a:cxn ang="0">
                                  <a:pos x="103" y="44"/>
                                </a:cxn>
                                <a:cxn ang="0">
                                  <a:pos x="103" y="51"/>
                                </a:cxn>
                                <a:cxn ang="0">
                                  <a:pos x="101" y="57"/>
                                </a:cxn>
                                <a:cxn ang="0">
                                  <a:pos x="94" y="67"/>
                                </a:cxn>
                                <a:cxn ang="0">
                                  <a:pos x="93" y="71"/>
                                </a:cxn>
                                <a:cxn ang="0">
                                  <a:pos x="93" y="85"/>
                                </a:cxn>
                                <a:cxn ang="0">
                                  <a:pos x="91" y="93"/>
                                </a:cxn>
                                <a:cxn ang="0">
                                  <a:pos x="89" y="96"/>
                                </a:cxn>
                                <a:cxn ang="0">
                                  <a:pos x="79" y="106"/>
                                </a:cxn>
                                <a:cxn ang="0">
                                  <a:pos x="69" y="112"/>
                                </a:cxn>
                                <a:cxn ang="0">
                                  <a:pos x="66" y="117"/>
                                </a:cxn>
                                <a:cxn ang="0">
                                  <a:pos x="64" y="122"/>
                                </a:cxn>
                                <a:cxn ang="0">
                                  <a:pos x="65" y="133"/>
                                </a:cxn>
                                <a:cxn ang="0">
                                  <a:pos x="63" y="136"/>
                                </a:cxn>
                                <a:cxn ang="0">
                                  <a:pos x="55" y="142"/>
                                </a:cxn>
                                <a:cxn ang="0">
                                  <a:pos x="52" y="148"/>
                                </a:cxn>
                                <a:cxn ang="0">
                                  <a:pos x="35" y="182"/>
                                </a:cxn>
                                <a:cxn ang="0">
                                  <a:pos x="29" y="189"/>
                                </a:cxn>
                                <a:cxn ang="0">
                                  <a:pos x="24" y="193"/>
                                </a:cxn>
                                <a:cxn ang="0">
                                  <a:pos x="23" y="200"/>
                                </a:cxn>
                                <a:cxn ang="0">
                                  <a:pos x="21" y="208"/>
                                </a:cxn>
                                <a:cxn ang="0">
                                  <a:pos x="18" y="214"/>
                                </a:cxn>
                                <a:cxn ang="0">
                                  <a:pos x="12" y="222"/>
                                </a:cxn>
                                <a:cxn ang="0">
                                  <a:pos x="0" y="227"/>
                                </a:cxn>
                                <a:cxn ang="0">
                                  <a:pos x="2" y="219"/>
                                </a:cxn>
                              </a:cxnLst>
                              <a:rect l="0" t="0" r="r" b="b"/>
                              <a:pathLst>
                                <a:path w="199" h="228">
                                  <a:moveTo>
                                    <a:pt x="2" y="219"/>
                                  </a:moveTo>
                                  <a:lnTo>
                                    <a:pt x="12" y="216"/>
                                  </a:lnTo>
                                  <a:lnTo>
                                    <a:pt x="15" y="212"/>
                                  </a:lnTo>
                                  <a:lnTo>
                                    <a:pt x="15" y="201"/>
                                  </a:lnTo>
                                  <a:lnTo>
                                    <a:pt x="17" y="193"/>
                                  </a:lnTo>
                                  <a:lnTo>
                                    <a:pt x="25" y="186"/>
                                  </a:lnTo>
                                  <a:lnTo>
                                    <a:pt x="47" y="148"/>
                                  </a:lnTo>
                                  <a:lnTo>
                                    <a:pt x="51" y="139"/>
                                  </a:lnTo>
                                  <a:lnTo>
                                    <a:pt x="56" y="133"/>
                                  </a:lnTo>
                                  <a:lnTo>
                                    <a:pt x="58" y="132"/>
                                  </a:lnTo>
                                  <a:lnTo>
                                    <a:pt x="60" y="116"/>
                                  </a:lnTo>
                                  <a:lnTo>
                                    <a:pt x="63" y="111"/>
                                  </a:lnTo>
                                  <a:lnTo>
                                    <a:pt x="85" y="93"/>
                                  </a:lnTo>
                                  <a:lnTo>
                                    <a:pt x="88" y="80"/>
                                  </a:lnTo>
                                  <a:lnTo>
                                    <a:pt x="88" y="68"/>
                                  </a:lnTo>
                                  <a:lnTo>
                                    <a:pt x="95" y="56"/>
                                  </a:lnTo>
                                  <a:lnTo>
                                    <a:pt x="97" y="49"/>
                                  </a:lnTo>
                                  <a:lnTo>
                                    <a:pt x="95" y="43"/>
                                  </a:lnTo>
                                  <a:lnTo>
                                    <a:pt x="85" y="34"/>
                                  </a:lnTo>
                                  <a:lnTo>
                                    <a:pt x="82" y="26"/>
                                  </a:lnTo>
                                  <a:lnTo>
                                    <a:pt x="82" y="7"/>
                                  </a:lnTo>
                                  <a:lnTo>
                                    <a:pt x="83" y="2"/>
                                  </a:lnTo>
                                  <a:lnTo>
                                    <a:pt x="113" y="1"/>
                                  </a:lnTo>
                                  <a:lnTo>
                                    <a:pt x="160" y="0"/>
                                  </a:lnTo>
                                  <a:lnTo>
                                    <a:pt x="173" y="2"/>
                                  </a:lnTo>
                                  <a:lnTo>
                                    <a:pt x="195" y="13"/>
                                  </a:lnTo>
                                  <a:lnTo>
                                    <a:pt x="198" y="17"/>
                                  </a:lnTo>
                                  <a:lnTo>
                                    <a:pt x="197" y="22"/>
                                  </a:lnTo>
                                  <a:lnTo>
                                    <a:pt x="175" y="9"/>
                                  </a:lnTo>
                                  <a:lnTo>
                                    <a:pt x="163" y="5"/>
                                  </a:lnTo>
                                  <a:lnTo>
                                    <a:pt x="89" y="8"/>
                                  </a:lnTo>
                                  <a:lnTo>
                                    <a:pt x="87" y="11"/>
                                  </a:lnTo>
                                  <a:lnTo>
                                    <a:pt x="88" y="29"/>
                                  </a:lnTo>
                                  <a:lnTo>
                                    <a:pt x="90" y="32"/>
                                  </a:lnTo>
                                  <a:lnTo>
                                    <a:pt x="101" y="39"/>
                                  </a:lnTo>
                                  <a:lnTo>
                                    <a:pt x="103" y="44"/>
                                  </a:lnTo>
                                  <a:lnTo>
                                    <a:pt x="103" y="51"/>
                                  </a:lnTo>
                                  <a:lnTo>
                                    <a:pt x="101" y="57"/>
                                  </a:lnTo>
                                  <a:lnTo>
                                    <a:pt x="94" y="67"/>
                                  </a:lnTo>
                                  <a:lnTo>
                                    <a:pt x="93" y="71"/>
                                  </a:lnTo>
                                  <a:lnTo>
                                    <a:pt x="93" y="85"/>
                                  </a:lnTo>
                                  <a:lnTo>
                                    <a:pt x="91" y="93"/>
                                  </a:lnTo>
                                  <a:lnTo>
                                    <a:pt x="89" y="96"/>
                                  </a:lnTo>
                                  <a:lnTo>
                                    <a:pt x="79" y="106"/>
                                  </a:lnTo>
                                  <a:lnTo>
                                    <a:pt x="69" y="112"/>
                                  </a:lnTo>
                                  <a:lnTo>
                                    <a:pt x="66" y="117"/>
                                  </a:lnTo>
                                  <a:lnTo>
                                    <a:pt x="64" y="122"/>
                                  </a:lnTo>
                                  <a:lnTo>
                                    <a:pt x="65" y="133"/>
                                  </a:lnTo>
                                  <a:lnTo>
                                    <a:pt x="63" y="136"/>
                                  </a:lnTo>
                                  <a:lnTo>
                                    <a:pt x="55" y="142"/>
                                  </a:lnTo>
                                  <a:lnTo>
                                    <a:pt x="52" y="148"/>
                                  </a:lnTo>
                                  <a:lnTo>
                                    <a:pt x="35" y="182"/>
                                  </a:lnTo>
                                  <a:lnTo>
                                    <a:pt x="29" y="189"/>
                                  </a:lnTo>
                                  <a:lnTo>
                                    <a:pt x="24" y="193"/>
                                  </a:lnTo>
                                  <a:lnTo>
                                    <a:pt x="23" y="200"/>
                                  </a:lnTo>
                                  <a:lnTo>
                                    <a:pt x="21" y="208"/>
                                  </a:lnTo>
                                  <a:lnTo>
                                    <a:pt x="18" y="214"/>
                                  </a:lnTo>
                                  <a:lnTo>
                                    <a:pt x="12" y="222"/>
                                  </a:lnTo>
                                  <a:lnTo>
                                    <a:pt x="0" y="227"/>
                                  </a:lnTo>
                                  <a:lnTo>
                                    <a:pt x="2" y="219"/>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32" name="Freeform 79">
                              <a:extLst>
                                <a:ext uri="{FF2B5EF4-FFF2-40B4-BE49-F238E27FC236}">
                                  <a16:creationId xmlns:a16="http://schemas.microsoft.com/office/drawing/2014/main" id="{05660967-0E7D-82C6-BAD6-808A451895FF}"/>
                                </a:ext>
                              </a:extLst>
                            </p:cNvPr>
                            <p:cNvSpPr>
                              <a:spLocks/>
                            </p:cNvSpPr>
                            <p:nvPr/>
                          </p:nvSpPr>
                          <p:spPr bwMode="auto">
                            <a:xfrm>
                              <a:off x="4521645" y="2398795"/>
                              <a:ext cx="351096" cy="280269"/>
                            </a:xfrm>
                            <a:custGeom>
                              <a:avLst/>
                              <a:gdLst/>
                              <a:ahLst/>
                              <a:cxnLst>
                                <a:cxn ang="0">
                                  <a:pos x="89" y="16"/>
                                </a:cxn>
                                <a:cxn ang="0">
                                  <a:pos x="44" y="51"/>
                                </a:cxn>
                                <a:cxn ang="0">
                                  <a:pos x="21" y="71"/>
                                </a:cxn>
                                <a:cxn ang="0">
                                  <a:pos x="13" y="110"/>
                                </a:cxn>
                                <a:cxn ang="0">
                                  <a:pos x="0" y="119"/>
                                </a:cxn>
                                <a:cxn ang="0">
                                  <a:pos x="22" y="119"/>
                                </a:cxn>
                                <a:cxn ang="0">
                                  <a:pos x="37" y="124"/>
                                </a:cxn>
                                <a:cxn ang="0">
                                  <a:pos x="48" y="121"/>
                                </a:cxn>
                                <a:cxn ang="0">
                                  <a:pos x="50" y="146"/>
                                </a:cxn>
                                <a:cxn ang="0">
                                  <a:pos x="53" y="126"/>
                                </a:cxn>
                                <a:cxn ang="0">
                                  <a:pos x="60" y="121"/>
                                </a:cxn>
                                <a:cxn ang="0">
                                  <a:pos x="81" y="122"/>
                                </a:cxn>
                                <a:cxn ang="0">
                                  <a:pos x="96" y="127"/>
                                </a:cxn>
                                <a:cxn ang="0">
                                  <a:pos x="111" y="132"/>
                                </a:cxn>
                                <a:cxn ang="0">
                                  <a:pos x="120" y="137"/>
                                </a:cxn>
                                <a:cxn ang="0">
                                  <a:pos x="136" y="134"/>
                                </a:cxn>
                                <a:cxn ang="0">
                                  <a:pos x="144" y="132"/>
                                </a:cxn>
                                <a:cxn ang="0">
                                  <a:pos x="150" y="138"/>
                                </a:cxn>
                                <a:cxn ang="0">
                                  <a:pos x="155" y="135"/>
                                </a:cxn>
                                <a:cxn ang="0">
                                  <a:pos x="149" y="125"/>
                                </a:cxn>
                                <a:cxn ang="0">
                                  <a:pos x="140" y="127"/>
                                </a:cxn>
                                <a:cxn ang="0">
                                  <a:pos x="116" y="125"/>
                                </a:cxn>
                                <a:cxn ang="0">
                                  <a:pos x="107" y="117"/>
                                </a:cxn>
                                <a:cxn ang="0">
                                  <a:pos x="100" y="121"/>
                                </a:cxn>
                                <a:cxn ang="0">
                                  <a:pos x="87" y="121"/>
                                </a:cxn>
                                <a:cxn ang="0">
                                  <a:pos x="78" y="117"/>
                                </a:cxn>
                                <a:cxn ang="0">
                                  <a:pos x="65" y="113"/>
                                </a:cxn>
                                <a:cxn ang="0">
                                  <a:pos x="51" y="117"/>
                                </a:cxn>
                                <a:cxn ang="0">
                                  <a:pos x="32" y="118"/>
                                </a:cxn>
                                <a:cxn ang="0">
                                  <a:pos x="19" y="111"/>
                                </a:cxn>
                                <a:cxn ang="0">
                                  <a:pos x="24" y="76"/>
                                </a:cxn>
                                <a:cxn ang="0">
                                  <a:pos x="47" y="54"/>
                                </a:cxn>
                                <a:cxn ang="0">
                                  <a:pos x="78" y="31"/>
                                </a:cxn>
                                <a:cxn ang="0">
                                  <a:pos x="104" y="0"/>
                                </a:cxn>
                              </a:cxnLst>
                              <a:rect l="0" t="0" r="r" b="b"/>
                              <a:pathLst>
                                <a:path w="159" h="147">
                                  <a:moveTo>
                                    <a:pt x="104" y="0"/>
                                  </a:moveTo>
                                  <a:lnTo>
                                    <a:pt x="89" y="16"/>
                                  </a:lnTo>
                                  <a:lnTo>
                                    <a:pt x="58" y="39"/>
                                  </a:lnTo>
                                  <a:lnTo>
                                    <a:pt x="44" y="51"/>
                                  </a:lnTo>
                                  <a:lnTo>
                                    <a:pt x="26" y="63"/>
                                  </a:lnTo>
                                  <a:lnTo>
                                    <a:pt x="21" y="71"/>
                                  </a:lnTo>
                                  <a:lnTo>
                                    <a:pt x="15" y="92"/>
                                  </a:lnTo>
                                  <a:lnTo>
                                    <a:pt x="13" y="110"/>
                                  </a:lnTo>
                                  <a:lnTo>
                                    <a:pt x="6" y="115"/>
                                  </a:lnTo>
                                  <a:lnTo>
                                    <a:pt x="0" y="119"/>
                                  </a:lnTo>
                                  <a:lnTo>
                                    <a:pt x="13" y="117"/>
                                  </a:lnTo>
                                  <a:lnTo>
                                    <a:pt x="22" y="119"/>
                                  </a:lnTo>
                                  <a:lnTo>
                                    <a:pt x="29" y="124"/>
                                  </a:lnTo>
                                  <a:lnTo>
                                    <a:pt x="37" y="124"/>
                                  </a:lnTo>
                                  <a:lnTo>
                                    <a:pt x="43" y="121"/>
                                  </a:lnTo>
                                  <a:lnTo>
                                    <a:pt x="48" y="121"/>
                                  </a:lnTo>
                                  <a:lnTo>
                                    <a:pt x="50" y="124"/>
                                  </a:lnTo>
                                  <a:lnTo>
                                    <a:pt x="50" y="146"/>
                                  </a:lnTo>
                                  <a:lnTo>
                                    <a:pt x="53" y="146"/>
                                  </a:lnTo>
                                  <a:lnTo>
                                    <a:pt x="53" y="126"/>
                                  </a:lnTo>
                                  <a:lnTo>
                                    <a:pt x="55" y="122"/>
                                  </a:lnTo>
                                  <a:lnTo>
                                    <a:pt x="60" y="121"/>
                                  </a:lnTo>
                                  <a:lnTo>
                                    <a:pt x="66" y="123"/>
                                  </a:lnTo>
                                  <a:lnTo>
                                    <a:pt x="81" y="122"/>
                                  </a:lnTo>
                                  <a:lnTo>
                                    <a:pt x="88" y="127"/>
                                  </a:lnTo>
                                  <a:lnTo>
                                    <a:pt x="96" y="127"/>
                                  </a:lnTo>
                                  <a:lnTo>
                                    <a:pt x="105" y="127"/>
                                  </a:lnTo>
                                  <a:lnTo>
                                    <a:pt x="111" y="132"/>
                                  </a:lnTo>
                                  <a:lnTo>
                                    <a:pt x="115" y="136"/>
                                  </a:lnTo>
                                  <a:lnTo>
                                    <a:pt x="120" y="137"/>
                                  </a:lnTo>
                                  <a:lnTo>
                                    <a:pt x="130" y="136"/>
                                  </a:lnTo>
                                  <a:lnTo>
                                    <a:pt x="136" y="134"/>
                                  </a:lnTo>
                                  <a:lnTo>
                                    <a:pt x="141" y="132"/>
                                  </a:lnTo>
                                  <a:lnTo>
                                    <a:pt x="144" y="132"/>
                                  </a:lnTo>
                                  <a:lnTo>
                                    <a:pt x="147" y="134"/>
                                  </a:lnTo>
                                  <a:lnTo>
                                    <a:pt x="150" y="138"/>
                                  </a:lnTo>
                                  <a:lnTo>
                                    <a:pt x="158" y="142"/>
                                  </a:lnTo>
                                  <a:lnTo>
                                    <a:pt x="155" y="135"/>
                                  </a:lnTo>
                                  <a:lnTo>
                                    <a:pt x="153" y="130"/>
                                  </a:lnTo>
                                  <a:lnTo>
                                    <a:pt x="149" y="125"/>
                                  </a:lnTo>
                                  <a:lnTo>
                                    <a:pt x="146" y="125"/>
                                  </a:lnTo>
                                  <a:lnTo>
                                    <a:pt x="140" y="127"/>
                                  </a:lnTo>
                                  <a:lnTo>
                                    <a:pt x="122" y="130"/>
                                  </a:lnTo>
                                  <a:lnTo>
                                    <a:pt x="116" y="125"/>
                                  </a:lnTo>
                                  <a:lnTo>
                                    <a:pt x="111" y="120"/>
                                  </a:lnTo>
                                  <a:lnTo>
                                    <a:pt x="107" y="117"/>
                                  </a:lnTo>
                                  <a:lnTo>
                                    <a:pt x="104" y="117"/>
                                  </a:lnTo>
                                  <a:lnTo>
                                    <a:pt x="100" y="121"/>
                                  </a:lnTo>
                                  <a:lnTo>
                                    <a:pt x="92" y="123"/>
                                  </a:lnTo>
                                  <a:lnTo>
                                    <a:pt x="87" y="121"/>
                                  </a:lnTo>
                                  <a:lnTo>
                                    <a:pt x="83" y="117"/>
                                  </a:lnTo>
                                  <a:lnTo>
                                    <a:pt x="78" y="117"/>
                                  </a:lnTo>
                                  <a:lnTo>
                                    <a:pt x="71" y="115"/>
                                  </a:lnTo>
                                  <a:lnTo>
                                    <a:pt x="65" y="113"/>
                                  </a:lnTo>
                                  <a:lnTo>
                                    <a:pt x="60" y="117"/>
                                  </a:lnTo>
                                  <a:lnTo>
                                    <a:pt x="51" y="117"/>
                                  </a:lnTo>
                                  <a:lnTo>
                                    <a:pt x="40" y="117"/>
                                  </a:lnTo>
                                  <a:lnTo>
                                    <a:pt x="32" y="118"/>
                                  </a:lnTo>
                                  <a:lnTo>
                                    <a:pt x="25" y="114"/>
                                  </a:lnTo>
                                  <a:lnTo>
                                    <a:pt x="19" y="111"/>
                                  </a:lnTo>
                                  <a:lnTo>
                                    <a:pt x="18" y="104"/>
                                  </a:lnTo>
                                  <a:lnTo>
                                    <a:pt x="24" y="76"/>
                                  </a:lnTo>
                                  <a:lnTo>
                                    <a:pt x="26" y="70"/>
                                  </a:lnTo>
                                  <a:lnTo>
                                    <a:pt x="47" y="54"/>
                                  </a:lnTo>
                                  <a:lnTo>
                                    <a:pt x="62" y="41"/>
                                  </a:lnTo>
                                  <a:lnTo>
                                    <a:pt x="78" y="31"/>
                                  </a:lnTo>
                                  <a:lnTo>
                                    <a:pt x="104" y="8"/>
                                  </a:lnTo>
                                  <a:lnTo>
                                    <a:pt x="104"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33" name="Freeform 80">
                              <a:extLst>
                                <a:ext uri="{FF2B5EF4-FFF2-40B4-BE49-F238E27FC236}">
                                  <a16:creationId xmlns:a16="http://schemas.microsoft.com/office/drawing/2014/main" id="{25192577-C356-19FC-62E7-CCD4591A75F5}"/>
                                </a:ext>
                              </a:extLst>
                            </p:cNvPr>
                            <p:cNvSpPr>
                              <a:spLocks/>
                            </p:cNvSpPr>
                            <p:nvPr/>
                          </p:nvSpPr>
                          <p:spPr bwMode="auto">
                            <a:xfrm>
                              <a:off x="5228249" y="2120434"/>
                              <a:ext cx="607240" cy="1107729"/>
                            </a:xfrm>
                            <a:custGeom>
                              <a:avLst/>
                              <a:gdLst/>
                              <a:ahLst/>
                              <a:cxnLst>
                                <a:cxn ang="0">
                                  <a:pos x="184" y="178"/>
                                </a:cxn>
                                <a:cxn ang="0">
                                  <a:pos x="195" y="202"/>
                                </a:cxn>
                                <a:cxn ang="0">
                                  <a:pos x="190" y="223"/>
                                </a:cxn>
                                <a:cxn ang="0">
                                  <a:pos x="189" y="242"/>
                                </a:cxn>
                                <a:cxn ang="0">
                                  <a:pos x="194" y="260"/>
                                </a:cxn>
                                <a:cxn ang="0">
                                  <a:pos x="193" y="306"/>
                                </a:cxn>
                                <a:cxn ang="0">
                                  <a:pos x="192" y="404"/>
                                </a:cxn>
                                <a:cxn ang="0">
                                  <a:pos x="182" y="437"/>
                                </a:cxn>
                                <a:cxn ang="0">
                                  <a:pos x="169" y="464"/>
                                </a:cxn>
                                <a:cxn ang="0">
                                  <a:pos x="163" y="492"/>
                                </a:cxn>
                                <a:cxn ang="0">
                                  <a:pos x="150" y="512"/>
                                </a:cxn>
                                <a:cxn ang="0">
                                  <a:pos x="113" y="518"/>
                                </a:cxn>
                                <a:cxn ang="0">
                                  <a:pos x="78" y="533"/>
                                </a:cxn>
                                <a:cxn ang="0">
                                  <a:pos x="58" y="546"/>
                                </a:cxn>
                                <a:cxn ang="0">
                                  <a:pos x="31" y="557"/>
                                </a:cxn>
                                <a:cxn ang="0">
                                  <a:pos x="17" y="549"/>
                                </a:cxn>
                                <a:cxn ang="0">
                                  <a:pos x="17" y="578"/>
                                </a:cxn>
                                <a:cxn ang="0">
                                  <a:pos x="32" y="561"/>
                                </a:cxn>
                                <a:cxn ang="0">
                                  <a:pos x="55" y="557"/>
                                </a:cxn>
                                <a:cxn ang="0">
                                  <a:pos x="78" y="541"/>
                                </a:cxn>
                                <a:cxn ang="0">
                                  <a:pos x="95" y="525"/>
                                </a:cxn>
                                <a:cxn ang="0">
                                  <a:pos x="139" y="524"/>
                                </a:cxn>
                                <a:cxn ang="0">
                                  <a:pos x="160" y="513"/>
                                </a:cxn>
                                <a:cxn ang="0">
                                  <a:pos x="170" y="484"/>
                                </a:cxn>
                                <a:cxn ang="0">
                                  <a:pos x="190" y="437"/>
                                </a:cxn>
                                <a:cxn ang="0">
                                  <a:pos x="200" y="411"/>
                                </a:cxn>
                                <a:cxn ang="0">
                                  <a:pos x="200" y="298"/>
                                </a:cxn>
                                <a:cxn ang="0">
                                  <a:pos x="201" y="267"/>
                                </a:cxn>
                                <a:cxn ang="0">
                                  <a:pos x="195" y="240"/>
                                </a:cxn>
                                <a:cxn ang="0">
                                  <a:pos x="197" y="220"/>
                                </a:cxn>
                                <a:cxn ang="0">
                                  <a:pos x="201" y="198"/>
                                </a:cxn>
                                <a:cxn ang="0">
                                  <a:pos x="190" y="175"/>
                                </a:cxn>
                                <a:cxn ang="0">
                                  <a:pos x="190" y="135"/>
                                </a:cxn>
                                <a:cxn ang="0">
                                  <a:pos x="202" y="114"/>
                                </a:cxn>
                                <a:cxn ang="0">
                                  <a:pos x="207" y="92"/>
                                </a:cxn>
                                <a:cxn ang="0">
                                  <a:pos x="211" y="81"/>
                                </a:cxn>
                                <a:cxn ang="0">
                                  <a:pos x="229" y="65"/>
                                </a:cxn>
                                <a:cxn ang="0">
                                  <a:pos x="234" y="42"/>
                                </a:cxn>
                                <a:cxn ang="0">
                                  <a:pos x="247" y="18"/>
                                </a:cxn>
                                <a:cxn ang="0">
                                  <a:pos x="254" y="5"/>
                                </a:cxn>
                                <a:cxn ang="0">
                                  <a:pos x="274" y="14"/>
                                </a:cxn>
                                <a:cxn ang="0">
                                  <a:pos x="254" y="0"/>
                                </a:cxn>
                                <a:cxn ang="0">
                                  <a:pos x="243" y="11"/>
                                </a:cxn>
                                <a:cxn ang="0">
                                  <a:pos x="236" y="31"/>
                                </a:cxn>
                                <a:cxn ang="0">
                                  <a:pos x="228" y="43"/>
                                </a:cxn>
                                <a:cxn ang="0">
                                  <a:pos x="220" y="68"/>
                                </a:cxn>
                                <a:cxn ang="0">
                                  <a:pos x="206" y="80"/>
                                </a:cxn>
                                <a:cxn ang="0">
                                  <a:pos x="198" y="103"/>
                                </a:cxn>
                                <a:cxn ang="0">
                                  <a:pos x="189" y="127"/>
                                </a:cxn>
                                <a:cxn ang="0">
                                  <a:pos x="184" y="151"/>
                                </a:cxn>
                                <a:cxn ang="0">
                                  <a:pos x="178" y="167"/>
                                </a:cxn>
                              </a:cxnLst>
                              <a:rect l="0" t="0" r="r" b="b"/>
                              <a:pathLst>
                                <a:path w="275" h="581">
                                  <a:moveTo>
                                    <a:pt x="180" y="174"/>
                                  </a:moveTo>
                                  <a:lnTo>
                                    <a:pt x="184" y="178"/>
                                  </a:lnTo>
                                  <a:lnTo>
                                    <a:pt x="191" y="188"/>
                                  </a:lnTo>
                                  <a:lnTo>
                                    <a:pt x="195" y="202"/>
                                  </a:lnTo>
                                  <a:lnTo>
                                    <a:pt x="195" y="210"/>
                                  </a:lnTo>
                                  <a:lnTo>
                                    <a:pt x="190" y="223"/>
                                  </a:lnTo>
                                  <a:lnTo>
                                    <a:pt x="189" y="230"/>
                                  </a:lnTo>
                                  <a:lnTo>
                                    <a:pt x="189" y="242"/>
                                  </a:lnTo>
                                  <a:lnTo>
                                    <a:pt x="191" y="248"/>
                                  </a:lnTo>
                                  <a:lnTo>
                                    <a:pt x="194" y="260"/>
                                  </a:lnTo>
                                  <a:lnTo>
                                    <a:pt x="195" y="278"/>
                                  </a:lnTo>
                                  <a:lnTo>
                                    <a:pt x="193" y="306"/>
                                  </a:lnTo>
                                  <a:lnTo>
                                    <a:pt x="191" y="386"/>
                                  </a:lnTo>
                                  <a:lnTo>
                                    <a:pt x="192" y="404"/>
                                  </a:lnTo>
                                  <a:lnTo>
                                    <a:pt x="193" y="416"/>
                                  </a:lnTo>
                                  <a:lnTo>
                                    <a:pt x="182" y="437"/>
                                  </a:lnTo>
                                  <a:lnTo>
                                    <a:pt x="175" y="451"/>
                                  </a:lnTo>
                                  <a:lnTo>
                                    <a:pt x="169" y="464"/>
                                  </a:lnTo>
                                  <a:lnTo>
                                    <a:pt x="165" y="482"/>
                                  </a:lnTo>
                                  <a:lnTo>
                                    <a:pt x="163" y="492"/>
                                  </a:lnTo>
                                  <a:lnTo>
                                    <a:pt x="160" y="502"/>
                                  </a:lnTo>
                                  <a:lnTo>
                                    <a:pt x="150" y="512"/>
                                  </a:lnTo>
                                  <a:lnTo>
                                    <a:pt x="135" y="518"/>
                                  </a:lnTo>
                                  <a:lnTo>
                                    <a:pt x="113" y="518"/>
                                  </a:lnTo>
                                  <a:lnTo>
                                    <a:pt x="100" y="520"/>
                                  </a:lnTo>
                                  <a:lnTo>
                                    <a:pt x="78" y="533"/>
                                  </a:lnTo>
                                  <a:lnTo>
                                    <a:pt x="69" y="541"/>
                                  </a:lnTo>
                                  <a:lnTo>
                                    <a:pt x="58" y="546"/>
                                  </a:lnTo>
                                  <a:lnTo>
                                    <a:pt x="47" y="554"/>
                                  </a:lnTo>
                                  <a:lnTo>
                                    <a:pt x="31" y="557"/>
                                  </a:lnTo>
                                  <a:lnTo>
                                    <a:pt x="26" y="555"/>
                                  </a:lnTo>
                                  <a:lnTo>
                                    <a:pt x="17" y="549"/>
                                  </a:lnTo>
                                  <a:lnTo>
                                    <a:pt x="0" y="580"/>
                                  </a:lnTo>
                                  <a:lnTo>
                                    <a:pt x="17" y="578"/>
                                  </a:lnTo>
                                  <a:lnTo>
                                    <a:pt x="20" y="568"/>
                                  </a:lnTo>
                                  <a:lnTo>
                                    <a:pt x="32" y="561"/>
                                  </a:lnTo>
                                  <a:lnTo>
                                    <a:pt x="46" y="559"/>
                                  </a:lnTo>
                                  <a:lnTo>
                                    <a:pt x="55" y="557"/>
                                  </a:lnTo>
                                  <a:lnTo>
                                    <a:pt x="64" y="552"/>
                                  </a:lnTo>
                                  <a:lnTo>
                                    <a:pt x="78" y="541"/>
                                  </a:lnTo>
                                  <a:lnTo>
                                    <a:pt x="85" y="533"/>
                                  </a:lnTo>
                                  <a:lnTo>
                                    <a:pt x="95" y="525"/>
                                  </a:lnTo>
                                  <a:lnTo>
                                    <a:pt x="107" y="524"/>
                                  </a:lnTo>
                                  <a:lnTo>
                                    <a:pt x="139" y="524"/>
                                  </a:lnTo>
                                  <a:lnTo>
                                    <a:pt x="147" y="521"/>
                                  </a:lnTo>
                                  <a:lnTo>
                                    <a:pt x="160" y="513"/>
                                  </a:lnTo>
                                  <a:lnTo>
                                    <a:pt x="164" y="507"/>
                                  </a:lnTo>
                                  <a:lnTo>
                                    <a:pt x="170" y="484"/>
                                  </a:lnTo>
                                  <a:lnTo>
                                    <a:pt x="178" y="459"/>
                                  </a:lnTo>
                                  <a:lnTo>
                                    <a:pt x="190" y="437"/>
                                  </a:lnTo>
                                  <a:lnTo>
                                    <a:pt x="198" y="420"/>
                                  </a:lnTo>
                                  <a:lnTo>
                                    <a:pt x="200" y="411"/>
                                  </a:lnTo>
                                  <a:lnTo>
                                    <a:pt x="195" y="363"/>
                                  </a:lnTo>
                                  <a:lnTo>
                                    <a:pt x="200" y="298"/>
                                  </a:lnTo>
                                  <a:lnTo>
                                    <a:pt x="201" y="288"/>
                                  </a:lnTo>
                                  <a:lnTo>
                                    <a:pt x="201" y="267"/>
                                  </a:lnTo>
                                  <a:lnTo>
                                    <a:pt x="201" y="257"/>
                                  </a:lnTo>
                                  <a:lnTo>
                                    <a:pt x="195" y="240"/>
                                  </a:lnTo>
                                  <a:lnTo>
                                    <a:pt x="194" y="229"/>
                                  </a:lnTo>
                                  <a:lnTo>
                                    <a:pt x="197" y="220"/>
                                  </a:lnTo>
                                  <a:lnTo>
                                    <a:pt x="202" y="208"/>
                                  </a:lnTo>
                                  <a:lnTo>
                                    <a:pt x="201" y="198"/>
                                  </a:lnTo>
                                  <a:lnTo>
                                    <a:pt x="196" y="185"/>
                                  </a:lnTo>
                                  <a:lnTo>
                                    <a:pt x="190" y="175"/>
                                  </a:lnTo>
                                  <a:lnTo>
                                    <a:pt x="190" y="164"/>
                                  </a:lnTo>
                                  <a:lnTo>
                                    <a:pt x="190" y="135"/>
                                  </a:lnTo>
                                  <a:lnTo>
                                    <a:pt x="197" y="121"/>
                                  </a:lnTo>
                                  <a:lnTo>
                                    <a:pt x="202" y="114"/>
                                  </a:lnTo>
                                  <a:lnTo>
                                    <a:pt x="204" y="100"/>
                                  </a:lnTo>
                                  <a:lnTo>
                                    <a:pt x="207" y="92"/>
                                  </a:lnTo>
                                  <a:lnTo>
                                    <a:pt x="208" y="85"/>
                                  </a:lnTo>
                                  <a:lnTo>
                                    <a:pt x="211" y="81"/>
                                  </a:lnTo>
                                  <a:lnTo>
                                    <a:pt x="220" y="77"/>
                                  </a:lnTo>
                                  <a:lnTo>
                                    <a:pt x="229" y="65"/>
                                  </a:lnTo>
                                  <a:lnTo>
                                    <a:pt x="232" y="54"/>
                                  </a:lnTo>
                                  <a:lnTo>
                                    <a:pt x="234" y="42"/>
                                  </a:lnTo>
                                  <a:lnTo>
                                    <a:pt x="246" y="26"/>
                                  </a:lnTo>
                                  <a:lnTo>
                                    <a:pt x="247" y="18"/>
                                  </a:lnTo>
                                  <a:lnTo>
                                    <a:pt x="248" y="11"/>
                                  </a:lnTo>
                                  <a:lnTo>
                                    <a:pt x="254" y="5"/>
                                  </a:lnTo>
                                  <a:lnTo>
                                    <a:pt x="272" y="20"/>
                                  </a:lnTo>
                                  <a:lnTo>
                                    <a:pt x="274" y="14"/>
                                  </a:lnTo>
                                  <a:lnTo>
                                    <a:pt x="259" y="3"/>
                                  </a:lnTo>
                                  <a:lnTo>
                                    <a:pt x="254" y="0"/>
                                  </a:lnTo>
                                  <a:lnTo>
                                    <a:pt x="245" y="8"/>
                                  </a:lnTo>
                                  <a:lnTo>
                                    <a:pt x="243" y="11"/>
                                  </a:lnTo>
                                  <a:lnTo>
                                    <a:pt x="242" y="23"/>
                                  </a:lnTo>
                                  <a:lnTo>
                                    <a:pt x="236" y="31"/>
                                  </a:lnTo>
                                  <a:lnTo>
                                    <a:pt x="230" y="36"/>
                                  </a:lnTo>
                                  <a:lnTo>
                                    <a:pt x="228" y="43"/>
                                  </a:lnTo>
                                  <a:lnTo>
                                    <a:pt x="227" y="58"/>
                                  </a:lnTo>
                                  <a:lnTo>
                                    <a:pt x="220" y="68"/>
                                  </a:lnTo>
                                  <a:lnTo>
                                    <a:pt x="214" y="74"/>
                                  </a:lnTo>
                                  <a:lnTo>
                                    <a:pt x="206" y="80"/>
                                  </a:lnTo>
                                  <a:lnTo>
                                    <a:pt x="203" y="84"/>
                                  </a:lnTo>
                                  <a:lnTo>
                                    <a:pt x="198" y="103"/>
                                  </a:lnTo>
                                  <a:lnTo>
                                    <a:pt x="196" y="115"/>
                                  </a:lnTo>
                                  <a:lnTo>
                                    <a:pt x="189" y="127"/>
                                  </a:lnTo>
                                  <a:lnTo>
                                    <a:pt x="184" y="135"/>
                                  </a:lnTo>
                                  <a:lnTo>
                                    <a:pt x="184" y="151"/>
                                  </a:lnTo>
                                  <a:lnTo>
                                    <a:pt x="184" y="165"/>
                                  </a:lnTo>
                                  <a:lnTo>
                                    <a:pt x="178" y="167"/>
                                  </a:lnTo>
                                  <a:lnTo>
                                    <a:pt x="180" y="174"/>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34" name="Freeform 81">
                              <a:extLst>
                                <a:ext uri="{FF2B5EF4-FFF2-40B4-BE49-F238E27FC236}">
                                  <a16:creationId xmlns:a16="http://schemas.microsoft.com/office/drawing/2014/main" id="{1E2BB777-3129-2CA1-5D65-74A6ACA8A2D9}"/>
                                </a:ext>
                              </a:extLst>
                            </p:cNvPr>
                            <p:cNvSpPr>
                              <a:spLocks/>
                            </p:cNvSpPr>
                            <p:nvPr/>
                          </p:nvSpPr>
                          <p:spPr bwMode="auto">
                            <a:xfrm>
                              <a:off x="5784701" y="1521765"/>
                              <a:ext cx="395258" cy="612016"/>
                            </a:xfrm>
                            <a:custGeom>
                              <a:avLst/>
                              <a:gdLst/>
                              <a:ahLst/>
                              <a:cxnLst>
                                <a:cxn ang="0">
                                  <a:pos x="2" y="305"/>
                                </a:cxn>
                                <a:cxn ang="0">
                                  <a:pos x="10" y="277"/>
                                </a:cxn>
                                <a:cxn ang="0">
                                  <a:pos x="15" y="254"/>
                                </a:cxn>
                                <a:cxn ang="0">
                                  <a:pos x="31" y="251"/>
                                </a:cxn>
                                <a:cxn ang="0">
                                  <a:pos x="34" y="232"/>
                                </a:cxn>
                                <a:cxn ang="0">
                                  <a:pos x="59" y="226"/>
                                </a:cxn>
                                <a:cxn ang="0">
                                  <a:pos x="67" y="216"/>
                                </a:cxn>
                                <a:cxn ang="0">
                                  <a:pos x="65" y="197"/>
                                </a:cxn>
                                <a:cxn ang="0">
                                  <a:pos x="76" y="190"/>
                                </a:cxn>
                                <a:cxn ang="0">
                                  <a:pos x="89" y="174"/>
                                </a:cxn>
                                <a:cxn ang="0">
                                  <a:pos x="99" y="152"/>
                                </a:cxn>
                                <a:cxn ang="0">
                                  <a:pos x="113" y="145"/>
                                </a:cxn>
                                <a:cxn ang="0">
                                  <a:pos x="123" y="132"/>
                                </a:cxn>
                                <a:cxn ang="0">
                                  <a:pos x="115" y="125"/>
                                </a:cxn>
                                <a:cxn ang="0">
                                  <a:pos x="115" y="117"/>
                                </a:cxn>
                                <a:cxn ang="0">
                                  <a:pos x="123" y="110"/>
                                </a:cxn>
                                <a:cxn ang="0">
                                  <a:pos x="131" y="85"/>
                                </a:cxn>
                                <a:cxn ang="0">
                                  <a:pos x="140" y="68"/>
                                </a:cxn>
                                <a:cxn ang="0">
                                  <a:pos x="136" y="49"/>
                                </a:cxn>
                                <a:cxn ang="0">
                                  <a:pos x="126" y="43"/>
                                </a:cxn>
                                <a:cxn ang="0">
                                  <a:pos x="123" y="32"/>
                                </a:cxn>
                                <a:cxn ang="0">
                                  <a:pos x="140" y="21"/>
                                </a:cxn>
                                <a:cxn ang="0">
                                  <a:pos x="158" y="13"/>
                                </a:cxn>
                                <a:cxn ang="0">
                                  <a:pos x="165" y="0"/>
                                </a:cxn>
                                <a:cxn ang="0">
                                  <a:pos x="178" y="5"/>
                                </a:cxn>
                                <a:cxn ang="0">
                                  <a:pos x="165" y="9"/>
                                </a:cxn>
                                <a:cxn ang="0">
                                  <a:pos x="160" y="21"/>
                                </a:cxn>
                                <a:cxn ang="0">
                                  <a:pos x="151" y="27"/>
                                </a:cxn>
                                <a:cxn ang="0">
                                  <a:pos x="134" y="28"/>
                                </a:cxn>
                                <a:cxn ang="0">
                                  <a:pos x="127" y="37"/>
                                </a:cxn>
                                <a:cxn ang="0">
                                  <a:pos x="137" y="42"/>
                                </a:cxn>
                                <a:cxn ang="0">
                                  <a:pos x="145" y="60"/>
                                </a:cxn>
                                <a:cxn ang="0">
                                  <a:pos x="142" y="75"/>
                                </a:cxn>
                                <a:cxn ang="0">
                                  <a:pos x="138" y="87"/>
                                </a:cxn>
                                <a:cxn ang="0">
                                  <a:pos x="129" y="97"/>
                                </a:cxn>
                                <a:cxn ang="0">
                                  <a:pos x="125" y="118"/>
                                </a:cxn>
                                <a:cxn ang="0">
                                  <a:pos x="122" y="125"/>
                                </a:cxn>
                                <a:cxn ang="0">
                                  <a:pos x="128" y="131"/>
                                </a:cxn>
                                <a:cxn ang="0">
                                  <a:pos x="123" y="146"/>
                                </a:cxn>
                                <a:cxn ang="0">
                                  <a:pos x="109" y="152"/>
                                </a:cxn>
                                <a:cxn ang="0">
                                  <a:pos x="97" y="164"/>
                                </a:cxn>
                                <a:cxn ang="0">
                                  <a:pos x="94" y="176"/>
                                </a:cxn>
                                <a:cxn ang="0">
                                  <a:pos x="84" y="186"/>
                                </a:cxn>
                                <a:cxn ang="0">
                                  <a:pos x="79" y="197"/>
                                </a:cxn>
                                <a:cxn ang="0">
                                  <a:pos x="71" y="201"/>
                                </a:cxn>
                                <a:cxn ang="0">
                                  <a:pos x="71" y="221"/>
                                </a:cxn>
                                <a:cxn ang="0">
                                  <a:pos x="60" y="232"/>
                                </a:cxn>
                                <a:cxn ang="0">
                                  <a:pos x="40" y="234"/>
                                </a:cxn>
                                <a:cxn ang="0">
                                  <a:pos x="37" y="252"/>
                                </a:cxn>
                                <a:cxn ang="0">
                                  <a:pos x="28" y="257"/>
                                </a:cxn>
                                <a:cxn ang="0">
                                  <a:pos x="16" y="264"/>
                                </a:cxn>
                                <a:cxn ang="0">
                                  <a:pos x="7" y="304"/>
                                </a:cxn>
                                <a:cxn ang="0">
                                  <a:pos x="0" y="315"/>
                                </a:cxn>
                              </a:cxnLst>
                              <a:rect l="0" t="0" r="r" b="b"/>
                              <a:pathLst>
                                <a:path w="179" h="321">
                                  <a:moveTo>
                                    <a:pt x="0" y="315"/>
                                  </a:moveTo>
                                  <a:lnTo>
                                    <a:pt x="2" y="305"/>
                                  </a:lnTo>
                                  <a:lnTo>
                                    <a:pt x="4" y="294"/>
                                  </a:lnTo>
                                  <a:lnTo>
                                    <a:pt x="10" y="277"/>
                                  </a:lnTo>
                                  <a:lnTo>
                                    <a:pt x="11" y="262"/>
                                  </a:lnTo>
                                  <a:lnTo>
                                    <a:pt x="15" y="254"/>
                                  </a:lnTo>
                                  <a:lnTo>
                                    <a:pt x="21" y="251"/>
                                  </a:lnTo>
                                  <a:lnTo>
                                    <a:pt x="31" y="251"/>
                                  </a:lnTo>
                                  <a:lnTo>
                                    <a:pt x="31" y="237"/>
                                  </a:lnTo>
                                  <a:lnTo>
                                    <a:pt x="34" y="232"/>
                                  </a:lnTo>
                                  <a:lnTo>
                                    <a:pt x="39" y="226"/>
                                  </a:lnTo>
                                  <a:lnTo>
                                    <a:pt x="59" y="226"/>
                                  </a:lnTo>
                                  <a:lnTo>
                                    <a:pt x="64" y="222"/>
                                  </a:lnTo>
                                  <a:lnTo>
                                    <a:pt x="67" y="216"/>
                                  </a:lnTo>
                                  <a:lnTo>
                                    <a:pt x="65" y="204"/>
                                  </a:lnTo>
                                  <a:lnTo>
                                    <a:pt x="65" y="197"/>
                                  </a:lnTo>
                                  <a:lnTo>
                                    <a:pt x="68" y="192"/>
                                  </a:lnTo>
                                  <a:lnTo>
                                    <a:pt x="76" y="190"/>
                                  </a:lnTo>
                                  <a:lnTo>
                                    <a:pt x="78" y="182"/>
                                  </a:lnTo>
                                  <a:lnTo>
                                    <a:pt x="89" y="174"/>
                                  </a:lnTo>
                                  <a:lnTo>
                                    <a:pt x="91" y="162"/>
                                  </a:lnTo>
                                  <a:lnTo>
                                    <a:pt x="99" y="152"/>
                                  </a:lnTo>
                                  <a:lnTo>
                                    <a:pt x="104" y="146"/>
                                  </a:lnTo>
                                  <a:lnTo>
                                    <a:pt x="113" y="145"/>
                                  </a:lnTo>
                                  <a:lnTo>
                                    <a:pt x="122" y="138"/>
                                  </a:lnTo>
                                  <a:lnTo>
                                    <a:pt x="123" y="132"/>
                                  </a:lnTo>
                                  <a:lnTo>
                                    <a:pt x="122" y="128"/>
                                  </a:lnTo>
                                  <a:lnTo>
                                    <a:pt x="115" y="125"/>
                                  </a:lnTo>
                                  <a:lnTo>
                                    <a:pt x="113" y="121"/>
                                  </a:lnTo>
                                  <a:lnTo>
                                    <a:pt x="115" y="117"/>
                                  </a:lnTo>
                                  <a:lnTo>
                                    <a:pt x="120" y="114"/>
                                  </a:lnTo>
                                  <a:lnTo>
                                    <a:pt x="123" y="110"/>
                                  </a:lnTo>
                                  <a:lnTo>
                                    <a:pt x="124" y="95"/>
                                  </a:lnTo>
                                  <a:lnTo>
                                    <a:pt x="131" y="85"/>
                                  </a:lnTo>
                                  <a:lnTo>
                                    <a:pt x="134" y="76"/>
                                  </a:lnTo>
                                  <a:lnTo>
                                    <a:pt x="140" y="68"/>
                                  </a:lnTo>
                                  <a:lnTo>
                                    <a:pt x="139" y="57"/>
                                  </a:lnTo>
                                  <a:lnTo>
                                    <a:pt x="136" y="49"/>
                                  </a:lnTo>
                                  <a:lnTo>
                                    <a:pt x="131" y="44"/>
                                  </a:lnTo>
                                  <a:lnTo>
                                    <a:pt x="126" y="43"/>
                                  </a:lnTo>
                                  <a:lnTo>
                                    <a:pt x="123" y="37"/>
                                  </a:lnTo>
                                  <a:lnTo>
                                    <a:pt x="123" y="32"/>
                                  </a:lnTo>
                                  <a:lnTo>
                                    <a:pt x="132" y="22"/>
                                  </a:lnTo>
                                  <a:lnTo>
                                    <a:pt x="140" y="21"/>
                                  </a:lnTo>
                                  <a:lnTo>
                                    <a:pt x="151" y="22"/>
                                  </a:lnTo>
                                  <a:lnTo>
                                    <a:pt x="158" y="13"/>
                                  </a:lnTo>
                                  <a:lnTo>
                                    <a:pt x="161" y="5"/>
                                  </a:lnTo>
                                  <a:lnTo>
                                    <a:pt x="165" y="0"/>
                                  </a:lnTo>
                                  <a:lnTo>
                                    <a:pt x="176" y="0"/>
                                  </a:lnTo>
                                  <a:lnTo>
                                    <a:pt x="178" y="5"/>
                                  </a:lnTo>
                                  <a:lnTo>
                                    <a:pt x="167" y="5"/>
                                  </a:lnTo>
                                  <a:lnTo>
                                    <a:pt x="165" y="9"/>
                                  </a:lnTo>
                                  <a:lnTo>
                                    <a:pt x="164" y="14"/>
                                  </a:lnTo>
                                  <a:lnTo>
                                    <a:pt x="160" y="21"/>
                                  </a:lnTo>
                                  <a:lnTo>
                                    <a:pt x="155" y="24"/>
                                  </a:lnTo>
                                  <a:lnTo>
                                    <a:pt x="151" y="27"/>
                                  </a:lnTo>
                                  <a:lnTo>
                                    <a:pt x="138" y="27"/>
                                  </a:lnTo>
                                  <a:lnTo>
                                    <a:pt x="134" y="28"/>
                                  </a:lnTo>
                                  <a:lnTo>
                                    <a:pt x="129" y="33"/>
                                  </a:lnTo>
                                  <a:lnTo>
                                    <a:pt x="127" y="37"/>
                                  </a:lnTo>
                                  <a:lnTo>
                                    <a:pt x="132" y="40"/>
                                  </a:lnTo>
                                  <a:lnTo>
                                    <a:pt x="137" y="42"/>
                                  </a:lnTo>
                                  <a:lnTo>
                                    <a:pt x="140" y="49"/>
                                  </a:lnTo>
                                  <a:lnTo>
                                    <a:pt x="145" y="60"/>
                                  </a:lnTo>
                                  <a:lnTo>
                                    <a:pt x="145" y="69"/>
                                  </a:lnTo>
                                  <a:lnTo>
                                    <a:pt x="142" y="75"/>
                                  </a:lnTo>
                                  <a:lnTo>
                                    <a:pt x="138" y="80"/>
                                  </a:lnTo>
                                  <a:lnTo>
                                    <a:pt x="138" y="87"/>
                                  </a:lnTo>
                                  <a:lnTo>
                                    <a:pt x="135" y="91"/>
                                  </a:lnTo>
                                  <a:lnTo>
                                    <a:pt x="129" y="97"/>
                                  </a:lnTo>
                                  <a:lnTo>
                                    <a:pt x="128" y="114"/>
                                  </a:lnTo>
                                  <a:lnTo>
                                    <a:pt x="125" y="118"/>
                                  </a:lnTo>
                                  <a:lnTo>
                                    <a:pt x="120" y="120"/>
                                  </a:lnTo>
                                  <a:lnTo>
                                    <a:pt x="122" y="125"/>
                                  </a:lnTo>
                                  <a:lnTo>
                                    <a:pt x="127" y="127"/>
                                  </a:lnTo>
                                  <a:lnTo>
                                    <a:pt x="128" y="131"/>
                                  </a:lnTo>
                                  <a:lnTo>
                                    <a:pt x="127" y="140"/>
                                  </a:lnTo>
                                  <a:lnTo>
                                    <a:pt x="123" y="146"/>
                                  </a:lnTo>
                                  <a:lnTo>
                                    <a:pt x="116" y="150"/>
                                  </a:lnTo>
                                  <a:lnTo>
                                    <a:pt x="109" y="152"/>
                                  </a:lnTo>
                                  <a:lnTo>
                                    <a:pt x="101" y="157"/>
                                  </a:lnTo>
                                  <a:lnTo>
                                    <a:pt x="97" y="164"/>
                                  </a:lnTo>
                                  <a:lnTo>
                                    <a:pt x="96" y="170"/>
                                  </a:lnTo>
                                  <a:lnTo>
                                    <a:pt x="94" y="176"/>
                                  </a:lnTo>
                                  <a:lnTo>
                                    <a:pt x="88" y="181"/>
                                  </a:lnTo>
                                  <a:lnTo>
                                    <a:pt x="84" y="186"/>
                                  </a:lnTo>
                                  <a:lnTo>
                                    <a:pt x="82" y="193"/>
                                  </a:lnTo>
                                  <a:lnTo>
                                    <a:pt x="79" y="197"/>
                                  </a:lnTo>
                                  <a:lnTo>
                                    <a:pt x="73" y="198"/>
                                  </a:lnTo>
                                  <a:lnTo>
                                    <a:pt x="71" y="201"/>
                                  </a:lnTo>
                                  <a:lnTo>
                                    <a:pt x="72" y="211"/>
                                  </a:lnTo>
                                  <a:lnTo>
                                    <a:pt x="71" y="221"/>
                                  </a:lnTo>
                                  <a:lnTo>
                                    <a:pt x="67" y="228"/>
                                  </a:lnTo>
                                  <a:lnTo>
                                    <a:pt x="60" y="232"/>
                                  </a:lnTo>
                                  <a:lnTo>
                                    <a:pt x="48" y="232"/>
                                  </a:lnTo>
                                  <a:lnTo>
                                    <a:pt x="40" y="234"/>
                                  </a:lnTo>
                                  <a:lnTo>
                                    <a:pt x="37" y="238"/>
                                  </a:lnTo>
                                  <a:lnTo>
                                    <a:pt x="37" y="252"/>
                                  </a:lnTo>
                                  <a:lnTo>
                                    <a:pt x="35" y="256"/>
                                  </a:lnTo>
                                  <a:lnTo>
                                    <a:pt x="28" y="257"/>
                                  </a:lnTo>
                                  <a:lnTo>
                                    <a:pt x="22" y="258"/>
                                  </a:lnTo>
                                  <a:lnTo>
                                    <a:pt x="16" y="264"/>
                                  </a:lnTo>
                                  <a:lnTo>
                                    <a:pt x="13" y="286"/>
                                  </a:lnTo>
                                  <a:lnTo>
                                    <a:pt x="7" y="304"/>
                                  </a:lnTo>
                                  <a:lnTo>
                                    <a:pt x="4" y="320"/>
                                  </a:lnTo>
                                  <a:lnTo>
                                    <a:pt x="0" y="315"/>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35" name="Freeform 82">
                              <a:extLst>
                                <a:ext uri="{FF2B5EF4-FFF2-40B4-BE49-F238E27FC236}">
                                  <a16:creationId xmlns:a16="http://schemas.microsoft.com/office/drawing/2014/main" id="{58DA6307-2762-C8A4-53D6-D54F921D953E}"/>
                                </a:ext>
                              </a:extLst>
                            </p:cNvPr>
                            <p:cNvSpPr>
                              <a:spLocks/>
                            </p:cNvSpPr>
                            <p:nvPr/>
                          </p:nvSpPr>
                          <p:spPr bwMode="auto">
                            <a:xfrm>
                              <a:off x="5663253" y="2309186"/>
                              <a:ext cx="183274" cy="379410"/>
                            </a:xfrm>
                            <a:custGeom>
                              <a:avLst/>
                              <a:gdLst/>
                              <a:ahLst/>
                              <a:cxnLst>
                                <a:cxn ang="0">
                                  <a:pos x="78" y="0"/>
                                </a:cxn>
                                <a:cxn ang="0">
                                  <a:pos x="69" y="8"/>
                                </a:cxn>
                                <a:cxn ang="0">
                                  <a:pos x="62" y="20"/>
                                </a:cxn>
                                <a:cxn ang="0">
                                  <a:pos x="56" y="36"/>
                                </a:cxn>
                                <a:cxn ang="0">
                                  <a:pos x="52" y="55"/>
                                </a:cxn>
                                <a:cxn ang="0">
                                  <a:pos x="51" y="67"/>
                                </a:cxn>
                                <a:cxn ang="0">
                                  <a:pos x="47" y="72"/>
                                </a:cxn>
                                <a:cxn ang="0">
                                  <a:pos x="39" y="79"/>
                                </a:cxn>
                                <a:cxn ang="0">
                                  <a:pos x="37" y="82"/>
                                </a:cxn>
                                <a:cxn ang="0">
                                  <a:pos x="36" y="94"/>
                                </a:cxn>
                                <a:cxn ang="0">
                                  <a:pos x="34" y="103"/>
                                </a:cxn>
                                <a:cxn ang="0">
                                  <a:pos x="32" y="110"/>
                                </a:cxn>
                                <a:cxn ang="0">
                                  <a:pos x="32" y="116"/>
                                </a:cxn>
                                <a:cxn ang="0">
                                  <a:pos x="35" y="120"/>
                                </a:cxn>
                                <a:cxn ang="0">
                                  <a:pos x="35" y="132"/>
                                </a:cxn>
                                <a:cxn ang="0">
                                  <a:pos x="37" y="142"/>
                                </a:cxn>
                                <a:cxn ang="0">
                                  <a:pos x="38" y="147"/>
                                </a:cxn>
                                <a:cxn ang="0">
                                  <a:pos x="38" y="153"/>
                                </a:cxn>
                                <a:cxn ang="0">
                                  <a:pos x="35" y="158"/>
                                </a:cxn>
                                <a:cxn ang="0">
                                  <a:pos x="24" y="161"/>
                                </a:cxn>
                                <a:cxn ang="0">
                                  <a:pos x="21" y="164"/>
                                </a:cxn>
                                <a:cxn ang="0">
                                  <a:pos x="19" y="175"/>
                                </a:cxn>
                                <a:cxn ang="0">
                                  <a:pos x="18" y="180"/>
                                </a:cxn>
                                <a:cxn ang="0">
                                  <a:pos x="12" y="187"/>
                                </a:cxn>
                                <a:cxn ang="0">
                                  <a:pos x="0" y="189"/>
                                </a:cxn>
                                <a:cxn ang="0">
                                  <a:pos x="1" y="198"/>
                                </a:cxn>
                                <a:cxn ang="0">
                                  <a:pos x="12" y="194"/>
                                </a:cxn>
                                <a:cxn ang="0">
                                  <a:pos x="18" y="189"/>
                                </a:cxn>
                                <a:cxn ang="0">
                                  <a:pos x="22" y="185"/>
                                </a:cxn>
                                <a:cxn ang="0">
                                  <a:pos x="24" y="178"/>
                                </a:cxn>
                                <a:cxn ang="0">
                                  <a:pos x="24" y="172"/>
                                </a:cxn>
                                <a:cxn ang="0">
                                  <a:pos x="27" y="167"/>
                                </a:cxn>
                                <a:cxn ang="0">
                                  <a:pos x="33" y="164"/>
                                </a:cxn>
                                <a:cxn ang="0">
                                  <a:pos x="40" y="161"/>
                                </a:cxn>
                                <a:cxn ang="0">
                                  <a:pos x="43" y="159"/>
                                </a:cxn>
                                <a:cxn ang="0">
                                  <a:pos x="44" y="149"/>
                                </a:cxn>
                                <a:cxn ang="0">
                                  <a:pos x="44" y="142"/>
                                </a:cxn>
                                <a:cxn ang="0">
                                  <a:pos x="42" y="125"/>
                                </a:cxn>
                                <a:cxn ang="0">
                                  <a:pos x="42" y="119"/>
                                </a:cxn>
                                <a:cxn ang="0">
                                  <a:pos x="38" y="114"/>
                                </a:cxn>
                                <a:cxn ang="0">
                                  <a:pos x="36" y="109"/>
                                </a:cxn>
                                <a:cxn ang="0">
                                  <a:pos x="38" y="105"/>
                                </a:cxn>
                                <a:cxn ang="0">
                                  <a:pos x="42" y="96"/>
                                </a:cxn>
                                <a:cxn ang="0">
                                  <a:pos x="42" y="84"/>
                                </a:cxn>
                                <a:cxn ang="0">
                                  <a:pos x="45" y="81"/>
                                </a:cxn>
                                <a:cxn ang="0">
                                  <a:pos x="54" y="71"/>
                                </a:cxn>
                                <a:cxn ang="0">
                                  <a:pos x="55" y="66"/>
                                </a:cxn>
                                <a:cxn ang="0">
                                  <a:pos x="59" y="46"/>
                                </a:cxn>
                                <a:cxn ang="0">
                                  <a:pos x="65" y="27"/>
                                </a:cxn>
                                <a:cxn ang="0">
                                  <a:pos x="72" y="15"/>
                                </a:cxn>
                                <a:cxn ang="0">
                                  <a:pos x="82" y="7"/>
                                </a:cxn>
                                <a:cxn ang="0">
                                  <a:pos x="78" y="0"/>
                                </a:cxn>
                              </a:cxnLst>
                              <a:rect l="0" t="0" r="r" b="b"/>
                              <a:pathLst>
                                <a:path w="83" h="199">
                                  <a:moveTo>
                                    <a:pt x="78" y="0"/>
                                  </a:moveTo>
                                  <a:lnTo>
                                    <a:pt x="69" y="8"/>
                                  </a:lnTo>
                                  <a:lnTo>
                                    <a:pt x="62" y="20"/>
                                  </a:lnTo>
                                  <a:lnTo>
                                    <a:pt x="56" y="36"/>
                                  </a:lnTo>
                                  <a:lnTo>
                                    <a:pt x="52" y="55"/>
                                  </a:lnTo>
                                  <a:lnTo>
                                    <a:pt x="51" y="67"/>
                                  </a:lnTo>
                                  <a:lnTo>
                                    <a:pt x="47" y="72"/>
                                  </a:lnTo>
                                  <a:lnTo>
                                    <a:pt x="39" y="79"/>
                                  </a:lnTo>
                                  <a:lnTo>
                                    <a:pt x="37" y="82"/>
                                  </a:lnTo>
                                  <a:lnTo>
                                    <a:pt x="36" y="94"/>
                                  </a:lnTo>
                                  <a:lnTo>
                                    <a:pt x="34" y="103"/>
                                  </a:lnTo>
                                  <a:lnTo>
                                    <a:pt x="32" y="110"/>
                                  </a:lnTo>
                                  <a:lnTo>
                                    <a:pt x="32" y="116"/>
                                  </a:lnTo>
                                  <a:lnTo>
                                    <a:pt x="35" y="120"/>
                                  </a:lnTo>
                                  <a:lnTo>
                                    <a:pt x="35" y="132"/>
                                  </a:lnTo>
                                  <a:lnTo>
                                    <a:pt x="37" y="142"/>
                                  </a:lnTo>
                                  <a:lnTo>
                                    <a:pt x="38" y="147"/>
                                  </a:lnTo>
                                  <a:lnTo>
                                    <a:pt x="38" y="153"/>
                                  </a:lnTo>
                                  <a:lnTo>
                                    <a:pt x="35" y="158"/>
                                  </a:lnTo>
                                  <a:lnTo>
                                    <a:pt x="24" y="161"/>
                                  </a:lnTo>
                                  <a:lnTo>
                                    <a:pt x="21" y="164"/>
                                  </a:lnTo>
                                  <a:lnTo>
                                    <a:pt x="19" y="175"/>
                                  </a:lnTo>
                                  <a:lnTo>
                                    <a:pt x="18" y="180"/>
                                  </a:lnTo>
                                  <a:lnTo>
                                    <a:pt x="12" y="187"/>
                                  </a:lnTo>
                                  <a:lnTo>
                                    <a:pt x="0" y="189"/>
                                  </a:lnTo>
                                  <a:lnTo>
                                    <a:pt x="1" y="198"/>
                                  </a:lnTo>
                                  <a:lnTo>
                                    <a:pt x="12" y="194"/>
                                  </a:lnTo>
                                  <a:lnTo>
                                    <a:pt x="18" y="189"/>
                                  </a:lnTo>
                                  <a:lnTo>
                                    <a:pt x="22" y="185"/>
                                  </a:lnTo>
                                  <a:lnTo>
                                    <a:pt x="24" y="178"/>
                                  </a:lnTo>
                                  <a:lnTo>
                                    <a:pt x="24" y="172"/>
                                  </a:lnTo>
                                  <a:lnTo>
                                    <a:pt x="27" y="167"/>
                                  </a:lnTo>
                                  <a:lnTo>
                                    <a:pt x="33" y="164"/>
                                  </a:lnTo>
                                  <a:lnTo>
                                    <a:pt x="40" y="161"/>
                                  </a:lnTo>
                                  <a:lnTo>
                                    <a:pt x="43" y="159"/>
                                  </a:lnTo>
                                  <a:lnTo>
                                    <a:pt x="44" y="149"/>
                                  </a:lnTo>
                                  <a:lnTo>
                                    <a:pt x="44" y="142"/>
                                  </a:lnTo>
                                  <a:lnTo>
                                    <a:pt x="42" y="125"/>
                                  </a:lnTo>
                                  <a:lnTo>
                                    <a:pt x="42" y="119"/>
                                  </a:lnTo>
                                  <a:lnTo>
                                    <a:pt x="38" y="114"/>
                                  </a:lnTo>
                                  <a:lnTo>
                                    <a:pt x="36" y="109"/>
                                  </a:lnTo>
                                  <a:lnTo>
                                    <a:pt x="38" y="105"/>
                                  </a:lnTo>
                                  <a:lnTo>
                                    <a:pt x="42" y="96"/>
                                  </a:lnTo>
                                  <a:lnTo>
                                    <a:pt x="42" y="84"/>
                                  </a:lnTo>
                                  <a:lnTo>
                                    <a:pt x="45" y="81"/>
                                  </a:lnTo>
                                  <a:lnTo>
                                    <a:pt x="54" y="71"/>
                                  </a:lnTo>
                                  <a:lnTo>
                                    <a:pt x="55" y="66"/>
                                  </a:lnTo>
                                  <a:lnTo>
                                    <a:pt x="59" y="46"/>
                                  </a:lnTo>
                                  <a:lnTo>
                                    <a:pt x="65" y="27"/>
                                  </a:lnTo>
                                  <a:lnTo>
                                    <a:pt x="72" y="15"/>
                                  </a:lnTo>
                                  <a:lnTo>
                                    <a:pt x="82" y="7"/>
                                  </a:lnTo>
                                  <a:lnTo>
                                    <a:pt x="78"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36" name="Freeform 83">
                              <a:extLst>
                                <a:ext uri="{FF2B5EF4-FFF2-40B4-BE49-F238E27FC236}">
                                  <a16:creationId xmlns:a16="http://schemas.microsoft.com/office/drawing/2014/main" id="{4FE694C0-A1E1-ACF4-5993-3F290F08893E}"/>
                                </a:ext>
                              </a:extLst>
                            </p:cNvPr>
                            <p:cNvSpPr>
                              <a:spLocks/>
                            </p:cNvSpPr>
                            <p:nvPr/>
                          </p:nvSpPr>
                          <p:spPr bwMode="auto">
                            <a:xfrm>
                              <a:off x="5952518" y="883059"/>
                              <a:ext cx="397466" cy="951387"/>
                            </a:xfrm>
                            <a:custGeom>
                              <a:avLst/>
                              <a:gdLst/>
                              <a:ahLst/>
                              <a:cxnLst>
                                <a:cxn ang="0">
                                  <a:pos x="0" y="20"/>
                                </a:cxn>
                                <a:cxn ang="0">
                                  <a:pos x="36" y="98"/>
                                </a:cxn>
                                <a:cxn ang="0">
                                  <a:pos x="59" y="118"/>
                                </a:cxn>
                                <a:cxn ang="0">
                                  <a:pos x="120" y="119"/>
                                </a:cxn>
                                <a:cxn ang="0">
                                  <a:pos x="149" y="125"/>
                                </a:cxn>
                                <a:cxn ang="0">
                                  <a:pos x="169" y="200"/>
                                </a:cxn>
                                <a:cxn ang="0">
                                  <a:pos x="165" y="235"/>
                                </a:cxn>
                                <a:cxn ang="0">
                                  <a:pos x="139" y="254"/>
                                </a:cxn>
                                <a:cxn ang="0">
                                  <a:pos x="109" y="257"/>
                                </a:cxn>
                                <a:cxn ang="0">
                                  <a:pos x="85" y="259"/>
                                </a:cxn>
                                <a:cxn ang="0">
                                  <a:pos x="74" y="278"/>
                                </a:cxn>
                                <a:cxn ang="0">
                                  <a:pos x="124" y="374"/>
                                </a:cxn>
                                <a:cxn ang="0">
                                  <a:pos x="132" y="398"/>
                                </a:cxn>
                                <a:cxn ang="0">
                                  <a:pos x="126" y="438"/>
                                </a:cxn>
                                <a:cxn ang="0">
                                  <a:pos x="102" y="466"/>
                                </a:cxn>
                                <a:cxn ang="0">
                                  <a:pos x="106" y="498"/>
                                </a:cxn>
                                <a:cxn ang="0">
                                  <a:pos x="111" y="479"/>
                                </a:cxn>
                                <a:cxn ang="0">
                                  <a:pos x="119" y="457"/>
                                </a:cxn>
                                <a:cxn ang="0">
                                  <a:pos x="138" y="420"/>
                                </a:cxn>
                                <a:cxn ang="0">
                                  <a:pos x="137" y="379"/>
                                </a:cxn>
                                <a:cxn ang="0">
                                  <a:pos x="93" y="301"/>
                                </a:cxn>
                                <a:cxn ang="0">
                                  <a:pos x="86" y="272"/>
                                </a:cxn>
                                <a:cxn ang="0">
                                  <a:pos x="96" y="265"/>
                                </a:cxn>
                                <a:cxn ang="0">
                                  <a:pos x="132" y="269"/>
                                </a:cxn>
                                <a:cxn ang="0">
                                  <a:pos x="164" y="252"/>
                                </a:cxn>
                                <a:cxn ang="0">
                                  <a:pos x="179" y="214"/>
                                </a:cxn>
                                <a:cxn ang="0">
                                  <a:pos x="167" y="137"/>
                                </a:cxn>
                                <a:cxn ang="0">
                                  <a:pos x="155" y="116"/>
                                </a:cxn>
                                <a:cxn ang="0">
                                  <a:pos x="122" y="108"/>
                                </a:cxn>
                                <a:cxn ang="0">
                                  <a:pos x="60" y="105"/>
                                </a:cxn>
                                <a:cxn ang="0">
                                  <a:pos x="16" y="43"/>
                                </a:cxn>
                                <a:cxn ang="0">
                                  <a:pos x="10" y="21"/>
                                </a:cxn>
                                <a:cxn ang="0">
                                  <a:pos x="15" y="0"/>
                                </a:cxn>
                              </a:cxnLst>
                              <a:rect l="0" t="0" r="r" b="b"/>
                              <a:pathLst>
                                <a:path w="180" h="499">
                                  <a:moveTo>
                                    <a:pt x="5" y="0"/>
                                  </a:moveTo>
                                  <a:lnTo>
                                    <a:pt x="0" y="20"/>
                                  </a:lnTo>
                                  <a:lnTo>
                                    <a:pt x="0" y="28"/>
                                  </a:lnTo>
                                  <a:lnTo>
                                    <a:pt x="36" y="98"/>
                                  </a:lnTo>
                                  <a:lnTo>
                                    <a:pt x="47" y="110"/>
                                  </a:lnTo>
                                  <a:lnTo>
                                    <a:pt x="59" y="118"/>
                                  </a:lnTo>
                                  <a:lnTo>
                                    <a:pt x="71" y="120"/>
                                  </a:lnTo>
                                  <a:lnTo>
                                    <a:pt x="120" y="119"/>
                                  </a:lnTo>
                                  <a:lnTo>
                                    <a:pt x="137" y="121"/>
                                  </a:lnTo>
                                  <a:lnTo>
                                    <a:pt x="149" y="125"/>
                                  </a:lnTo>
                                  <a:lnTo>
                                    <a:pt x="154" y="130"/>
                                  </a:lnTo>
                                  <a:lnTo>
                                    <a:pt x="169" y="200"/>
                                  </a:lnTo>
                                  <a:lnTo>
                                    <a:pt x="168" y="220"/>
                                  </a:lnTo>
                                  <a:lnTo>
                                    <a:pt x="165" y="235"/>
                                  </a:lnTo>
                                  <a:lnTo>
                                    <a:pt x="156" y="247"/>
                                  </a:lnTo>
                                  <a:lnTo>
                                    <a:pt x="139" y="254"/>
                                  </a:lnTo>
                                  <a:lnTo>
                                    <a:pt x="126" y="258"/>
                                  </a:lnTo>
                                  <a:lnTo>
                                    <a:pt x="109" y="257"/>
                                  </a:lnTo>
                                  <a:lnTo>
                                    <a:pt x="99" y="256"/>
                                  </a:lnTo>
                                  <a:lnTo>
                                    <a:pt x="85" y="259"/>
                                  </a:lnTo>
                                  <a:lnTo>
                                    <a:pt x="78" y="266"/>
                                  </a:lnTo>
                                  <a:lnTo>
                                    <a:pt x="74" y="278"/>
                                  </a:lnTo>
                                  <a:lnTo>
                                    <a:pt x="83" y="300"/>
                                  </a:lnTo>
                                  <a:lnTo>
                                    <a:pt x="124" y="374"/>
                                  </a:lnTo>
                                  <a:lnTo>
                                    <a:pt x="130" y="386"/>
                                  </a:lnTo>
                                  <a:lnTo>
                                    <a:pt x="132" y="398"/>
                                  </a:lnTo>
                                  <a:lnTo>
                                    <a:pt x="130" y="412"/>
                                  </a:lnTo>
                                  <a:lnTo>
                                    <a:pt x="126" y="438"/>
                                  </a:lnTo>
                                  <a:lnTo>
                                    <a:pt x="116" y="450"/>
                                  </a:lnTo>
                                  <a:lnTo>
                                    <a:pt x="102" y="466"/>
                                  </a:lnTo>
                                  <a:lnTo>
                                    <a:pt x="101" y="473"/>
                                  </a:lnTo>
                                  <a:lnTo>
                                    <a:pt x="106" y="498"/>
                                  </a:lnTo>
                                  <a:lnTo>
                                    <a:pt x="116" y="497"/>
                                  </a:lnTo>
                                  <a:lnTo>
                                    <a:pt x="111" y="479"/>
                                  </a:lnTo>
                                  <a:lnTo>
                                    <a:pt x="111" y="469"/>
                                  </a:lnTo>
                                  <a:lnTo>
                                    <a:pt x="119" y="457"/>
                                  </a:lnTo>
                                  <a:lnTo>
                                    <a:pt x="133" y="443"/>
                                  </a:lnTo>
                                  <a:lnTo>
                                    <a:pt x="138" y="420"/>
                                  </a:lnTo>
                                  <a:lnTo>
                                    <a:pt x="139" y="394"/>
                                  </a:lnTo>
                                  <a:lnTo>
                                    <a:pt x="137" y="379"/>
                                  </a:lnTo>
                                  <a:lnTo>
                                    <a:pt x="128" y="357"/>
                                  </a:lnTo>
                                  <a:lnTo>
                                    <a:pt x="93" y="301"/>
                                  </a:lnTo>
                                  <a:lnTo>
                                    <a:pt x="84" y="277"/>
                                  </a:lnTo>
                                  <a:lnTo>
                                    <a:pt x="86" y="272"/>
                                  </a:lnTo>
                                  <a:lnTo>
                                    <a:pt x="90" y="268"/>
                                  </a:lnTo>
                                  <a:lnTo>
                                    <a:pt x="96" y="265"/>
                                  </a:lnTo>
                                  <a:lnTo>
                                    <a:pt x="114" y="266"/>
                                  </a:lnTo>
                                  <a:lnTo>
                                    <a:pt x="132" y="269"/>
                                  </a:lnTo>
                                  <a:lnTo>
                                    <a:pt x="147" y="263"/>
                                  </a:lnTo>
                                  <a:lnTo>
                                    <a:pt x="164" y="252"/>
                                  </a:lnTo>
                                  <a:lnTo>
                                    <a:pt x="175" y="232"/>
                                  </a:lnTo>
                                  <a:lnTo>
                                    <a:pt x="179" y="214"/>
                                  </a:lnTo>
                                  <a:lnTo>
                                    <a:pt x="176" y="187"/>
                                  </a:lnTo>
                                  <a:lnTo>
                                    <a:pt x="167" y="137"/>
                                  </a:lnTo>
                                  <a:lnTo>
                                    <a:pt x="164" y="123"/>
                                  </a:lnTo>
                                  <a:lnTo>
                                    <a:pt x="155" y="116"/>
                                  </a:lnTo>
                                  <a:lnTo>
                                    <a:pt x="140" y="110"/>
                                  </a:lnTo>
                                  <a:lnTo>
                                    <a:pt x="122" y="108"/>
                                  </a:lnTo>
                                  <a:lnTo>
                                    <a:pt x="77" y="108"/>
                                  </a:lnTo>
                                  <a:lnTo>
                                    <a:pt x="60" y="105"/>
                                  </a:lnTo>
                                  <a:lnTo>
                                    <a:pt x="43" y="90"/>
                                  </a:lnTo>
                                  <a:lnTo>
                                    <a:pt x="16" y="43"/>
                                  </a:lnTo>
                                  <a:lnTo>
                                    <a:pt x="11" y="31"/>
                                  </a:lnTo>
                                  <a:lnTo>
                                    <a:pt x="10" y="21"/>
                                  </a:lnTo>
                                  <a:lnTo>
                                    <a:pt x="11" y="11"/>
                                  </a:lnTo>
                                  <a:lnTo>
                                    <a:pt x="15" y="0"/>
                                  </a:lnTo>
                                  <a:lnTo>
                                    <a:pt x="5"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37" name="Freeform 84">
                              <a:extLst>
                                <a:ext uri="{FF2B5EF4-FFF2-40B4-BE49-F238E27FC236}">
                                  <a16:creationId xmlns:a16="http://schemas.microsoft.com/office/drawing/2014/main" id="{0A91BD49-D747-12A6-276D-545A33F5392B}"/>
                                </a:ext>
                              </a:extLst>
                            </p:cNvPr>
                            <p:cNvSpPr>
                              <a:spLocks/>
                            </p:cNvSpPr>
                            <p:nvPr/>
                          </p:nvSpPr>
                          <p:spPr bwMode="auto">
                            <a:xfrm>
                              <a:off x="5252538" y="1824913"/>
                              <a:ext cx="1090821" cy="1513831"/>
                            </a:xfrm>
                            <a:custGeom>
                              <a:avLst/>
                              <a:gdLst/>
                              <a:ahLst/>
                              <a:cxnLst>
                                <a:cxn ang="0">
                                  <a:pos x="426" y="25"/>
                                </a:cxn>
                                <a:cxn ang="0">
                                  <a:pos x="382" y="87"/>
                                </a:cxn>
                                <a:cxn ang="0">
                                  <a:pos x="335" y="97"/>
                                </a:cxn>
                                <a:cxn ang="0">
                                  <a:pos x="274" y="156"/>
                                </a:cxn>
                                <a:cxn ang="0">
                                  <a:pos x="256" y="200"/>
                                </a:cxn>
                                <a:cxn ang="0">
                                  <a:pos x="265" y="251"/>
                                </a:cxn>
                                <a:cxn ang="0">
                                  <a:pos x="297" y="301"/>
                                </a:cxn>
                                <a:cxn ang="0">
                                  <a:pos x="382" y="389"/>
                                </a:cxn>
                                <a:cxn ang="0">
                                  <a:pos x="448" y="462"/>
                                </a:cxn>
                                <a:cxn ang="0">
                                  <a:pos x="439" y="496"/>
                                </a:cxn>
                                <a:cxn ang="0">
                                  <a:pos x="371" y="501"/>
                                </a:cxn>
                                <a:cxn ang="0">
                                  <a:pos x="325" y="494"/>
                                </a:cxn>
                                <a:cxn ang="0">
                                  <a:pos x="309" y="524"/>
                                </a:cxn>
                                <a:cxn ang="0">
                                  <a:pos x="318" y="565"/>
                                </a:cxn>
                                <a:cxn ang="0">
                                  <a:pos x="309" y="650"/>
                                </a:cxn>
                                <a:cxn ang="0">
                                  <a:pos x="283" y="678"/>
                                </a:cxn>
                                <a:cxn ang="0">
                                  <a:pos x="238" y="708"/>
                                </a:cxn>
                                <a:cxn ang="0">
                                  <a:pos x="198" y="766"/>
                                </a:cxn>
                                <a:cxn ang="0">
                                  <a:pos x="163" y="786"/>
                                </a:cxn>
                                <a:cxn ang="0">
                                  <a:pos x="108" y="764"/>
                                </a:cxn>
                                <a:cxn ang="0">
                                  <a:pos x="53" y="750"/>
                                </a:cxn>
                                <a:cxn ang="0">
                                  <a:pos x="1" y="748"/>
                                </a:cxn>
                                <a:cxn ang="0">
                                  <a:pos x="53" y="757"/>
                                </a:cxn>
                                <a:cxn ang="0">
                                  <a:pos x="98" y="776"/>
                                </a:cxn>
                                <a:cxn ang="0">
                                  <a:pos x="145" y="793"/>
                                </a:cxn>
                                <a:cxn ang="0">
                                  <a:pos x="197" y="777"/>
                                </a:cxn>
                                <a:cxn ang="0">
                                  <a:pos x="236" y="722"/>
                                </a:cxn>
                                <a:cxn ang="0">
                                  <a:pos x="291" y="684"/>
                                </a:cxn>
                                <a:cxn ang="0">
                                  <a:pos x="317" y="653"/>
                                </a:cxn>
                                <a:cxn ang="0">
                                  <a:pos x="322" y="581"/>
                                </a:cxn>
                                <a:cxn ang="0">
                                  <a:pos x="316" y="528"/>
                                </a:cxn>
                                <a:cxn ang="0">
                                  <a:pos x="332" y="500"/>
                                </a:cxn>
                                <a:cxn ang="0">
                                  <a:pos x="373" y="510"/>
                                </a:cxn>
                                <a:cxn ang="0">
                                  <a:pos x="436" y="508"/>
                                </a:cxn>
                                <a:cxn ang="0">
                                  <a:pos x="458" y="488"/>
                                </a:cxn>
                                <a:cxn ang="0">
                                  <a:pos x="493" y="495"/>
                                </a:cxn>
                                <a:cxn ang="0">
                                  <a:pos x="459" y="482"/>
                                </a:cxn>
                                <a:cxn ang="0">
                                  <a:pos x="439" y="436"/>
                                </a:cxn>
                                <a:cxn ang="0">
                                  <a:pos x="348" y="342"/>
                                </a:cxn>
                                <a:cxn ang="0">
                                  <a:pos x="289" y="274"/>
                                </a:cxn>
                                <a:cxn ang="0">
                                  <a:pos x="266" y="200"/>
                                </a:cxn>
                                <a:cxn ang="0">
                                  <a:pos x="311" y="125"/>
                                </a:cxn>
                                <a:cxn ang="0">
                                  <a:pos x="370" y="102"/>
                                </a:cxn>
                                <a:cxn ang="0">
                                  <a:pos x="431" y="40"/>
                                </a:cxn>
                                <a:cxn ang="0">
                                  <a:pos x="430" y="0"/>
                                </a:cxn>
                              </a:cxnLst>
                              <a:rect l="0" t="0" r="r" b="b"/>
                              <a:pathLst>
                                <a:path w="494" h="794">
                                  <a:moveTo>
                                    <a:pt x="422" y="2"/>
                                  </a:moveTo>
                                  <a:lnTo>
                                    <a:pt x="425" y="10"/>
                                  </a:lnTo>
                                  <a:lnTo>
                                    <a:pt x="426" y="25"/>
                                  </a:lnTo>
                                  <a:lnTo>
                                    <a:pt x="423" y="40"/>
                                  </a:lnTo>
                                  <a:lnTo>
                                    <a:pt x="410" y="58"/>
                                  </a:lnTo>
                                  <a:lnTo>
                                    <a:pt x="382" y="87"/>
                                  </a:lnTo>
                                  <a:lnTo>
                                    <a:pt x="369" y="93"/>
                                  </a:lnTo>
                                  <a:lnTo>
                                    <a:pt x="354" y="96"/>
                                  </a:lnTo>
                                  <a:lnTo>
                                    <a:pt x="335" y="97"/>
                                  </a:lnTo>
                                  <a:lnTo>
                                    <a:pt x="320" y="105"/>
                                  </a:lnTo>
                                  <a:lnTo>
                                    <a:pt x="291" y="132"/>
                                  </a:lnTo>
                                  <a:lnTo>
                                    <a:pt x="274" y="156"/>
                                  </a:lnTo>
                                  <a:lnTo>
                                    <a:pt x="264" y="169"/>
                                  </a:lnTo>
                                  <a:lnTo>
                                    <a:pt x="262" y="180"/>
                                  </a:lnTo>
                                  <a:lnTo>
                                    <a:pt x="256" y="200"/>
                                  </a:lnTo>
                                  <a:lnTo>
                                    <a:pt x="255" y="220"/>
                                  </a:lnTo>
                                  <a:lnTo>
                                    <a:pt x="259" y="239"/>
                                  </a:lnTo>
                                  <a:lnTo>
                                    <a:pt x="265" y="251"/>
                                  </a:lnTo>
                                  <a:lnTo>
                                    <a:pt x="266" y="258"/>
                                  </a:lnTo>
                                  <a:lnTo>
                                    <a:pt x="271" y="265"/>
                                  </a:lnTo>
                                  <a:lnTo>
                                    <a:pt x="297" y="301"/>
                                  </a:lnTo>
                                  <a:lnTo>
                                    <a:pt x="322" y="331"/>
                                  </a:lnTo>
                                  <a:lnTo>
                                    <a:pt x="356" y="360"/>
                                  </a:lnTo>
                                  <a:lnTo>
                                    <a:pt x="382" y="389"/>
                                  </a:lnTo>
                                  <a:lnTo>
                                    <a:pt x="430" y="443"/>
                                  </a:lnTo>
                                  <a:lnTo>
                                    <a:pt x="440" y="454"/>
                                  </a:lnTo>
                                  <a:lnTo>
                                    <a:pt x="448" y="462"/>
                                  </a:lnTo>
                                  <a:lnTo>
                                    <a:pt x="452" y="473"/>
                                  </a:lnTo>
                                  <a:lnTo>
                                    <a:pt x="449" y="484"/>
                                  </a:lnTo>
                                  <a:lnTo>
                                    <a:pt x="439" y="496"/>
                                  </a:lnTo>
                                  <a:lnTo>
                                    <a:pt x="423" y="506"/>
                                  </a:lnTo>
                                  <a:lnTo>
                                    <a:pt x="398" y="507"/>
                                  </a:lnTo>
                                  <a:lnTo>
                                    <a:pt x="371" y="501"/>
                                  </a:lnTo>
                                  <a:lnTo>
                                    <a:pt x="350" y="495"/>
                                  </a:lnTo>
                                  <a:lnTo>
                                    <a:pt x="335" y="492"/>
                                  </a:lnTo>
                                  <a:lnTo>
                                    <a:pt x="325" y="494"/>
                                  </a:lnTo>
                                  <a:lnTo>
                                    <a:pt x="316" y="505"/>
                                  </a:lnTo>
                                  <a:lnTo>
                                    <a:pt x="311" y="514"/>
                                  </a:lnTo>
                                  <a:lnTo>
                                    <a:pt x="309" y="524"/>
                                  </a:lnTo>
                                  <a:lnTo>
                                    <a:pt x="310" y="533"/>
                                  </a:lnTo>
                                  <a:lnTo>
                                    <a:pt x="316" y="545"/>
                                  </a:lnTo>
                                  <a:lnTo>
                                    <a:pt x="318" y="565"/>
                                  </a:lnTo>
                                  <a:lnTo>
                                    <a:pt x="310" y="595"/>
                                  </a:lnTo>
                                  <a:lnTo>
                                    <a:pt x="309" y="634"/>
                                  </a:lnTo>
                                  <a:lnTo>
                                    <a:pt x="309" y="650"/>
                                  </a:lnTo>
                                  <a:lnTo>
                                    <a:pt x="308" y="662"/>
                                  </a:lnTo>
                                  <a:lnTo>
                                    <a:pt x="298" y="672"/>
                                  </a:lnTo>
                                  <a:lnTo>
                                    <a:pt x="283" y="678"/>
                                  </a:lnTo>
                                  <a:lnTo>
                                    <a:pt x="258" y="688"/>
                                  </a:lnTo>
                                  <a:lnTo>
                                    <a:pt x="245" y="696"/>
                                  </a:lnTo>
                                  <a:lnTo>
                                    <a:pt x="238" y="708"/>
                                  </a:lnTo>
                                  <a:lnTo>
                                    <a:pt x="225" y="726"/>
                                  </a:lnTo>
                                  <a:lnTo>
                                    <a:pt x="213" y="744"/>
                                  </a:lnTo>
                                  <a:lnTo>
                                    <a:pt x="198" y="766"/>
                                  </a:lnTo>
                                  <a:lnTo>
                                    <a:pt x="188" y="776"/>
                                  </a:lnTo>
                                  <a:lnTo>
                                    <a:pt x="176" y="782"/>
                                  </a:lnTo>
                                  <a:lnTo>
                                    <a:pt x="163" y="786"/>
                                  </a:lnTo>
                                  <a:lnTo>
                                    <a:pt x="148" y="784"/>
                                  </a:lnTo>
                                  <a:lnTo>
                                    <a:pt x="132" y="777"/>
                                  </a:lnTo>
                                  <a:lnTo>
                                    <a:pt x="108" y="764"/>
                                  </a:lnTo>
                                  <a:lnTo>
                                    <a:pt x="92" y="754"/>
                                  </a:lnTo>
                                  <a:lnTo>
                                    <a:pt x="69" y="750"/>
                                  </a:lnTo>
                                  <a:lnTo>
                                    <a:pt x="53" y="750"/>
                                  </a:lnTo>
                                  <a:lnTo>
                                    <a:pt x="19" y="736"/>
                                  </a:lnTo>
                                  <a:lnTo>
                                    <a:pt x="0" y="730"/>
                                  </a:lnTo>
                                  <a:lnTo>
                                    <a:pt x="1" y="748"/>
                                  </a:lnTo>
                                  <a:lnTo>
                                    <a:pt x="12" y="747"/>
                                  </a:lnTo>
                                  <a:lnTo>
                                    <a:pt x="22" y="747"/>
                                  </a:lnTo>
                                  <a:lnTo>
                                    <a:pt x="53" y="757"/>
                                  </a:lnTo>
                                  <a:lnTo>
                                    <a:pt x="64" y="758"/>
                                  </a:lnTo>
                                  <a:lnTo>
                                    <a:pt x="78" y="767"/>
                                  </a:lnTo>
                                  <a:lnTo>
                                    <a:pt x="98" y="776"/>
                                  </a:lnTo>
                                  <a:lnTo>
                                    <a:pt x="111" y="780"/>
                                  </a:lnTo>
                                  <a:lnTo>
                                    <a:pt x="128" y="788"/>
                                  </a:lnTo>
                                  <a:lnTo>
                                    <a:pt x="145" y="793"/>
                                  </a:lnTo>
                                  <a:lnTo>
                                    <a:pt x="158" y="793"/>
                                  </a:lnTo>
                                  <a:lnTo>
                                    <a:pt x="175" y="791"/>
                                  </a:lnTo>
                                  <a:lnTo>
                                    <a:pt x="197" y="777"/>
                                  </a:lnTo>
                                  <a:lnTo>
                                    <a:pt x="212" y="760"/>
                                  </a:lnTo>
                                  <a:lnTo>
                                    <a:pt x="224" y="739"/>
                                  </a:lnTo>
                                  <a:lnTo>
                                    <a:pt x="236" y="722"/>
                                  </a:lnTo>
                                  <a:lnTo>
                                    <a:pt x="245" y="709"/>
                                  </a:lnTo>
                                  <a:lnTo>
                                    <a:pt x="266" y="696"/>
                                  </a:lnTo>
                                  <a:lnTo>
                                    <a:pt x="291" y="684"/>
                                  </a:lnTo>
                                  <a:lnTo>
                                    <a:pt x="305" y="676"/>
                                  </a:lnTo>
                                  <a:lnTo>
                                    <a:pt x="311" y="665"/>
                                  </a:lnTo>
                                  <a:lnTo>
                                    <a:pt x="317" y="653"/>
                                  </a:lnTo>
                                  <a:lnTo>
                                    <a:pt x="317" y="639"/>
                                  </a:lnTo>
                                  <a:lnTo>
                                    <a:pt x="316" y="603"/>
                                  </a:lnTo>
                                  <a:lnTo>
                                    <a:pt x="322" y="581"/>
                                  </a:lnTo>
                                  <a:lnTo>
                                    <a:pt x="324" y="561"/>
                                  </a:lnTo>
                                  <a:lnTo>
                                    <a:pt x="322" y="548"/>
                                  </a:lnTo>
                                  <a:lnTo>
                                    <a:pt x="316" y="528"/>
                                  </a:lnTo>
                                  <a:lnTo>
                                    <a:pt x="318" y="519"/>
                                  </a:lnTo>
                                  <a:lnTo>
                                    <a:pt x="320" y="512"/>
                                  </a:lnTo>
                                  <a:lnTo>
                                    <a:pt x="332" y="500"/>
                                  </a:lnTo>
                                  <a:lnTo>
                                    <a:pt x="337" y="499"/>
                                  </a:lnTo>
                                  <a:lnTo>
                                    <a:pt x="347" y="500"/>
                                  </a:lnTo>
                                  <a:lnTo>
                                    <a:pt x="373" y="510"/>
                                  </a:lnTo>
                                  <a:lnTo>
                                    <a:pt x="391" y="514"/>
                                  </a:lnTo>
                                  <a:lnTo>
                                    <a:pt x="415" y="512"/>
                                  </a:lnTo>
                                  <a:lnTo>
                                    <a:pt x="436" y="508"/>
                                  </a:lnTo>
                                  <a:lnTo>
                                    <a:pt x="443" y="500"/>
                                  </a:lnTo>
                                  <a:lnTo>
                                    <a:pt x="454" y="489"/>
                                  </a:lnTo>
                                  <a:lnTo>
                                    <a:pt x="458" y="488"/>
                                  </a:lnTo>
                                  <a:lnTo>
                                    <a:pt x="467" y="494"/>
                                  </a:lnTo>
                                  <a:lnTo>
                                    <a:pt x="493" y="504"/>
                                  </a:lnTo>
                                  <a:lnTo>
                                    <a:pt x="493" y="495"/>
                                  </a:lnTo>
                                  <a:lnTo>
                                    <a:pt x="470" y="486"/>
                                  </a:lnTo>
                                  <a:lnTo>
                                    <a:pt x="466" y="485"/>
                                  </a:lnTo>
                                  <a:lnTo>
                                    <a:pt x="459" y="482"/>
                                  </a:lnTo>
                                  <a:lnTo>
                                    <a:pt x="456" y="462"/>
                                  </a:lnTo>
                                  <a:lnTo>
                                    <a:pt x="449" y="449"/>
                                  </a:lnTo>
                                  <a:lnTo>
                                    <a:pt x="439" y="436"/>
                                  </a:lnTo>
                                  <a:lnTo>
                                    <a:pt x="423" y="418"/>
                                  </a:lnTo>
                                  <a:lnTo>
                                    <a:pt x="408" y="403"/>
                                  </a:lnTo>
                                  <a:lnTo>
                                    <a:pt x="348" y="342"/>
                                  </a:lnTo>
                                  <a:lnTo>
                                    <a:pt x="335" y="333"/>
                                  </a:lnTo>
                                  <a:lnTo>
                                    <a:pt x="312" y="307"/>
                                  </a:lnTo>
                                  <a:lnTo>
                                    <a:pt x="289" y="274"/>
                                  </a:lnTo>
                                  <a:lnTo>
                                    <a:pt x="272" y="244"/>
                                  </a:lnTo>
                                  <a:lnTo>
                                    <a:pt x="265" y="223"/>
                                  </a:lnTo>
                                  <a:lnTo>
                                    <a:pt x="266" y="200"/>
                                  </a:lnTo>
                                  <a:lnTo>
                                    <a:pt x="275" y="170"/>
                                  </a:lnTo>
                                  <a:lnTo>
                                    <a:pt x="288" y="152"/>
                                  </a:lnTo>
                                  <a:lnTo>
                                    <a:pt x="311" y="125"/>
                                  </a:lnTo>
                                  <a:lnTo>
                                    <a:pt x="328" y="111"/>
                                  </a:lnTo>
                                  <a:lnTo>
                                    <a:pt x="346" y="105"/>
                                  </a:lnTo>
                                  <a:lnTo>
                                    <a:pt x="370" y="102"/>
                                  </a:lnTo>
                                  <a:lnTo>
                                    <a:pt x="389" y="91"/>
                                  </a:lnTo>
                                  <a:lnTo>
                                    <a:pt x="419" y="57"/>
                                  </a:lnTo>
                                  <a:lnTo>
                                    <a:pt x="431" y="40"/>
                                  </a:lnTo>
                                  <a:lnTo>
                                    <a:pt x="435" y="29"/>
                                  </a:lnTo>
                                  <a:lnTo>
                                    <a:pt x="434" y="8"/>
                                  </a:lnTo>
                                  <a:lnTo>
                                    <a:pt x="430" y="0"/>
                                  </a:lnTo>
                                  <a:lnTo>
                                    <a:pt x="422" y="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38" name="Freeform 85">
                              <a:extLst>
                                <a:ext uri="{FF2B5EF4-FFF2-40B4-BE49-F238E27FC236}">
                                  <a16:creationId xmlns:a16="http://schemas.microsoft.com/office/drawing/2014/main" id="{E0567AC4-B5DC-A743-7D86-EC999E5C2692}"/>
                                </a:ext>
                              </a:extLst>
                            </p:cNvPr>
                            <p:cNvSpPr>
                              <a:spLocks/>
                            </p:cNvSpPr>
                            <p:nvPr/>
                          </p:nvSpPr>
                          <p:spPr bwMode="auto">
                            <a:xfrm>
                              <a:off x="5669876" y="2785834"/>
                              <a:ext cx="547617" cy="789329"/>
                            </a:xfrm>
                            <a:custGeom>
                              <a:avLst/>
                              <a:gdLst/>
                              <a:ahLst/>
                              <a:cxnLst>
                                <a:cxn ang="0">
                                  <a:pos x="236" y="22"/>
                                </a:cxn>
                                <a:cxn ang="0">
                                  <a:pos x="216" y="48"/>
                                </a:cxn>
                                <a:cxn ang="0">
                                  <a:pos x="197" y="51"/>
                                </a:cxn>
                                <a:cxn ang="0">
                                  <a:pos x="169" y="63"/>
                                </a:cxn>
                                <a:cxn ang="0">
                                  <a:pos x="167" y="86"/>
                                </a:cxn>
                                <a:cxn ang="0">
                                  <a:pos x="184" y="100"/>
                                </a:cxn>
                                <a:cxn ang="0">
                                  <a:pos x="179" y="111"/>
                                </a:cxn>
                                <a:cxn ang="0">
                                  <a:pos x="176" y="136"/>
                                </a:cxn>
                                <a:cxn ang="0">
                                  <a:pos x="161" y="149"/>
                                </a:cxn>
                                <a:cxn ang="0">
                                  <a:pos x="120" y="190"/>
                                </a:cxn>
                                <a:cxn ang="0">
                                  <a:pos x="96" y="208"/>
                                </a:cxn>
                                <a:cxn ang="0">
                                  <a:pos x="69" y="216"/>
                                </a:cxn>
                                <a:cxn ang="0">
                                  <a:pos x="57" y="241"/>
                                </a:cxn>
                                <a:cxn ang="0">
                                  <a:pos x="44" y="280"/>
                                </a:cxn>
                                <a:cxn ang="0">
                                  <a:pos x="37" y="301"/>
                                </a:cxn>
                                <a:cxn ang="0">
                                  <a:pos x="22" y="309"/>
                                </a:cxn>
                                <a:cxn ang="0">
                                  <a:pos x="31" y="333"/>
                                </a:cxn>
                                <a:cxn ang="0">
                                  <a:pos x="37" y="348"/>
                                </a:cxn>
                                <a:cxn ang="0">
                                  <a:pos x="25" y="337"/>
                                </a:cxn>
                                <a:cxn ang="0">
                                  <a:pos x="7" y="335"/>
                                </a:cxn>
                                <a:cxn ang="0">
                                  <a:pos x="0" y="357"/>
                                </a:cxn>
                                <a:cxn ang="0">
                                  <a:pos x="37" y="411"/>
                                </a:cxn>
                                <a:cxn ang="0">
                                  <a:pos x="76" y="405"/>
                                </a:cxn>
                                <a:cxn ang="0">
                                  <a:pos x="37" y="402"/>
                                </a:cxn>
                                <a:cxn ang="0">
                                  <a:pos x="3" y="347"/>
                                </a:cxn>
                                <a:cxn ang="0">
                                  <a:pos x="21" y="337"/>
                                </a:cxn>
                                <a:cxn ang="0">
                                  <a:pos x="35" y="352"/>
                                </a:cxn>
                                <a:cxn ang="0">
                                  <a:pos x="42" y="344"/>
                                </a:cxn>
                                <a:cxn ang="0">
                                  <a:pos x="29" y="326"/>
                                </a:cxn>
                                <a:cxn ang="0">
                                  <a:pos x="29" y="309"/>
                                </a:cxn>
                                <a:cxn ang="0">
                                  <a:pos x="42" y="301"/>
                                </a:cxn>
                                <a:cxn ang="0">
                                  <a:pos x="53" y="275"/>
                                </a:cxn>
                                <a:cxn ang="0">
                                  <a:pos x="65" y="228"/>
                                </a:cxn>
                                <a:cxn ang="0">
                                  <a:pos x="88" y="215"/>
                                </a:cxn>
                                <a:cxn ang="0">
                                  <a:pos x="117" y="198"/>
                                </a:cxn>
                                <a:cxn ang="0">
                                  <a:pos x="168" y="147"/>
                                </a:cxn>
                                <a:cxn ang="0">
                                  <a:pos x="180" y="131"/>
                                </a:cxn>
                                <a:cxn ang="0">
                                  <a:pos x="189" y="112"/>
                                </a:cxn>
                                <a:cxn ang="0">
                                  <a:pos x="186" y="95"/>
                                </a:cxn>
                                <a:cxn ang="0">
                                  <a:pos x="171" y="73"/>
                                </a:cxn>
                                <a:cxn ang="0">
                                  <a:pos x="192" y="63"/>
                                </a:cxn>
                                <a:cxn ang="0">
                                  <a:pos x="210" y="52"/>
                                </a:cxn>
                                <a:cxn ang="0">
                                  <a:pos x="236" y="32"/>
                                </a:cxn>
                                <a:cxn ang="0">
                                  <a:pos x="247" y="0"/>
                                </a:cxn>
                              </a:cxnLst>
                              <a:rect l="0" t="0" r="r" b="b"/>
                              <a:pathLst>
                                <a:path w="248" h="414">
                                  <a:moveTo>
                                    <a:pt x="242" y="3"/>
                                  </a:moveTo>
                                  <a:lnTo>
                                    <a:pt x="241" y="13"/>
                                  </a:lnTo>
                                  <a:lnTo>
                                    <a:pt x="236" y="22"/>
                                  </a:lnTo>
                                  <a:lnTo>
                                    <a:pt x="224" y="37"/>
                                  </a:lnTo>
                                  <a:lnTo>
                                    <a:pt x="220" y="44"/>
                                  </a:lnTo>
                                  <a:lnTo>
                                    <a:pt x="216" y="48"/>
                                  </a:lnTo>
                                  <a:lnTo>
                                    <a:pt x="210" y="48"/>
                                  </a:lnTo>
                                  <a:lnTo>
                                    <a:pt x="203" y="48"/>
                                  </a:lnTo>
                                  <a:lnTo>
                                    <a:pt x="197" y="51"/>
                                  </a:lnTo>
                                  <a:lnTo>
                                    <a:pt x="190" y="57"/>
                                  </a:lnTo>
                                  <a:lnTo>
                                    <a:pt x="174" y="61"/>
                                  </a:lnTo>
                                  <a:lnTo>
                                    <a:pt x="169" y="63"/>
                                  </a:lnTo>
                                  <a:lnTo>
                                    <a:pt x="166" y="68"/>
                                  </a:lnTo>
                                  <a:lnTo>
                                    <a:pt x="166" y="81"/>
                                  </a:lnTo>
                                  <a:lnTo>
                                    <a:pt x="167" y="86"/>
                                  </a:lnTo>
                                  <a:lnTo>
                                    <a:pt x="176" y="94"/>
                                  </a:lnTo>
                                  <a:lnTo>
                                    <a:pt x="181" y="97"/>
                                  </a:lnTo>
                                  <a:lnTo>
                                    <a:pt x="184" y="100"/>
                                  </a:lnTo>
                                  <a:lnTo>
                                    <a:pt x="186" y="105"/>
                                  </a:lnTo>
                                  <a:lnTo>
                                    <a:pt x="186" y="107"/>
                                  </a:lnTo>
                                  <a:lnTo>
                                    <a:pt x="179" y="111"/>
                                  </a:lnTo>
                                  <a:lnTo>
                                    <a:pt x="174" y="116"/>
                                  </a:lnTo>
                                  <a:lnTo>
                                    <a:pt x="173" y="125"/>
                                  </a:lnTo>
                                  <a:lnTo>
                                    <a:pt x="176" y="136"/>
                                  </a:lnTo>
                                  <a:lnTo>
                                    <a:pt x="174" y="142"/>
                                  </a:lnTo>
                                  <a:lnTo>
                                    <a:pt x="168" y="146"/>
                                  </a:lnTo>
                                  <a:lnTo>
                                    <a:pt x="161" y="149"/>
                                  </a:lnTo>
                                  <a:lnTo>
                                    <a:pt x="157" y="158"/>
                                  </a:lnTo>
                                  <a:lnTo>
                                    <a:pt x="148" y="163"/>
                                  </a:lnTo>
                                  <a:lnTo>
                                    <a:pt x="120" y="190"/>
                                  </a:lnTo>
                                  <a:lnTo>
                                    <a:pt x="114" y="196"/>
                                  </a:lnTo>
                                  <a:lnTo>
                                    <a:pt x="104" y="199"/>
                                  </a:lnTo>
                                  <a:lnTo>
                                    <a:pt x="96" y="208"/>
                                  </a:lnTo>
                                  <a:lnTo>
                                    <a:pt x="89" y="210"/>
                                  </a:lnTo>
                                  <a:lnTo>
                                    <a:pt x="81" y="211"/>
                                  </a:lnTo>
                                  <a:lnTo>
                                    <a:pt x="69" y="216"/>
                                  </a:lnTo>
                                  <a:lnTo>
                                    <a:pt x="63" y="222"/>
                                  </a:lnTo>
                                  <a:lnTo>
                                    <a:pt x="60" y="232"/>
                                  </a:lnTo>
                                  <a:lnTo>
                                    <a:pt x="57" y="241"/>
                                  </a:lnTo>
                                  <a:lnTo>
                                    <a:pt x="56" y="258"/>
                                  </a:lnTo>
                                  <a:lnTo>
                                    <a:pt x="51" y="271"/>
                                  </a:lnTo>
                                  <a:lnTo>
                                    <a:pt x="44" y="280"/>
                                  </a:lnTo>
                                  <a:lnTo>
                                    <a:pt x="40" y="284"/>
                                  </a:lnTo>
                                  <a:lnTo>
                                    <a:pt x="38" y="292"/>
                                  </a:lnTo>
                                  <a:lnTo>
                                    <a:pt x="37" y="301"/>
                                  </a:lnTo>
                                  <a:lnTo>
                                    <a:pt x="35" y="304"/>
                                  </a:lnTo>
                                  <a:lnTo>
                                    <a:pt x="28" y="306"/>
                                  </a:lnTo>
                                  <a:lnTo>
                                    <a:pt x="22" y="309"/>
                                  </a:lnTo>
                                  <a:lnTo>
                                    <a:pt x="21" y="318"/>
                                  </a:lnTo>
                                  <a:lnTo>
                                    <a:pt x="26" y="328"/>
                                  </a:lnTo>
                                  <a:lnTo>
                                    <a:pt x="31" y="333"/>
                                  </a:lnTo>
                                  <a:lnTo>
                                    <a:pt x="36" y="339"/>
                                  </a:lnTo>
                                  <a:lnTo>
                                    <a:pt x="39" y="343"/>
                                  </a:lnTo>
                                  <a:lnTo>
                                    <a:pt x="37" y="348"/>
                                  </a:lnTo>
                                  <a:lnTo>
                                    <a:pt x="33" y="348"/>
                                  </a:lnTo>
                                  <a:lnTo>
                                    <a:pt x="27" y="343"/>
                                  </a:lnTo>
                                  <a:lnTo>
                                    <a:pt x="25" y="337"/>
                                  </a:lnTo>
                                  <a:lnTo>
                                    <a:pt x="21" y="333"/>
                                  </a:lnTo>
                                  <a:lnTo>
                                    <a:pt x="14" y="332"/>
                                  </a:lnTo>
                                  <a:lnTo>
                                    <a:pt x="7" y="335"/>
                                  </a:lnTo>
                                  <a:lnTo>
                                    <a:pt x="2" y="341"/>
                                  </a:lnTo>
                                  <a:lnTo>
                                    <a:pt x="0" y="350"/>
                                  </a:lnTo>
                                  <a:lnTo>
                                    <a:pt x="0" y="357"/>
                                  </a:lnTo>
                                  <a:lnTo>
                                    <a:pt x="8" y="374"/>
                                  </a:lnTo>
                                  <a:lnTo>
                                    <a:pt x="11" y="384"/>
                                  </a:lnTo>
                                  <a:lnTo>
                                    <a:pt x="37" y="411"/>
                                  </a:lnTo>
                                  <a:lnTo>
                                    <a:pt x="46" y="413"/>
                                  </a:lnTo>
                                  <a:lnTo>
                                    <a:pt x="68" y="413"/>
                                  </a:lnTo>
                                  <a:lnTo>
                                    <a:pt x="76" y="405"/>
                                  </a:lnTo>
                                  <a:lnTo>
                                    <a:pt x="64" y="409"/>
                                  </a:lnTo>
                                  <a:lnTo>
                                    <a:pt x="47" y="408"/>
                                  </a:lnTo>
                                  <a:lnTo>
                                    <a:pt x="37" y="402"/>
                                  </a:lnTo>
                                  <a:lnTo>
                                    <a:pt x="18" y="382"/>
                                  </a:lnTo>
                                  <a:lnTo>
                                    <a:pt x="5" y="356"/>
                                  </a:lnTo>
                                  <a:lnTo>
                                    <a:pt x="3" y="347"/>
                                  </a:lnTo>
                                  <a:lnTo>
                                    <a:pt x="9" y="339"/>
                                  </a:lnTo>
                                  <a:lnTo>
                                    <a:pt x="14" y="335"/>
                                  </a:lnTo>
                                  <a:lnTo>
                                    <a:pt x="21" y="337"/>
                                  </a:lnTo>
                                  <a:lnTo>
                                    <a:pt x="26" y="345"/>
                                  </a:lnTo>
                                  <a:lnTo>
                                    <a:pt x="30" y="350"/>
                                  </a:lnTo>
                                  <a:lnTo>
                                    <a:pt x="35" y="352"/>
                                  </a:lnTo>
                                  <a:lnTo>
                                    <a:pt x="38" y="351"/>
                                  </a:lnTo>
                                  <a:lnTo>
                                    <a:pt x="41" y="349"/>
                                  </a:lnTo>
                                  <a:lnTo>
                                    <a:pt x="42" y="344"/>
                                  </a:lnTo>
                                  <a:lnTo>
                                    <a:pt x="41" y="339"/>
                                  </a:lnTo>
                                  <a:lnTo>
                                    <a:pt x="37" y="335"/>
                                  </a:lnTo>
                                  <a:lnTo>
                                    <a:pt x="29" y="326"/>
                                  </a:lnTo>
                                  <a:lnTo>
                                    <a:pt x="26" y="320"/>
                                  </a:lnTo>
                                  <a:lnTo>
                                    <a:pt x="25" y="315"/>
                                  </a:lnTo>
                                  <a:lnTo>
                                    <a:pt x="29" y="309"/>
                                  </a:lnTo>
                                  <a:lnTo>
                                    <a:pt x="35" y="308"/>
                                  </a:lnTo>
                                  <a:lnTo>
                                    <a:pt x="40" y="305"/>
                                  </a:lnTo>
                                  <a:lnTo>
                                    <a:pt x="42" y="301"/>
                                  </a:lnTo>
                                  <a:lnTo>
                                    <a:pt x="41" y="291"/>
                                  </a:lnTo>
                                  <a:lnTo>
                                    <a:pt x="44" y="286"/>
                                  </a:lnTo>
                                  <a:lnTo>
                                    <a:pt x="53" y="275"/>
                                  </a:lnTo>
                                  <a:lnTo>
                                    <a:pt x="60" y="259"/>
                                  </a:lnTo>
                                  <a:lnTo>
                                    <a:pt x="61" y="240"/>
                                  </a:lnTo>
                                  <a:lnTo>
                                    <a:pt x="65" y="228"/>
                                  </a:lnTo>
                                  <a:lnTo>
                                    <a:pt x="70" y="220"/>
                                  </a:lnTo>
                                  <a:lnTo>
                                    <a:pt x="78" y="217"/>
                                  </a:lnTo>
                                  <a:lnTo>
                                    <a:pt x="88" y="215"/>
                                  </a:lnTo>
                                  <a:lnTo>
                                    <a:pt x="96" y="211"/>
                                  </a:lnTo>
                                  <a:lnTo>
                                    <a:pt x="106" y="204"/>
                                  </a:lnTo>
                                  <a:lnTo>
                                    <a:pt x="117" y="198"/>
                                  </a:lnTo>
                                  <a:lnTo>
                                    <a:pt x="158" y="162"/>
                                  </a:lnTo>
                                  <a:lnTo>
                                    <a:pt x="164" y="155"/>
                                  </a:lnTo>
                                  <a:lnTo>
                                    <a:pt x="168" y="147"/>
                                  </a:lnTo>
                                  <a:lnTo>
                                    <a:pt x="177" y="145"/>
                                  </a:lnTo>
                                  <a:lnTo>
                                    <a:pt x="181" y="139"/>
                                  </a:lnTo>
                                  <a:lnTo>
                                    <a:pt x="180" y="131"/>
                                  </a:lnTo>
                                  <a:lnTo>
                                    <a:pt x="179" y="120"/>
                                  </a:lnTo>
                                  <a:lnTo>
                                    <a:pt x="182" y="114"/>
                                  </a:lnTo>
                                  <a:lnTo>
                                    <a:pt x="189" y="112"/>
                                  </a:lnTo>
                                  <a:lnTo>
                                    <a:pt x="193" y="109"/>
                                  </a:lnTo>
                                  <a:lnTo>
                                    <a:pt x="192" y="101"/>
                                  </a:lnTo>
                                  <a:lnTo>
                                    <a:pt x="186" y="95"/>
                                  </a:lnTo>
                                  <a:lnTo>
                                    <a:pt x="177" y="86"/>
                                  </a:lnTo>
                                  <a:lnTo>
                                    <a:pt x="172" y="82"/>
                                  </a:lnTo>
                                  <a:lnTo>
                                    <a:pt x="171" y="73"/>
                                  </a:lnTo>
                                  <a:lnTo>
                                    <a:pt x="172" y="68"/>
                                  </a:lnTo>
                                  <a:lnTo>
                                    <a:pt x="182" y="65"/>
                                  </a:lnTo>
                                  <a:lnTo>
                                    <a:pt x="192" y="63"/>
                                  </a:lnTo>
                                  <a:lnTo>
                                    <a:pt x="198" y="59"/>
                                  </a:lnTo>
                                  <a:lnTo>
                                    <a:pt x="205" y="53"/>
                                  </a:lnTo>
                                  <a:lnTo>
                                    <a:pt x="210" y="52"/>
                                  </a:lnTo>
                                  <a:lnTo>
                                    <a:pt x="217" y="53"/>
                                  </a:lnTo>
                                  <a:lnTo>
                                    <a:pt x="222" y="48"/>
                                  </a:lnTo>
                                  <a:lnTo>
                                    <a:pt x="236" y="32"/>
                                  </a:lnTo>
                                  <a:lnTo>
                                    <a:pt x="243" y="21"/>
                                  </a:lnTo>
                                  <a:lnTo>
                                    <a:pt x="247" y="11"/>
                                  </a:lnTo>
                                  <a:lnTo>
                                    <a:pt x="247" y="0"/>
                                  </a:lnTo>
                                  <a:lnTo>
                                    <a:pt x="242" y="3"/>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39" name="Line 86">
                              <a:extLst>
                                <a:ext uri="{FF2B5EF4-FFF2-40B4-BE49-F238E27FC236}">
                                  <a16:creationId xmlns:a16="http://schemas.microsoft.com/office/drawing/2014/main" id="{2491B3FE-7037-F972-4FCB-440A27CBD060}"/>
                                </a:ext>
                              </a:extLst>
                            </p:cNvPr>
                            <p:cNvSpPr>
                              <a:spLocks noChangeShapeType="1"/>
                            </p:cNvSpPr>
                            <p:nvPr/>
                          </p:nvSpPr>
                          <p:spPr bwMode="auto">
                            <a:xfrm flipH="1">
                              <a:off x="4378116" y="2621866"/>
                              <a:ext cx="154569" cy="571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40" name="Line 87">
                              <a:extLst>
                                <a:ext uri="{FF2B5EF4-FFF2-40B4-BE49-F238E27FC236}">
                                  <a16:creationId xmlns:a16="http://schemas.microsoft.com/office/drawing/2014/main" id="{6E2E814A-A377-CB1C-8590-0676D90FB1BA}"/>
                                </a:ext>
                              </a:extLst>
                            </p:cNvPr>
                            <p:cNvSpPr>
                              <a:spLocks noChangeShapeType="1"/>
                            </p:cNvSpPr>
                            <p:nvPr/>
                          </p:nvSpPr>
                          <p:spPr bwMode="auto">
                            <a:xfrm flipH="1" flipV="1">
                              <a:off x="4437735" y="2568483"/>
                              <a:ext cx="101575" cy="61011"/>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41" name="Line 88">
                              <a:extLst>
                                <a:ext uri="{FF2B5EF4-FFF2-40B4-BE49-F238E27FC236}">
                                  <a16:creationId xmlns:a16="http://schemas.microsoft.com/office/drawing/2014/main" id="{5937F055-0517-803E-9B88-E50ED905F892}"/>
                                </a:ext>
                              </a:extLst>
                            </p:cNvPr>
                            <p:cNvSpPr>
                              <a:spLocks noChangeShapeType="1"/>
                            </p:cNvSpPr>
                            <p:nvPr/>
                          </p:nvSpPr>
                          <p:spPr bwMode="auto">
                            <a:xfrm flipH="1" flipV="1">
                              <a:off x="4360451" y="2494125"/>
                              <a:ext cx="88326" cy="8961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42" name="Line 89">
                              <a:extLst>
                                <a:ext uri="{FF2B5EF4-FFF2-40B4-BE49-F238E27FC236}">
                                  <a16:creationId xmlns:a16="http://schemas.microsoft.com/office/drawing/2014/main" id="{FB525E4C-6313-CCEC-67C7-4AFD5661F376}"/>
                                </a:ext>
                              </a:extLst>
                            </p:cNvPr>
                            <p:cNvSpPr>
                              <a:spLocks noChangeShapeType="1"/>
                            </p:cNvSpPr>
                            <p:nvPr/>
                          </p:nvSpPr>
                          <p:spPr bwMode="auto">
                            <a:xfrm flipH="1" flipV="1">
                              <a:off x="4336160" y="2488406"/>
                              <a:ext cx="39747"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43" name="Line 90">
                              <a:extLst>
                                <a:ext uri="{FF2B5EF4-FFF2-40B4-BE49-F238E27FC236}">
                                  <a16:creationId xmlns:a16="http://schemas.microsoft.com/office/drawing/2014/main" id="{59FD96F9-1EE9-21E4-A4D0-EC22EAEE2616}"/>
                                </a:ext>
                              </a:extLst>
                            </p:cNvPr>
                            <p:cNvSpPr>
                              <a:spLocks noChangeShapeType="1"/>
                            </p:cNvSpPr>
                            <p:nvPr/>
                          </p:nvSpPr>
                          <p:spPr bwMode="auto">
                            <a:xfrm flipH="1" flipV="1">
                              <a:off x="4291999" y="2459806"/>
                              <a:ext cx="61828" cy="4385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44" name="Line 91">
                              <a:extLst>
                                <a:ext uri="{FF2B5EF4-FFF2-40B4-BE49-F238E27FC236}">
                                  <a16:creationId xmlns:a16="http://schemas.microsoft.com/office/drawing/2014/main" id="{74379A5D-AE7A-CBC1-A743-C32E8F7E396A}"/>
                                </a:ext>
                              </a:extLst>
                            </p:cNvPr>
                            <p:cNvSpPr>
                              <a:spLocks noChangeShapeType="1"/>
                            </p:cNvSpPr>
                            <p:nvPr/>
                          </p:nvSpPr>
                          <p:spPr bwMode="auto">
                            <a:xfrm flipH="1" flipV="1">
                              <a:off x="4239003" y="2450274"/>
                              <a:ext cx="68454" cy="2287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45" name="Line 92">
                              <a:extLst>
                                <a:ext uri="{FF2B5EF4-FFF2-40B4-BE49-F238E27FC236}">
                                  <a16:creationId xmlns:a16="http://schemas.microsoft.com/office/drawing/2014/main" id="{72C479AC-53D6-E818-5472-6498A89893F7}"/>
                                </a:ext>
                              </a:extLst>
                            </p:cNvPr>
                            <p:cNvSpPr>
                              <a:spLocks noChangeShapeType="1"/>
                            </p:cNvSpPr>
                            <p:nvPr/>
                          </p:nvSpPr>
                          <p:spPr bwMode="auto">
                            <a:xfrm flipH="1">
                              <a:off x="4179384" y="2457901"/>
                              <a:ext cx="77285" cy="762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46" name="Line 93">
                              <a:extLst>
                                <a:ext uri="{FF2B5EF4-FFF2-40B4-BE49-F238E27FC236}">
                                  <a16:creationId xmlns:a16="http://schemas.microsoft.com/office/drawing/2014/main" id="{6D89ECBB-D8EB-55A6-D25C-B4373AD35BB6}"/>
                                </a:ext>
                              </a:extLst>
                            </p:cNvPr>
                            <p:cNvSpPr>
                              <a:spLocks noChangeShapeType="1"/>
                            </p:cNvSpPr>
                            <p:nvPr/>
                          </p:nvSpPr>
                          <p:spPr bwMode="auto">
                            <a:xfrm flipH="1">
                              <a:off x="4137427" y="2471245"/>
                              <a:ext cx="59621" cy="13347"/>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47" name="Line 94">
                              <a:extLst>
                                <a:ext uri="{FF2B5EF4-FFF2-40B4-BE49-F238E27FC236}">
                                  <a16:creationId xmlns:a16="http://schemas.microsoft.com/office/drawing/2014/main" id="{69E1F27E-89A0-C076-9616-283B92B55204}"/>
                                </a:ext>
                              </a:extLst>
                            </p:cNvPr>
                            <p:cNvSpPr>
                              <a:spLocks noChangeShapeType="1"/>
                            </p:cNvSpPr>
                            <p:nvPr/>
                          </p:nvSpPr>
                          <p:spPr bwMode="auto">
                            <a:xfrm flipH="1">
                              <a:off x="4099891" y="2492219"/>
                              <a:ext cx="55203" cy="1144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48" name="Line 95">
                              <a:extLst>
                                <a:ext uri="{FF2B5EF4-FFF2-40B4-BE49-F238E27FC236}">
                                  <a16:creationId xmlns:a16="http://schemas.microsoft.com/office/drawing/2014/main" id="{146571CD-5A0C-E7C9-84F6-5C7B9CAC36E1}"/>
                                </a:ext>
                              </a:extLst>
                            </p:cNvPr>
                            <p:cNvSpPr>
                              <a:spLocks noChangeShapeType="1"/>
                            </p:cNvSpPr>
                            <p:nvPr/>
                          </p:nvSpPr>
                          <p:spPr bwMode="auto">
                            <a:xfrm flipH="1">
                              <a:off x="4340576" y="2627586"/>
                              <a:ext cx="52996" cy="762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49" name="Line 96">
                              <a:extLst>
                                <a:ext uri="{FF2B5EF4-FFF2-40B4-BE49-F238E27FC236}">
                                  <a16:creationId xmlns:a16="http://schemas.microsoft.com/office/drawing/2014/main" id="{97F963C7-BFDA-C02D-5335-0F13FC2BCF54}"/>
                                </a:ext>
                              </a:extLst>
                            </p:cNvPr>
                            <p:cNvSpPr>
                              <a:spLocks noChangeShapeType="1"/>
                            </p:cNvSpPr>
                            <p:nvPr/>
                          </p:nvSpPr>
                          <p:spPr bwMode="auto">
                            <a:xfrm flipH="1" flipV="1">
                              <a:off x="4305246" y="2623773"/>
                              <a:ext cx="50787"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50" name="Line 97">
                              <a:extLst>
                                <a:ext uri="{FF2B5EF4-FFF2-40B4-BE49-F238E27FC236}">
                                  <a16:creationId xmlns:a16="http://schemas.microsoft.com/office/drawing/2014/main" id="{829C0ABA-5269-7834-2C4E-2A377DFF97EA}"/>
                                </a:ext>
                              </a:extLst>
                            </p:cNvPr>
                            <p:cNvSpPr>
                              <a:spLocks noChangeShapeType="1"/>
                            </p:cNvSpPr>
                            <p:nvPr/>
                          </p:nvSpPr>
                          <p:spPr bwMode="auto">
                            <a:xfrm flipH="1">
                              <a:off x="4219129" y="2639026"/>
                              <a:ext cx="103782" cy="2097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51" name="Line 98">
                              <a:extLst>
                                <a:ext uri="{FF2B5EF4-FFF2-40B4-BE49-F238E27FC236}">
                                  <a16:creationId xmlns:a16="http://schemas.microsoft.com/office/drawing/2014/main" id="{C87C1636-7188-A752-1C19-9E930002F1A9}"/>
                                </a:ext>
                              </a:extLst>
                            </p:cNvPr>
                            <p:cNvSpPr>
                              <a:spLocks noChangeShapeType="1"/>
                            </p:cNvSpPr>
                            <p:nvPr/>
                          </p:nvSpPr>
                          <p:spPr bwMode="auto">
                            <a:xfrm flipH="1" flipV="1">
                              <a:off x="4197049" y="2656185"/>
                              <a:ext cx="41954"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52" name="Line 99">
                              <a:extLst>
                                <a:ext uri="{FF2B5EF4-FFF2-40B4-BE49-F238E27FC236}">
                                  <a16:creationId xmlns:a16="http://schemas.microsoft.com/office/drawing/2014/main" id="{BD72463C-8CFB-3FF8-87C7-566E2B2EAF91}"/>
                                </a:ext>
                              </a:extLst>
                            </p:cNvPr>
                            <p:cNvSpPr>
                              <a:spLocks noChangeShapeType="1"/>
                            </p:cNvSpPr>
                            <p:nvPr/>
                          </p:nvSpPr>
                          <p:spPr bwMode="auto">
                            <a:xfrm flipH="1">
                              <a:off x="4137427" y="2667625"/>
                              <a:ext cx="75077" cy="381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53" name="Freeform 101">
                              <a:extLst>
                                <a:ext uri="{FF2B5EF4-FFF2-40B4-BE49-F238E27FC236}">
                                  <a16:creationId xmlns:a16="http://schemas.microsoft.com/office/drawing/2014/main" id="{EDB602AE-DE8B-9F9A-072A-12B1EA6A74AC}"/>
                                </a:ext>
                              </a:extLst>
                            </p:cNvPr>
                            <p:cNvSpPr>
                              <a:spLocks/>
                            </p:cNvSpPr>
                            <p:nvPr/>
                          </p:nvSpPr>
                          <p:spPr bwMode="auto">
                            <a:xfrm>
                              <a:off x="5168630" y="898311"/>
                              <a:ext cx="653610" cy="2284093"/>
                            </a:xfrm>
                            <a:custGeom>
                              <a:avLst/>
                              <a:gdLst/>
                              <a:ahLst/>
                              <a:cxnLst>
                                <a:cxn ang="0">
                                  <a:pos x="44" y="1193"/>
                                </a:cxn>
                                <a:cxn ang="0">
                                  <a:pos x="44" y="1183"/>
                                </a:cxn>
                                <a:cxn ang="0">
                                  <a:pos x="57" y="1159"/>
                                </a:cxn>
                                <a:cxn ang="0">
                                  <a:pos x="58" y="1136"/>
                                </a:cxn>
                                <a:cxn ang="0">
                                  <a:pos x="57" y="1122"/>
                                </a:cxn>
                                <a:cxn ang="0">
                                  <a:pos x="51" y="1109"/>
                                </a:cxn>
                                <a:cxn ang="0">
                                  <a:pos x="32" y="1090"/>
                                </a:cxn>
                                <a:cxn ang="0">
                                  <a:pos x="17" y="1071"/>
                                </a:cxn>
                                <a:cxn ang="0">
                                  <a:pos x="8" y="1053"/>
                                </a:cxn>
                                <a:cxn ang="0">
                                  <a:pos x="4" y="1033"/>
                                </a:cxn>
                                <a:cxn ang="0">
                                  <a:pos x="3" y="1021"/>
                                </a:cxn>
                                <a:cxn ang="0">
                                  <a:pos x="0" y="1012"/>
                                </a:cxn>
                                <a:cxn ang="0">
                                  <a:pos x="3" y="1006"/>
                                </a:cxn>
                                <a:cxn ang="0">
                                  <a:pos x="18" y="935"/>
                                </a:cxn>
                                <a:cxn ang="0">
                                  <a:pos x="89" y="611"/>
                                </a:cxn>
                                <a:cxn ang="0">
                                  <a:pos x="237" y="229"/>
                                </a:cxn>
                                <a:cxn ang="0">
                                  <a:pos x="283" y="115"/>
                                </a:cxn>
                                <a:cxn ang="0">
                                  <a:pos x="286" y="1"/>
                                </a:cxn>
                                <a:cxn ang="0">
                                  <a:pos x="295" y="0"/>
                                </a:cxn>
                                <a:cxn ang="0">
                                  <a:pos x="292" y="119"/>
                                </a:cxn>
                                <a:cxn ang="0">
                                  <a:pos x="99" y="615"/>
                                </a:cxn>
                                <a:cxn ang="0">
                                  <a:pos x="14" y="1015"/>
                                </a:cxn>
                                <a:cxn ang="0">
                                  <a:pos x="13" y="1026"/>
                                </a:cxn>
                                <a:cxn ang="0">
                                  <a:pos x="13" y="1047"/>
                                </a:cxn>
                                <a:cxn ang="0">
                                  <a:pos x="16" y="1057"/>
                                </a:cxn>
                                <a:cxn ang="0">
                                  <a:pos x="24" y="1070"/>
                                </a:cxn>
                                <a:cxn ang="0">
                                  <a:pos x="31" y="1081"/>
                                </a:cxn>
                                <a:cxn ang="0">
                                  <a:pos x="39" y="1089"/>
                                </a:cxn>
                                <a:cxn ang="0">
                                  <a:pos x="49" y="1097"/>
                                </a:cxn>
                                <a:cxn ang="0">
                                  <a:pos x="57" y="1101"/>
                                </a:cxn>
                                <a:cxn ang="0">
                                  <a:pos x="61" y="1104"/>
                                </a:cxn>
                                <a:cxn ang="0">
                                  <a:pos x="64" y="1116"/>
                                </a:cxn>
                                <a:cxn ang="0">
                                  <a:pos x="64" y="1153"/>
                                </a:cxn>
                                <a:cxn ang="0">
                                  <a:pos x="61" y="1166"/>
                                </a:cxn>
                                <a:cxn ang="0">
                                  <a:pos x="53" y="1183"/>
                                </a:cxn>
                                <a:cxn ang="0">
                                  <a:pos x="52" y="1192"/>
                                </a:cxn>
                                <a:cxn ang="0">
                                  <a:pos x="52" y="1197"/>
                                </a:cxn>
                                <a:cxn ang="0">
                                  <a:pos x="44" y="1193"/>
                                </a:cxn>
                              </a:cxnLst>
                              <a:rect l="0" t="0" r="r" b="b"/>
                              <a:pathLst>
                                <a:path w="296" h="1198">
                                  <a:moveTo>
                                    <a:pt x="44" y="1193"/>
                                  </a:moveTo>
                                  <a:lnTo>
                                    <a:pt x="44" y="1183"/>
                                  </a:lnTo>
                                  <a:lnTo>
                                    <a:pt x="57" y="1159"/>
                                  </a:lnTo>
                                  <a:lnTo>
                                    <a:pt x="58" y="1136"/>
                                  </a:lnTo>
                                  <a:lnTo>
                                    <a:pt x="57" y="1122"/>
                                  </a:lnTo>
                                  <a:lnTo>
                                    <a:pt x="51" y="1109"/>
                                  </a:lnTo>
                                  <a:lnTo>
                                    <a:pt x="32" y="1090"/>
                                  </a:lnTo>
                                  <a:lnTo>
                                    <a:pt x="17" y="1071"/>
                                  </a:lnTo>
                                  <a:lnTo>
                                    <a:pt x="8" y="1053"/>
                                  </a:lnTo>
                                  <a:lnTo>
                                    <a:pt x="4" y="1033"/>
                                  </a:lnTo>
                                  <a:lnTo>
                                    <a:pt x="3" y="1021"/>
                                  </a:lnTo>
                                  <a:lnTo>
                                    <a:pt x="0" y="1012"/>
                                  </a:lnTo>
                                  <a:lnTo>
                                    <a:pt x="3" y="1006"/>
                                  </a:lnTo>
                                  <a:lnTo>
                                    <a:pt x="18" y="935"/>
                                  </a:lnTo>
                                  <a:lnTo>
                                    <a:pt x="89" y="611"/>
                                  </a:lnTo>
                                  <a:lnTo>
                                    <a:pt x="237" y="229"/>
                                  </a:lnTo>
                                  <a:lnTo>
                                    <a:pt x="283" y="115"/>
                                  </a:lnTo>
                                  <a:lnTo>
                                    <a:pt x="286" y="1"/>
                                  </a:lnTo>
                                  <a:lnTo>
                                    <a:pt x="295" y="0"/>
                                  </a:lnTo>
                                  <a:lnTo>
                                    <a:pt x="292" y="119"/>
                                  </a:lnTo>
                                  <a:lnTo>
                                    <a:pt x="99" y="615"/>
                                  </a:lnTo>
                                  <a:lnTo>
                                    <a:pt x="14" y="1015"/>
                                  </a:lnTo>
                                  <a:lnTo>
                                    <a:pt x="13" y="1026"/>
                                  </a:lnTo>
                                  <a:lnTo>
                                    <a:pt x="13" y="1047"/>
                                  </a:lnTo>
                                  <a:lnTo>
                                    <a:pt x="16" y="1057"/>
                                  </a:lnTo>
                                  <a:lnTo>
                                    <a:pt x="24" y="1070"/>
                                  </a:lnTo>
                                  <a:lnTo>
                                    <a:pt x="31" y="1081"/>
                                  </a:lnTo>
                                  <a:lnTo>
                                    <a:pt x="39" y="1089"/>
                                  </a:lnTo>
                                  <a:lnTo>
                                    <a:pt x="49" y="1097"/>
                                  </a:lnTo>
                                  <a:lnTo>
                                    <a:pt x="57" y="1101"/>
                                  </a:lnTo>
                                  <a:lnTo>
                                    <a:pt x="61" y="1104"/>
                                  </a:lnTo>
                                  <a:lnTo>
                                    <a:pt x="64" y="1116"/>
                                  </a:lnTo>
                                  <a:lnTo>
                                    <a:pt x="64" y="1153"/>
                                  </a:lnTo>
                                  <a:lnTo>
                                    <a:pt x="61" y="1166"/>
                                  </a:lnTo>
                                  <a:lnTo>
                                    <a:pt x="53" y="1183"/>
                                  </a:lnTo>
                                  <a:lnTo>
                                    <a:pt x="52" y="1192"/>
                                  </a:lnTo>
                                  <a:lnTo>
                                    <a:pt x="52" y="1197"/>
                                  </a:lnTo>
                                  <a:lnTo>
                                    <a:pt x="44" y="1193"/>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54" name="Freeform 102">
                              <a:extLst>
                                <a:ext uri="{FF2B5EF4-FFF2-40B4-BE49-F238E27FC236}">
                                  <a16:creationId xmlns:a16="http://schemas.microsoft.com/office/drawing/2014/main" id="{8BA7EACF-F535-E754-00A0-71AD05416676}"/>
                                </a:ext>
                              </a:extLst>
                            </p:cNvPr>
                            <p:cNvSpPr>
                              <a:spLocks/>
                            </p:cNvSpPr>
                            <p:nvPr/>
                          </p:nvSpPr>
                          <p:spPr bwMode="auto">
                            <a:xfrm>
                              <a:off x="6471431" y="3041316"/>
                              <a:ext cx="329012" cy="81981"/>
                            </a:xfrm>
                            <a:custGeom>
                              <a:avLst/>
                              <a:gdLst/>
                              <a:ahLst/>
                              <a:cxnLst>
                                <a:cxn ang="0">
                                  <a:pos x="3" y="34"/>
                                </a:cxn>
                                <a:cxn ang="0">
                                  <a:pos x="39" y="32"/>
                                </a:cxn>
                                <a:cxn ang="0">
                                  <a:pos x="50" y="29"/>
                                </a:cxn>
                                <a:cxn ang="0">
                                  <a:pos x="52" y="23"/>
                                </a:cxn>
                                <a:cxn ang="0">
                                  <a:pos x="53" y="12"/>
                                </a:cxn>
                                <a:cxn ang="0">
                                  <a:pos x="56" y="6"/>
                                </a:cxn>
                                <a:cxn ang="0">
                                  <a:pos x="64" y="0"/>
                                </a:cxn>
                                <a:cxn ang="0">
                                  <a:pos x="148" y="0"/>
                                </a:cxn>
                                <a:cxn ang="0">
                                  <a:pos x="148" y="5"/>
                                </a:cxn>
                                <a:cxn ang="0">
                                  <a:pos x="66" y="5"/>
                                </a:cxn>
                                <a:cxn ang="0">
                                  <a:pos x="60" y="10"/>
                                </a:cxn>
                                <a:cxn ang="0">
                                  <a:pos x="58" y="15"/>
                                </a:cxn>
                                <a:cxn ang="0">
                                  <a:pos x="58" y="25"/>
                                </a:cxn>
                                <a:cxn ang="0">
                                  <a:pos x="56" y="29"/>
                                </a:cxn>
                                <a:cxn ang="0">
                                  <a:pos x="51" y="34"/>
                                </a:cxn>
                                <a:cxn ang="0">
                                  <a:pos x="38" y="39"/>
                                </a:cxn>
                                <a:cxn ang="0">
                                  <a:pos x="21" y="40"/>
                                </a:cxn>
                                <a:cxn ang="0">
                                  <a:pos x="0" y="42"/>
                                </a:cxn>
                                <a:cxn ang="0">
                                  <a:pos x="3" y="34"/>
                                </a:cxn>
                              </a:cxnLst>
                              <a:rect l="0" t="0" r="r" b="b"/>
                              <a:pathLst>
                                <a:path w="149" h="43">
                                  <a:moveTo>
                                    <a:pt x="3" y="34"/>
                                  </a:moveTo>
                                  <a:lnTo>
                                    <a:pt x="39" y="32"/>
                                  </a:lnTo>
                                  <a:lnTo>
                                    <a:pt x="50" y="29"/>
                                  </a:lnTo>
                                  <a:lnTo>
                                    <a:pt x="52" y="23"/>
                                  </a:lnTo>
                                  <a:lnTo>
                                    <a:pt x="53" y="12"/>
                                  </a:lnTo>
                                  <a:lnTo>
                                    <a:pt x="56" y="6"/>
                                  </a:lnTo>
                                  <a:lnTo>
                                    <a:pt x="64" y="0"/>
                                  </a:lnTo>
                                  <a:lnTo>
                                    <a:pt x="148" y="0"/>
                                  </a:lnTo>
                                  <a:lnTo>
                                    <a:pt x="148" y="5"/>
                                  </a:lnTo>
                                  <a:lnTo>
                                    <a:pt x="66" y="5"/>
                                  </a:lnTo>
                                  <a:lnTo>
                                    <a:pt x="60" y="10"/>
                                  </a:lnTo>
                                  <a:lnTo>
                                    <a:pt x="58" y="15"/>
                                  </a:lnTo>
                                  <a:lnTo>
                                    <a:pt x="58" y="25"/>
                                  </a:lnTo>
                                  <a:lnTo>
                                    <a:pt x="56" y="29"/>
                                  </a:lnTo>
                                  <a:lnTo>
                                    <a:pt x="51" y="34"/>
                                  </a:lnTo>
                                  <a:lnTo>
                                    <a:pt x="38" y="39"/>
                                  </a:lnTo>
                                  <a:lnTo>
                                    <a:pt x="21" y="40"/>
                                  </a:lnTo>
                                  <a:lnTo>
                                    <a:pt x="0" y="42"/>
                                  </a:lnTo>
                                  <a:lnTo>
                                    <a:pt x="3" y="34"/>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55" name="Freeform 103">
                              <a:extLst>
                                <a:ext uri="{FF2B5EF4-FFF2-40B4-BE49-F238E27FC236}">
                                  <a16:creationId xmlns:a16="http://schemas.microsoft.com/office/drawing/2014/main" id="{75896067-7C45-3BCE-BA4C-DB0E9D2DA281}"/>
                                </a:ext>
                              </a:extLst>
                            </p:cNvPr>
                            <p:cNvSpPr>
                              <a:spLocks/>
                            </p:cNvSpPr>
                            <p:nvPr/>
                          </p:nvSpPr>
                          <p:spPr bwMode="auto">
                            <a:xfrm>
                              <a:off x="6383106" y="3260574"/>
                              <a:ext cx="370968" cy="76263"/>
                            </a:xfrm>
                            <a:custGeom>
                              <a:avLst/>
                              <a:gdLst/>
                              <a:ahLst/>
                              <a:cxnLst>
                                <a:cxn ang="0">
                                  <a:pos x="0" y="26"/>
                                </a:cxn>
                                <a:cxn ang="0">
                                  <a:pos x="2" y="38"/>
                                </a:cxn>
                                <a:cxn ang="0">
                                  <a:pos x="12" y="30"/>
                                </a:cxn>
                                <a:cxn ang="0">
                                  <a:pos x="21" y="34"/>
                                </a:cxn>
                                <a:cxn ang="0">
                                  <a:pos x="31" y="39"/>
                                </a:cxn>
                                <a:cxn ang="0">
                                  <a:pos x="38" y="38"/>
                                </a:cxn>
                                <a:cxn ang="0">
                                  <a:pos x="63" y="24"/>
                                </a:cxn>
                                <a:cxn ang="0">
                                  <a:pos x="72" y="25"/>
                                </a:cxn>
                                <a:cxn ang="0">
                                  <a:pos x="80" y="24"/>
                                </a:cxn>
                                <a:cxn ang="0">
                                  <a:pos x="86" y="21"/>
                                </a:cxn>
                                <a:cxn ang="0">
                                  <a:pos x="103" y="22"/>
                                </a:cxn>
                                <a:cxn ang="0">
                                  <a:pos x="121" y="15"/>
                                </a:cxn>
                                <a:cxn ang="0">
                                  <a:pos x="140" y="7"/>
                                </a:cxn>
                                <a:cxn ang="0">
                                  <a:pos x="167" y="0"/>
                                </a:cxn>
                                <a:cxn ang="0">
                                  <a:pos x="125" y="8"/>
                                </a:cxn>
                                <a:cxn ang="0">
                                  <a:pos x="103" y="15"/>
                                </a:cxn>
                                <a:cxn ang="0">
                                  <a:pos x="91" y="16"/>
                                </a:cxn>
                                <a:cxn ang="0">
                                  <a:pos x="77" y="18"/>
                                </a:cxn>
                                <a:cxn ang="0">
                                  <a:pos x="61" y="20"/>
                                </a:cxn>
                                <a:cxn ang="0">
                                  <a:pos x="47" y="25"/>
                                </a:cxn>
                                <a:cxn ang="0">
                                  <a:pos x="34" y="31"/>
                                </a:cxn>
                                <a:cxn ang="0">
                                  <a:pos x="26" y="30"/>
                                </a:cxn>
                                <a:cxn ang="0">
                                  <a:pos x="21" y="26"/>
                                </a:cxn>
                                <a:cxn ang="0">
                                  <a:pos x="15" y="24"/>
                                </a:cxn>
                                <a:cxn ang="0">
                                  <a:pos x="0" y="26"/>
                                </a:cxn>
                              </a:cxnLst>
                              <a:rect l="0" t="0" r="r" b="b"/>
                              <a:pathLst>
                                <a:path w="168" h="40">
                                  <a:moveTo>
                                    <a:pt x="0" y="26"/>
                                  </a:moveTo>
                                  <a:lnTo>
                                    <a:pt x="2" y="38"/>
                                  </a:lnTo>
                                  <a:lnTo>
                                    <a:pt x="12" y="30"/>
                                  </a:lnTo>
                                  <a:lnTo>
                                    <a:pt x="21" y="34"/>
                                  </a:lnTo>
                                  <a:lnTo>
                                    <a:pt x="31" y="39"/>
                                  </a:lnTo>
                                  <a:lnTo>
                                    <a:pt x="38" y="38"/>
                                  </a:lnTo>
                                  <a:lnTo>
                                    <a:pt x="63" y="24"/>
                                  </a:lnTo>
                                  <a:lnTo>
                                    <a:pt x="72" y="25"/>
                                  </a:lnTo>
                                  <a:lnTo>
                                    <a:pt x="80" y="24"/>
                                  </a:lnTo>
                                  <a:lnTo>
                                    <a:pt x="86" y="21"/>
                                  </a:lnTo>
                                  <a:lnTo>
                                    <a:pt x="103" y="22"/>
                                  </a:lnTo>
                                  <a:lnTo>
                                    <a:pt x="121" y="15"/>
                                  </a:lnTo>
                                  <a:lnTo>
                                    <a:pt x="140" y="7"/>
                                  </a:lnTo>
                                  <a:lnTo>
                                    <a:pt x="167" y="0"/>
                                  </a:lnTo>
                                  <a:lnTo>
                                    <a:pt x="125" y="8"/>
                                  </a:lnTo>
                                  <a:lnTo>
                                    <a:pt x="103" y="15"/>
                                  </a:lnTo>
                                  <a:lnTo>
                                    <a:pt x="91" y="16"/>
                                  </a:lnTo>
                                  <a:lnTo>
                                    <a:pt x="77" y="18"/>
                                  </a:lnTo>
                                  <a:lnTo>
                                    <a:pt x="61" y="20"/>
                                  </a:lnTo>
                                  <a:lnTo>
                                    <a:pt x="47" y="25"/>
                                  </a:lnTo>
                                  <a:lnTo>
                                    <a:pt x="34" y="31"/>
                                  </a:lnTo>
                                  <a:lnTo>
                                    <a:pt x="26" y="30"/>
                                  </a:lnTo>
                                  <a:lnTo>
                                    <a:pt x="21" y="26"/>
                                  </a:lnTo>
                                  <a:lnTo>
                                    <a:pt x="15" y="24"/>
                                  </a:lnTo>
                                  <a:lnTo>
                                    <a:pt x="0" y="26"/>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56" name="Freeform 104">
                              <a:extLst>
                                <a:ext uri="{FF2B5EF4-FFF2-40B4-BE49-F238E27FC236}">
                                  <a16:creationId xmlns:a16="http://schemas.microsoft.com/office/drawing/2014/main" id="{810D2D1D-BE1D-4DFF-A843-A667C0A02996}"/>
                                </a:ext>
                              </a:extLst>
                            </p:cNvPr>
                            <p:cNvSpPr>
                              <a:spLocks/>
                            </p:cNvSpPr>
                            <p:nvPr/>
                          </p:nvSpPr>
                          <p:spPr bwMode="auto">
                            <a:xfrm>
                              <a:off x="6310238" y="3466485"/>
                              <a:ext cx="465918" cy="57198"/>
                            </a:xfrm>
                            <a:custGeom>
                              <a:avLst/>
                              <a:gdLst/>
                              <a:ahLst/>
                              <a:cxnLst>
                                <a:cxn ang="0">
                                  <a:pos x="0" y="14"/>
                                </a:cxn>
                                <a:cxn ang="0">
                                  <a:pos x="8" y="16"/>
                                </a:cxn>
                                <a:cxn ang="0">
                                  <a:pos x="15" y="11"/>
                                </a:cxn>
                                <a:cxn ang="0">
                                  <a:pos x="24" y="5"/>
                                </a:cxn>
                                <a:cxn ang="0">
                                  <a:pos x="27" y="3"/>
                                </a:cxn>
                                <a:cxn ang="0">
                                  <a:pos x="34" y="4"/>
                                </a:cxn>
                                <a:cxn ang="0">
                                  <a:pos x="44" y="12"/>
                                </a:cxn>
                                <a:cxn ang="0">
                                  <a:pos x="49" y="16"/>
                                </a:cxn>
                                <a:cxn ang="0">
                                  <a:pos x="57" y="18"/>
                                </a:cxn>
                                <a:cxn ang="0">
                                  <a:pos x="64" y="23"/>
                                </a:cxn>
                                <a:cxn ang="0">
                                  <a:pos x="75" y="16"/>
                                </a:cxn>
                                <a:cxn ang="0">
                                  <a:pos x="79" y="10"/>
                                </a:cxn>
                                <a:cxn ang="0">
                                  <a:pos x="86" y="8"/>
                                </a:cxn>
                                <a:cxn ang="0">
                                  <a:pos x="96" y="11"/>
                                </a:cxn>
                                <a:cxn ang="0">
                                  <a:pos x="102" y="12"/>
                                </a:cxn>
                                <a:cxn ang="0">
                                  <a:pos x="113" y="18"/>
                                </a:cxn>
                                <a:cxn ang="0">
                                  <a:pos x="131" y="20"/>
                                </a:cxn>
                                <a:cxn ang="0">
                                  <a:pos x="147" y="23"/>
                                </a:cxn>
                                <a:cxn ang="0">
                                  <a:pos x="160" y="15"/>
                                </a:cxn>
                                <a:cxn ang="0">
                                  <a:pos x="173" y="10"/>
                                </a:cxn>
                                <a:cxn ang="0">
                                  <a:pos x="188" y="4"/>
                                </a:cxn>
                                <a:cxn ang="0">
                                  <a:pos x="210" y="0"/>
                                </a:cxn>
                                <a:cxn ang="0">
                                  <a:pos x="183" y="11"/>
                                </a:cxn>
                                <a:cxn ang="0">
                                  <a:pos x="172" y="15"/>
                                </a:cxn>
                                <a:cxn ang="0">
                                  <a:pos x="165" y="23"/>
                                </a:cxn>
                                <a:cxn ang="0">
                                  <a:pos x="160" y="26"/>
                                </a:cxn>
                                <a:cxn ang="0">
                                  <a:pos x="141" y="26"/>
                                </a:cxn>
                                <a:cxn ang="0">
                                  <a:pos x="122" y="26"/>
                                </a:cxn>
                                <a:cxn ang="0">
                                  <a:pos x="114" y="26"/>
                                </a:cxn>
                                <a:cxn ang="0">
                                  <a:pos x="103" y="18"/>
                                </a:cxn>
                                <a:cxn ang="0">
                                  <a:pos x="94" y="16"/>
                                </a:cxn>
                                <a:cxn ang="0">
                                  <a:pos x="83" y="18"/>
                                </a:cxn>
                                <a:cxn ang="0">
                                  <a:pos x="67" y="26"/>
                                </a:cxn>
                                <a:cxn ang="0">
                                  <a:pos x="60" y="29"/>
                                </a:cxn>
                                <a:cxn ang="0">
                                  <a:pos x="44" y="23"/>
                                </a:cxn>
                                <a:cxn ang="0">
                                  <a:pos x="38" y="20"/>
                                </a:cxn>
                                <a:cxn ang="0">
                                  <a:pos x="35" y="15"/>
                                </a:cxn>
                                <a:cxn ang="0">
                                  <a:pos x="28" y="12"/>
                                </a:cxn>
                                <a:cxn ang="0">
                                  <a:pos x="20" y="15"/>
                                </a:cxn>
                                <a:cxn ang="0">
                                  <a:pos x="11" y="19"/>
                                </a:cxn>
                                <a:cxn ang="0">
                                  <a:pos x="1" y="18"/>
                                </a:cxn>
                                <a:cxn ang="0">
                                  <a:pos x="0" y="14"/>
                                </a:cxn>
                              </a:cxnLst>
                              <a:rect l="0" t="0" r="r" b="b"/>
                              <a:pathLst>
                                <a:path w="211" h="30">
                                  <a:moveTo>
                                    <a:pt x="0" y="14"/>
                                  </a:moveTo>
                                  <a:lnTo>
                                    <a:pt x="8" y="16"/>
                                  </a:lnTo>
                                  <a:lnTo>
                                    <a:pt x="15" y="11"/>
                                  </a:lnTo>
                                  <a:lnTo>
                                    <a:pt x="24" y="5"/>
                                  </a:lnTo>
                                  <a:lnTo>
                                    <a:pt x="27" y="3"/>
                                  </a:lnTo>
                                  <a:lnTo>
                                    <a:pt x="34" y="4"/>
                                  </a:lnTo>
                                  <a:lnTo>
                                    <a:pt x="44" y="12"/>
                                  </a:lnTo>
                                  <a:lnTo>
                                    <a:pt x="49" y="16"/>
                                  </a:lnTo>
                                  <a:lnTo>
                                    <a:pt x="57" y="18"/>
                                  </a:lnTo>
                                  <a:lnTo>
                                    <a:pt x="64" y="23"/>
                                  </a:lnTo>
                                  <a:lnTo>
                                    <a:pt x="75" y="16"/>
                                  </a:lnTo>
                                  <a:lnTo>
                                    <a:pt x="79" y="10"/>
                                  </a:lnTo>
                                  <a:lnTo>
                                    <a:pt x="86" y="8"/>
                                  </a:lnTo>
                                  <a:lnTo>
                                    <a:pt x="96" y="11"/>
                                  </a:lnTo>
                                  <a:lnTo>
                                    <a:pt x="102" y="12"/>
                                  </a:lnTo>
                                  <a:lnTo>
                                    <a:pt x="113" y="18"/>
                                  </a:lnTo>
                                  <a:lnTo>
                                    <a:pt x="131" y="20"/>
                                  </a:lnTo>
                                  <a:lnTo>
                                    <a:pt x="147" y="23"/>
                                  </a:lnTo>
                                  <a:lnTo>
                                    <a:pt x="160" y="15"/>
                                  </a:lnTo>
                                  <a:lnTo>
                                    <a:pt x="173" y="10"/>
                                  </a:lnTo>
                                  <a:lnTo>
                                    <a:pt x="188" y="4"/>
                                  </a:lnTo>
                                  <a:lnTo>
                                    <a:pt x="210" y="0"/>
                                  </a:lnTo>
                                  <a:lnTo>
                                    <a:pt x="183" y="11"/>
                                  </a:lnTo>
                                  <a:lnTo>
                                    <a:pt x="172" y="15"/>
                                  </a:lnTo>
                                  <a:lnTo>
                                    <a:pt x="165" y="23"/>
                                  </a:lnTo>
                                  <a:lnTo>
                                    <a:pt x="160" y="26"/>
                                  </a:lnTo>
                                  <a:lnTo>
                                    <a:pt x="141" y="26"/>
                                  </a:lnTo>
                                  <a:lnTo>
                                    <a:pt x="122" y="26"/>
                                  </a:lnTo>
                                  <a:lnTo>
                                    <a:pt x="114" y="26"/>
                                  </a:lnTo>
                                  <a:lnTo>
                                    <a:pt x="103" y="18"/>
                                  </a:lnTo>
                                  <a:lnTo>
                                    <a:pt x="94" y="16"/>
                                  </a:lnTo>
                                  <a:lnTo>
                                    <a:pt x="83" y="18"/>
                                  </a:lnTo>
                                  <a:lnTo>
                                    <a:pt x="67" y="26"/>
                                  </a:lnTo>
                                  <a:lnTo>
                                    <a:pt x="60" y="29"/>
                                  </a:lnTo>
                                  <a:lnTo>
                                    <a:pt x="44" y="23"/>
                                  </a:lnTo>
                                  <a:lnTo>
                                    <a:pt x="38" y="20"/>
                                  </a:lnTo>
                                  <a:lnTo>
                                    <a:pt x="35" y="15"/>
                                  </a:lnTo>
                                  <a:lnTo>
                                    <a:pt x="28" y="12"/>
                                  </a:lnTo>
                                  <a:lnTo>
                                    <a:pt x="20" y="15"/>
                                  </a:lnTo>
                                  <a:lnTo>
                                    <a:pt x="11" y="19"/>
                                  </a:lnTo>
                                  <a:lnTo>
                                    <a:pt x="1" y="18"/>
                                  </a:lnTo>
                                  <a:lnTo>
                                    <a:pt x="0" y="14"/>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57" name="Freeform 105">
                              <a:extLst>
                                <a:ext uri="{FF2B5EF4-FFF2-40B4-BE49-F238E27FC236}">
                                  <a16:creationId xmlns:a16="http://schemas.microsoft.com/office/drawing/2014/main" id="{11B8B7FC-50C9-8DF7-2547-812DADEE57CE}"/>
                                </a:ext>
                              </a:extLst>
                            </p:cNvPr>
                            <p:cNvSpPr>
                              <a:spLocks/>
                            </p:cNvSpPr>
                            <p:nvPr/>
                          </p:nvSpPr>
                          <p:spPr bwMode="auto">
                            <a:xfrm>
                              <a:off x="6769531" y="3762007"/>
                              <a:ext cx="103783" cy="139180"/>
                            </a:xfrm>
                            <a:custGeom>
                              <a:avLst/>
                              <a:gdLst/>
                              <a:ahLst/>
                              <a:cxnLst>
                                <a:cxn ang="0">
                                  <a:pos x="46" y="4"/>
                                </a:cxn>
                                <a:cxn ang="0">
                                  <a:pos x="44" y="0"/>
                                </a:cxn>
                                <a:cxn ang="0">
                                  <a:pos x="20" y="13"/>
                                </a:cxn>
                                <a:cxn ang="0">
                                  <a:pos x="10" y="23"/>
                                </a:cxn>
                                <a:cxn ang="0">
                                  <a:pos x="4" y="34"/>
                                </a:cxn>
                                <a:cxn ang="0">
                                  <a:pos x="0" y="55"/>
                                </a:cxn>
                                <a:cxn ang="0">
                                  <a:pos x="0" y="72"/>
                                </a:cxn>
                                <a:cxn ang="0">
                                  <a:pos x="8" y="71"/>
                                </a:cxn>
                                <a:cxn ang="0">
                                  <a:pos x="7" y="40"/>
                                </a:cxn>
                                <a:cxn ang="0">
                                  <a:pos x="14" y="24"/>
                                </a:cxn>
                                <a:cxn ang="0">
                                  <a:pos x="34" y="10"/>
                                </a:cxn>
                                <a:cxn ang="0">
                                  <a:pos x="46" y="4"/>
                                </a:cxn>
                              </a:cxnLst>
                              <a:rect l="0" t="0" r="r" b="b"/>
                              <a:pathLst>
                                <a:path w="47" h="73">
                                  <a:moveTo>
                                    <a:pt x="46" y="4"/>
                                  </a:moveTo>
                                  <a:lnTo>
                                    <a:pt x="44" y="0"/>
                                  </a:lnTo>
                                  <a:lnTo>
                                    <a:pt x="20" y="13"/>
                                  </a:lnTo>
                                  <a:lnTo>
                                    <a:pt x="10" y="23"/>
                                  </a:lnTo>
                                  <a:lnTo>
                                    <a:pt x="4" y="34"/>
                                  </a:lnTo>
                                  <a:lnTo>
                                    <a:pt x="0" y="55"/>
                                  </a:lnTo>
                                  <a:lnTo>
                                    <a:pt x="0" y="72"/>
                                  </a:lnTo>
                                  <a:lnTo>
                                    <a:pt x="8" y="71"/>
                                  </a:lnTo>
                                  <a:lnTo>
                                    <a:pt x="7" y="40"/>
                                  </a:lnTo>
                                  <a:lnTo>
                                    <a:pt x="14" y="24"/>
                                  </a:lnTo>
                                  <a:lnTo>
                                    <a:pt x="34" y="10"/>
                                  </a:lnTo>
                                  <a:lnTo>
                                    <a:pt x="46" y="4"/>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58" name="Freeform 106">
                              <a:extLst>
                                <a:ext uri="{FF2B5EF4-FFF2-40B4-BE49-F238E27FC236}">
                                  <a16:creationId xmlns:a16="http://schemas.microsoft.com/office/drawing/2014/main" id="{94C27ACF-0936-7892-7D9B-EA19575258C7}"/>
                                </a:ext>
                              </a:extLst>
                            </p:cNvPr>
                            <p:cNvSpPr>
                              <a:spLocks/>
                            </p:cNvSpPr>
                            <p:nvPr/>
                          </p:nvSpPr>
                          <p:spPr bwMode="auto">
                            <a:xfrm>
                              <a:off x="6871104" y="3983172"/>
                              <a:ext cx="306933" cy="32411"/>
                            </a:xfrm>
                            <a:custGeom>
                              <a:avLst/>
                              <a:gdLst/>
                              <a:ahLst/>
                              <a:cxnLst>
                                <a:cxn ang="0">
                                  <a:pos x="5" y="0"/>
                                </a:cxn>
                                <a:cxn ang="0">
                                  <a:pos x="138" y="0"/>
                                </a:cxn>
                                <a:cxn ang="0">
                                  <a:pos x="138" y="16"/>
                                </a:cxn>
                                <a:cxn ang="0">
                                  <a:pos x="0" y="16"/>
                                </a:cxn>
                                <a:cxn ang="0">
                                  <a:pos x="6" y="16"/>
                                </a:cxn>
                                <a:cxn ang="0">
                                  <a:pos x="5" y="0"/>
                                </a:cxn>
                              </a:cxnLst>
                              <a:rect l="0" t="0" r="r" b="b"/>
                              <a:pathLst>
                                <a:path w="139" h="17">
                                  <a:moveTo>
                                    <a:pt x="5" y="0"/>
                                  </a:moveTo>
                                  <a:lnTo>
                                    <a:pt x="138" y="0"/>
                                  </a:lnTo>
                                  <a:lnTo>
                                    <a:pt x="138" y="16"/>
                                  </a:lnTo>
                                  <a:lnTo>
                                    <a:pt x="0" y="16"/>
                                  </a:lnTo>
                                  <a:lnTo>
                                    <a:pt x="6" y="16"/>
                                  </a:lnTo>
                                  <a:lnTo>
                                    <a:pt x="5"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59" name="Line 107">
                              <a:extLst>
                                <a:ext uri="{FF2B5EF4-FFF2-40B4-BE49-F238E27FC236}">
                                  <a16:creationId xmlns:a16="http://schemas.microsoft.com/office/drawing/2014/main" id="{BA180D7E-8522-69D4-0670-CEDA91CA8D9D}"/>
                                </a:ext>
                              </a:extLst>
                            </p:cNvPr>
                            <p:cNvSpPr>
                              <a:spLocks noChangeShapeType="1"/>
                            </p:cNvSpPr>
                            <p:nvPr/>
                          </p:nvSpPr>
                          <p:spPr bwMode="auto">
                            <a:xfrm>
                              <a:off x="7191286" y="4423593"/>
                              <a:ext cx="101575" cy="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60" name="Line 108">
                              <a:extLst>
                                <a:ext uri="{FF2B5EF4-FFF2-40B4-BE49-F238E27FC236}">
                                  <a16:creationId xmlns:a16="http://schemas.microsoft.com/office/drawing/2014/main" id="{1402F005-1CF6-7468-0E83-E89371E0D434}"/>
                                </a:ext>
                              </a:extLst>
                            </p:cNvPr>
                            <p:cNvSpPr>
                              <a:spLocks noChangeShapeType="1"/>
                            </p:cNvSpPr>
                            <p:nvPr/>
                          </p:nvSpPr>
                          <p:spPr bwMode="auto">
                            <a:xfrm>
                              <a:off x="7334813" y="4211962"/>
                              <a:ext cx="273809" cy="381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61" name="Line 109">
                              <a:extLst>
                                <a:ext uri="{FF2B5EF4-FFF2-40B4-BE49-F238E27FC236}">
                                  <a16:creationId xmlns:a16="http://schemas.microsoft.com/office/drawing/2014/main" id="{0CEB2458-F8B2-3920-2C1F-25A9219B44FA}"/>
                                </a:ext>
                              </a:extLst>
                            </p:cNvPr>
                            <p:cNvSpPr>
                              <a:spLocks noChangeShapeType="1"/>
                            </p:cNvSpPr>
                            <p:nvPr/>
                          </p:nvSpPr>
                          <p:spPr bwMode="auto">
                            <a:xfrm flipV="1">
                              <a:off x="7626288" y="4189083"/>
                              <a:ext cx="33123" cy="32411"/>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62" name="Line 110">
                              <a:extLst>
                                <a:ext uri="{FF2B5EF4-FFF2-40B4-BE49-F238E27FC236}">
                                  <a16:creationId xmlns:a16="http://schemas.microsoft.com/office/drawing/2014/main" id="{E7A8AE67-8B50-A70E-AF82-53F5CAD9E6BB}"/>
                                </a:ext>
                              </a:extLst>
                            </p:cNvPr>
                            <p:cNvSpPr>
                              <a:spLocks noChangeShapeType="1"/>
                            </p:cNvSpPr>
                            <p:nvPr/>
                          </p:nvSpPr>
                          <p:spPr bwMode="auto">
                            <a:xfrm flipV="1">
                              <a:off x="7677076" y="4133791"/>
                              <a:ext cx="55203" cy="68637"/>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63" name="Line 111">
                              <a:extLst>
                                <a:ext uri="{FF2B5EF4-FFF2-40B4-BE49-F238E27FC236}">
                                  <a16:creationId xmlns:a16="http://schemas.microsoft.com/office/drawing/2014/main" id="{B546BA5E-35C1-4B6F-F744-C678739E55AD}"/>
                                </a:ext>
                              </a:extLst>
                            </p:cNvPr>
                            <p:cNvSpPr>
                              <a:spLocks noChangeShapeType="1"/>
                            </p:cNvSpPr>
                            <p:nvPr/>
                          </p:nvSpPr>
                          <p:spPr bwMode="auto">
                            <a:xfrm flipV="1">
                              <a:off x="7330396" y="4171923"/>
                              <a:ext cx="11040"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64" name="Line 112">
                              <a:extLst>
                                <a:ext uri="{FF2B5EF4-FFF2-40B4-BE49-F238E27FC236}">
                                  <a16:creationId xmlns:a16="http://schemas.microsoft.com/office/drawing/2014/main" id="{EC7DA9BC-7F26-8D96-FDD8-C82848DBCA20}"/>
                                </a:ext>
                              </a:extLst>
                            </p:cNvPr>
                            <p:cNvSpPr>
                              <a:spLocks noChangeShapeType="1"/>
                            </p:cNvSpPr>
                            <p:nvPr/>
                          </p:nvSpPr>
                          <p:spPr bwMode="auto">
                            <a:xfrm flipV="1">
                              <a:off x="7363520" y="4133791"/>
                              <a:ext cx="2207" cy="53384"/>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65" name="Line 113">
                              <a:extLst>
                                <a:ext uri="{FF2B5EF4-FFF2-40B4-BE49-F238E27FC236}">
                                  <a16:creationId xmlns:a16="http://schemas.microsoft.com/office/drawing/2014/main" id="{9BB140C9-E93D-F2BF-A5F9-DF47D4F18B46}"/>
                                </a:ext>
                              </a:extLst>
                            </p:cNvPr>
                            <p:cNvSpPr>
                              <a:spLocks noChangeShapeType="1"/>
                            </p:cNvSpPr>
                            <p:nvPr/>
                          </p:nvSpPr>
                          <p:spPr bwMode="auto">
                            <a:xfrm flipV="1">
                              <a:off x="7383392" y="4082314"/>
                              <a:ext cx="57412" cy="6673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66" name="Line 114">
                              <a:extLst>
                                <a:ext uri="{FF2B5EF4-FFF2-40B4-BE49-F238E27FC236}">
                                  <a16:creationId xmlns:a16="http://schemas.microsoft.com/office/drawing/2014/main" id="{EB3E1B64-6219-AA5D-154D-D0354C22343F}"/>
                                </a:ext>
                              </a:extLst>
                            </p:cNvPr>
                            <p:cNvSpPr>
                              <a:spLocks noChangeShapeType="1"/>
                            </p:cNvSpPr>
                            <p:nvPr/>
                          </p:nvSpPr>
                          <p:spPr bwMode="auto">
                            <a:xfrm flipV="1">
                              <a:off x="7953092" y="4440754"/>
                              <a:ext cx="48579" cy="43851"/>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67" name="Line 115">
                              <a:extLst>
                                <a:ext uri="{FF2B5EF4-FFF2-40B4-BE49-F238E27FC236}">
                                  <a16:creationId xmlns:a16="http://schemas.microsoft.com/office/drawing/2014/main" id="{8A56E2E5-D2D5-2164-32E0-AC6010DE298E}"/>
                                </a:ext>
                              </a:extLst>
                            </p:cNvPr>
                            <p:cNvSpPr>
                              <a:spLocks noChangeShapeType="1"/>
                            </p:cNvSpPr>
                            <p:nvPr/>
                          </p:nvSpPr>
                          <p:spPr bwMode="auto">
                            <a:xfrm flipV="1">
                              <a:off x="8021544" y="4436940"/>
                              <a:ext cx="17665"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68" name="Line 116">
                              <a:extLst>
                                <a:ext uri="{FF2B5EF4-FFF2-40B4-BE49-F238E27FC236}">
                                  <a16:creationId xmlns:a16="http://schemas.microsoft.com/office/drawing/2014/main" id="{9F064857-30FC-039B-8647-3441BCF2700E}"/>
                                </a:ext>
                              </a:extLst>
                            </p:cNvPr>
                            <p:cNvSpPr>
                              <a:spLocks noChangeShapeType="1"/>
                            </p:cNvSpPr>
                            <p:nvPr/>
                          </p:nvSpPr>
                          <p:spPr bwMode="auto">
                            <a:xfrm>
                              <a:off x="7723446" y="5170974"/>
                              <a:ext cx="52996" cy="74358"/>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69" name="Line 117">
                              <a:extLst>
                                <a:ext uri="{FF2B5EF4-FFF2-40B4-BE49-F238E27FC236}">
                                  <a16:creationId xmlns:a16="http://schemas.microsoft.com/office/drawing/2014/main" id="{6C8F1375-165D-1F1D-8DAB-7332ECC6234E}"/>
                                </a:ext>
                              </a:extLst>
                            </p:cNvPr>
                            <p:cNvSpPr>
                              <a:spLocks noChangeShapeType="1"/>
                            </p:cNvSpPr>
                            <p:nvPr/>
                          </p:nvSpPr>
                          <p:spPr bwMode="auto">
                            <a:xfrm>
                              <a:off x="7785273" y="5262492"/>
                              <a:ext cx="8832" cy="1525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70" name="Line 118">
                              <a:extLst>
                                <a:ext uri="{FF2B5EF4-FFF2-40B4-BE49-F238E27FC236}">
                                  <a16:creationId xmlns:a16="http://schemas.microsoft.com/office/drawing/2014/main" id="{45F9E687-ED2E-E128-400D-510BA8FDBE75}"/>
                                </a:ext>
                              </a:extLst>
                            </p:cNvPr>
                            <p:cNvSpPr>
                              <a:spLocks noChangeShapeType="1"/>
                            </p:cNvSpPr>
                            <p:nvPr/>
                          </p:nvSpPr>
                          <p:spPr bwMode="auto">
                            <a:xfrm>
                              <a:off x="7802938" y="5292997"/>
                              <a:ext cx="52996" cy="32411"/>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71" name="Freeform 119">
                              <a:extLst>
                                <a:ext uri="{FF2B5EF4-FFF2-40B4-BE49-F238E27FC236}">
                                  <a16:creationId xmlns:a16="http://schemas.microsoft.com/office/drawing/2014/main" id="{65C37FC6-DAE1-8BF6-138B-E9656D8820C8}"/>
                                </a:ext>
                              </a:extLst>
                            </p:cNvPr>
                            <p:cNvSpPr>
                              <a:spLocks/>
                            </p:cNvSpPr>
                            <p:nvPr/>
                          </p:nvSpPr>
                          <p:spPr bwMode="auto">
                            <a:xfrm>
                              <a:off x="7564461" y="6196721"/>
                              <a:ext cx="362134" cy="680652"/>
                            </a:xfrm>
                            <a:custGeom>
                              <a:avLst/>
                              <a:gdLst/>
                              <a:ahLst/>
                              <a:cxnLst>
                                <a:cxn ang="0">
                                  <a:pos x="16" y="3"/>
                                </a:cxn>
                                <a:cxn ang="0">
                                  <a:pos x="0" y="5"/>
                                </a:cxn>
                                <a:cxn ang="0">
                                  <a:pos x="9" y="35"/>
                                </a:cxn>
                                <a:cxn ang="0">
                                  <a:pos x="13" y="41"/>
                                </a:cxn>
                                <a:cxn ang="0">
                                  <a:pos x="16" y="62"/>
                                </a:cxn>
                                <a:cxn ang="0">
                                  <a:pos x="47" y="64"/>
                                </a:cxn>
                                <a:cxn ang="0">
                                  <a:pos x="42" y="75"/>
                                </a:cxn>
                                <a:cxn ang="0">
                                  <a:pos x="36" y="91"/>
                                </a:cxn>
                                <a:cxn ang="0">
                                  <a:pos x="46" y="93"/>
                                </a:cxn>
                                <a:cxn ang="0">
                                  <a:pos x="33" y="108"/>
                                </a:cxn>
                                <a:cxn ang="0">
                                  <a:pos x="30" y="158"/>
                                </a:cxn>
                                <a:cxn ang="0">
                                  <a:pos x="52" y="183"/>
                                </a:cxn>
                                <a:cxn ang="0">
                                  <a:pos x="71" y="204"/>
                                </a:cxn>
                                <a:cxn ang="0">
                                  <a:pos x="97" y="219"/>
                                </a:cxn>
                                <a:cxn ang="0">
                                  <a:pos x="104" y="176"/>
                                </a:cxn>
                                <a:cxn ang="0">
                                  <a:pos x="142" y="180"/>
                                </a:cxn>
                                <a:cxn ang="0">
                                  <a:pos x="135" y="191"/>
                                </a:cxn>
                                <a:cxn ang="0">
                                  <a:pos x="104" y="240"/>
                                </a:cxn>
                                <a:cxn ang="0">
                                  <a:pos x="113" y="268"/>
                                </a:cxn>
                                <a:cxn ang="0">
                                  <a:pos x="102" y="295"/>
                                </a:cxn>
                                <a:cxn ang="0">
                                  <a:pos x="106" y="318"/>
                                </a:cxn>
                                <a:cxn ang="0">
                                  <a:pos x="126" y="312"/>
                                </a:cxn>
                                <a:cxn ang="0">
                                  <a:pos x="149" y="308"/>
                                </a:cxn>
                                <a:cxn ang="0">
                                  <a:pos x="145" y="324"/>
                                </a:cxn>
                                <a:cxn ang="0">
                                  <a:pos x="131" y="345"/>
                                </a:cxn>
                                <a:cxn ang="0">
                                  <a:pos x="139" y="344"/>
                                </a:cxn>
                                <a:cxn ang="0">
                                  <a:pos x="146" y="332"/>
                                </a:cxn>
                                <a:cxn ang="0">
                                  <a:pos x="163" y="316"/>
                                </a:cxn>
                                <a:cxn ang="0">
                                  <a:pos x="141" y="296"/>
                                </a:cxn>
                                <a:cxn ang="0">
                                  <a:pos x="123" y="298"/>
                                </a:cxn>
                                <a:cxn ang="0">
                                  <a:pos x="117" y="313"/>
                                </a:cxn>
                                <a:cxn ang="0">
                                  <a:pos x="106" y="307"/>
                                </a:cxn>
                                <a:cxn ang="0">
                                  <a:pos x="121" y="277"/>
                                </a:cxn>
                                <a:cxn ang="0">
                                  <a:pos x="110" y="254"/>
                                </a:cxn>
                                <a:cxn ang="0">
                                  <a:pos x="131" y="201"/>
                                </a:cxn>
                                <a:cxn ang="0">
                                  <a:pos x="152" y="185"/>
                                </a:cxn>
                                <a:cxn ang="0">
                                  <a:pos x="130" y="173"/>
                                </a:cxn>
                                <a:cxn ang="0">
                                  <a:pos x="108" y="161"/>
                                </a:cxn>
                                <a:cxn ang="0">
                                  <a:pos x="95" y="154"/>
                                </a:cxn>
                                <a:cxn ang="0">
                                  <a:pos x="97" y="181"/>
                                </a:cxn>
                                <a:cxn ang="0">
                                  <a:pos x="93" y="212"/>
                                </a:cxn>
                                <a:cxn ang="0">
                                  <a:pos x="73" y="195"/>
                                </a:cxn>
                                <a:cxn ang="0">
                                  <a:pos x="58" y="180"/>
                                </a:cxn>
                                <a:cxn ang="0">
                                  <a:pos x="45" y="161"/>
                                </a:cxn>
                                <a:cxn ang="0">
                                  <a:pos x="40" y="119"/>
                                </a:cxn>
                                <a:cxn ang="0">
                                  <a:pos x="50" y="96"/>
                                </a:cxn>
                                <a:cxn ang="0">
                                  <a:pos x="49" y="83"/>
                                </a:cxn>
                                <a:cxn ang="0">
                                  <a:pos x="54" y="78"/>
                                </a:cxn>
                                <a:cxn ang="0">
                                  <a:pos x="54" y="60"/>
                                </a:cxn>
                                <a:cxn ang="0">
                                  <a:pos x="25" y="58"/>
                                </a:cxn>
                                <a:cxn ang="0">
                                  <a:pos x="20" y="44"/>
                                </a:cxn>
                                <a:cxn ang="0">
                                  <a:pos x="25" y="33"/>
                                </a:cxn>
                                <a:cxn ang="0">
                                  <a:pos x="7" y="24"/>
                                </a:cxn>
                                <a:cxn ang="0">
                                  <a:pos x="8" y="8"/>
                                </a:cxn>
                                <a:cxn ang="0">
                                  <a:pos x="18" y="23"/>
                                </a:cxn>
                              </a:cxnLst>
                              <a:rect l="0" t="0" r="r" b="b"/>
                              <a:pathLst>
                                <a:path w="164" h="357">
                                  <a:moveTo>
                                    <a:pt x="24" y="19"/>
                                  </a:moveTo>
                                  <a:lnTo>
                                    <a:pt x="17" y="12"/>
                                  </a:lnTo>
                                  <a:lnTo>
                                    <a:pt x="16" y="3"/>
                                  </a:lnTo>
                                  <a:lnTo>
                                    <a:pt x="10" y="0"/>
                                  </a:lnTo>
                                  <a:lnTo>
                                    <a:pt x="3" y="1"/>
                                  </a:lnTo>
                                  <a:lnTo>
                                    <a:pt x="0" y="5"/>
                                  </a:lnTo>
                                  <a:lnTo>
                                    <a:pt x="0" y="27"/>
                                  </a:lnTo>
                                  <a:lnTo>
                                    <a:pt x="2" y="32"/>
                                  </a:lnTo>
                                  <a:lnTo>
                                    <a:pt x="9" y="35"/>
                                  </a:lnTo>
                                  <a:lnTo>
                                    <a:pt x="16" y="36"/>
                                  </a:lnTo>
                                  <a:lnTo>
                                    <a:pt x="16" y="38"/>
                                  </a:lnTo>
                                  <a:lnTo>
                                    <a:pt x="13" y="41"/>
                                  </a:lnTo>
                                  <a:lnTo>
                                    <a:pt x="11" y="47"/>
                                  </a:lnTo>
                                  <a:lnTo>
                                    <a:pt x="12" y="56"/>
                                  </a:lnTo>
                                  <a:lnTo>
                                    <a:pt x="16" y="62"/>
                                  </a:lnTo>
                                  <a:lnTo>
                                    <a:pt x="25" y="67"/>
                                  </a:lnTo>
                                  <a:lnTo>
                                    <a:pt x="36" y="64"/>
                                  </a:lnTo>
                                  <a:lnTo>
                                    <a:pt x="47" y="64"/>
                                  </a:lnTo>
                                  <a:lnTo>
                                    <a:pt x="49" y="68"/>
                                  </a:lnTo>
                                  <a:lnTo>
                                    <a:pt x="48" y="73"/>
                                  </a:lnTo>
                                  <a:lnTo>
                                    <a:pt x="42" y="75"/>
                                  </a:lnTo>
                                  <a:lnTo>
                                    <a:pt x="37" y="80"/>
                                  </a:lnTo>
                                  <a:lnTo>
                                    <a:pt x="35" y="85"/>
                                  </a:lnTo>
                                  <a:lnTo>
                                    <a:pt x="36" y="91"/>
                                  </a:lnTo>
                                  <a:lnTo>
                                    <a:pt x="38" y="92"/>
                                  </a:lnTo>
                                  <a:lnTo>
                                    <a:pt x="43" y="91"/>
                                  </a:lnTo>
                                  <a:lnTo>
                                    <a:pt x="46" y="93"/>
                                  </a:lnTo>
                                  <a:lnTo>
                                    <a:pt x="42" y="96"/>
                                  </a:lnTo>
                                  <a:lnTo>
                                    <a:pt x="35" y="102"/>
                                  </a:lnTo>
                                  <a:lnTo>
                                    <a:pt x="33" y="108"/>
                                  </a:lnTo>
                                  <a:lnTo>
                                    <a:pt x="35" y="144"/>
                                  </a:lnTo>
                                  <a:lnTo>
                                    <a:pt x="30" y="152"/>
                                  </a:lnTo>
                                  <a:lnTo>
                                    <a:pt x="30" y="158"/>
                                  </a:lnTo>
                                  <a:lnTo>
                                    <a:pt x="37" y="164"/>
                                  </a:lnTo>
                                  <a:lnTo>
                                    <a:pt x="43" y="167"/>
                                  </a:lnTo>
                                  <a:lnTo>
                                    <a:pt x="52" y="183"/>
                                  </a:lnTo>
                                  <a:lnTo>
                                    <a:pt x="53" y="194"/>
                                  </a:lnTo>
                                  <a:lnTo>
                                    <a:pt x="60" y="201"/>
                                  </a:lnTo>
                                  <a:lnTo>
                                    <a:pt x="71" y="204"/>
                                  </a:lnTo>
                                  <a:lnTo>
                                    <a:pt x="80" y="211"/>
                                  </a:lnTo>
                                  <a:lnTo>
                                    <a:pt x="89" y="219"/>
                                  </a:lnTo>
                                  <a:lnTo>
                                    <a:pt x="97" y="219"/>
                                  </a:lnTo>
                                  <a:lnTo>
                                    <a:pt x="101" y="211"/>
                                  </a:lnTo>
                                  <a:lnTo>
                                    <a:pt x="101" y="187"/>
                                  </a:lnTo>
                                  <a:lnTo>
                                    <a:pt x="104" y="176"/>
                                  </a:lnTo>
                                  <a:lnTo>
                                    <a:pt x="108" y="175"/>
                                  </a:lnTo>
                                  <a:lnTo>
                                    <a:pt x="118" y="178"/>
                                  </a:lnTo>
                                  <a:lnTo>
                                    <a:pt x="142" y="180"/>
                                  </a:lnTo>
                                  <a:lnTo>
                                    <a:pt x="145" y="186"/>
                                  </a:lnTo>
                                  <a:lnTo>
                                    <a:pt x="143" y="189"/>
                                  </a:lnTo>
                                  <a:lnTo>
                                    <a:pt x="135" y="191"/>
                                  </a:lnTo>
                                  <a:lnTo>
                                    <a:pt x="123" y="199"/>
                                  </a:lnTo>
                                  <a:lnTo>
                                    <a:pt x="117" y="210"/>
                                  </a:lnTo>
                                  <a:lnTo>
                                    <a:pt x="104" y="240"/>
                                  </a:lnTo>
                                  <a:lnTo>
                                    <a:pt x="102" y="251"/>
                                  </a:lnTo>
                                  <a:lnTo>
                                    <a:pt x="104" y="258"/>
                                  </a:lnTo>
                                  <a:lnTo>
                                    <a:pt x="113" y="268"/>
                                  </a:lnTo>
                                  <a:lnTo>
                                    <a:pt x="113" y="275"/>
                                  </a:lnTo>
                                  <a:lnTo>
                                    <a:pt x="112" y="283"/>
                                  </a:lnTo>
                                  <a:lnTo>
                                    <a:pt x="102" y="295"/>
                                  </a:lnTo>
                                  <a:lnTo>
                                    <a:pt x="98" y="302"/>
                                  </a:lnTo>
                                  <a:lnTo>
                                    <a:pt x="99" y="308"/>
                                  </a:lnTo>
                                  <a:lnTo>
                                    <a:pt x="106" y="318"/>
                                  </a:lnTo>
                                  <a:lnTo>
                                    <a:pt x="116" y="320"/>
                                  </a:lnTo>
                                  <a:lnTo>
                                    <a:pt x="125" y="318"/>
                                  </a:lnTo>
                                  <a:lnTo>
                                    <a:pt x="126" y="312"/>
                                  </a:lnTo>
                                  <a:lnTo>
                                    <a:pt x="128" y="302"/>
                                  </a:lnTo>
                                  <a:lnTo>
                                    <a:pt x="134" y="300"/>
                                  </a:lnTo>
                                  <a:lnTo>
                                    <a:pt x="149" y="308"/>
                                  </a:lnTo>
                                  <a:lnTo>
                                    <a:pt x="153" y="313"/>
                                  </a:lnTo>
                                  <a:lnTo>
                                    <a:pt x="153" y="319"/>
                                  </a:lnTo>
                                  <a:lnTo>
                                    <a:pt x="145" y="324"/>
                                  </a:lnTo>
                                  <a:lnTo>
                                    <a:pt x="135" y="329"/>
                                  </a:lnTo>
                                  <a:lnTo>
                                    <a:pt x="131" y="337"/>
                                  </a:lnTo>
                                  <a:lnTo>
                                    <a:pt x="131" y="345"/>
                                  </a:lnTo>
                                  <a:lnTo>
                                    <a:pt x="142" y="356"/>
                                  </a:lnTo>
                                  <a:lnTo>
                                    <a:pt x="147" y="353"/>
                                  </a:lnTo>
                                  <a:lnTo>
                                    <a:pt x="139" y="344"/>
                                  </a:lnTo>
                                  <a:lnTo>
                                    <a:pt x="137" y="339"/>
                                  </a:lnTo>
                                  <a:lnTo>
                                    <a:pt x="139" y="333"/>
                                  </a:lnTo>
                                  <a:lnTo>
                                    <a:pt x="146" y="332"/>
                                  </a:lnTo>
                                  <a:lnTo>
                                    <a:pt x="156" y="325"/>
                                  </a:lnTo>
                                  <a:lnTo>
                                    <a:pt x="162" y="321"/>
                                  </a:lnTo>
                                  <a:lnTo>
                                    <a:pt x="163" y="316"/>
                                  </a:lnTo>
                                  <a:lnTo>
                                    <a:pt x="160" y="309"/>
                                  </a:lnTo>
                                  <a:lnTo>
                                    <a:pt x="152" y="300"/>
                                  </a:lnTo>
                                  <a:lnTo>
                                    <a:pt x="141" y="296"/>
                                  </a:lnTo>
                                  <a:lnTo>
                                    <a:pt x="133" y="294"/>
                                  </a:lnTo>
                                  <a:lnTo>
                                    <a:pt x="126" y="295"/>
                                  </a:lnTo>
                                  <a:lnTo>
                                    <a:pt x="123" y="298"/>
                                  </a:lnTo>
                                  <a:lnTo>
                                    <a:pt x="121" y="304"/>
                                  </a:lnTo>
                                  <a:lnTo>
                                    <a:pt x="121" y="312"/>
                                  </a:lnTo>
                                  <a:lnTo>
                                    <a:pt x="117" y="313"/>
                                  </a:lnTo>
                                  <a:lnTo>
                                    <a:pt x="114" y="313"/>
                                  </a:lnTo>
                                  <a:lnTo>
                                    <a:pt x="109" y="311"/>
                                  </a:lnTo>
                                  <a:lnTo>
                                    <a:pt x="106" y="307"/>
                                  </a:lnTo>
                                  <a:lnTo>
                                    <a:pt x="105" y="301"/>
                                  </a:lnTo>
                                  <a:lnTo>
                                    <a:pt x="118" y="284"/>
                                  </a:lnTo>
                                  <a:lnTo>
                                    <a:pt x="121" y="277"/>
                                  </a:lnTo>
                                  <a:lnTo>
                                    <a:pt x="121" y="270"/>
                                  </a:lnTo>
                                  <a:lnTo>
                                    <a:pt x="118" y="263"/>
                                  </a:lnTo>
                                  <a:lnTo>
                                    <a:pt x="110" y="254"/>
                                  </a:lnTo>
                                  <a:lnTo>
                                    <a:pt x="109" y="246"/>
                                  </a:lnTo>
                                  <a:lnTo>
                                    <a:pt x="126" y="204"/>
                                  </a:lnTo>
                                  <a:lnTo>
                                    <a:pt x="131" y="201"/>
                                  </a:lnTo>
                                  <a:lnTo>
                                    <a:pt x="145" y="195"/>
                                  </a:lnTo>
                                  <a:lnTo>
                                    <a:pt x="151" y="191"/>
                                  </a:lnTo>
                                  <a:lnTo>
                                    <a:pt x="152" y="185"/>
                                  </a:lnTo>
                                  <a:lnTo>
                                    <a:pt x="149" y="177"/>
                                  </a:lnTo>
                                  <a:lnTo>
                                    <a:pt x="143" y="173"/>
                                  </a:lnTo>
                                  <a:lnTo>
                                    <a:pt x="130" y="173"/>
                                  </a:lnTo>
                                  <a:lnTo>
                                    <a:pt x="115" y="171"/>
                                  </a:lnTo>
                                  <a:lnTo>
                                    <a:pt x="111" y="168"/>
                                  </a:lnTo>
                                  <a:lnTo>
                                    <a:pt x="108" y="161"/>
                                  </a:lnTo>
                                  <a:lnTo>
                                    <a:pt x="104" y="155"/>
                                  </a:lnTo>
                                  <a:lnTo>
                                    <a:pt x="101" y="154"/>
                                  </a:lnTo>
                                  <a:lnTo>
                                    <a:pt x="95" y="154"/>
                                  </a:lnTo>
                                  <a:lnTo>
                                    <a:pt x="92" y="158"/>
                                  </a:lnTo>
                                  <a:lnTo>
                                    <a:pt x="97" y="177"/>
                                  </a:lnTo>
                                  <a:lnTo>
                                    <a:pt x="97" y="181"/>
                                  </a:lnTo>
                                  <a:lnTo>
                                    <a:pt x="95" y="193"/>
                                  </a:lnTo>
                                  <a:lnTo>
                                    <a:pt x="95" y="206"/>
                                  </a:lnTo>
                                  <a:lnTo>
                                    <a:pt x="93" y="212"/>
                                  </a:lnTo>
                                  <a:lnTo>
                                    <a:pt x="89" y="212"/>
                                  </a:lnTo>
                                  <a:lnTo>
                                    <a:pt x="84" y="204"/>
                                  </a:lnTo>
                                  <a:lnTo>
                                    <a:pt x="73" y="195"/>
                                  </a:lnTo>
                                  <a:lnTo>
                                    <a:pt x="62" y="193"/>
                                  </a:lnTo>
                                  <a:lnTo>
                                    <a:pt x="60" y="189"/>
                                  </a:lnTo>
                                  <a:lnTo>
                                    <a:pt x="58" y="180"/>
                                  </a:lnTo>
                                  <a:lnTo>
                                    <a:pt x="55" y="171"/>
                                  </a:lnTo>
                                  <a:lnTo>
                                    <a:pt x="50" y="165"/>
                                  </a:lnTo>
                                  <a:lnTo>
                                    <a:pt x="45" y="161"/>
                                  </a:lnTo>
                                  <a:lnTo>
                                    <a:pt x="40" y="157"/>
                                  </a:lnTo>
                                  <a:lnTo>
                                    <a:pt x="41" y="137"/>
                                  </a:lnTo>
                                  <a:lnTo>
                                    <a:pt x="40" y="119"/>
                                  </a:lnTo>
                                  <a:lnTo>
                                    <a:pt x="38" y="108"/>
                                  </a:lnTo>
                                  <a:lnTo>
                                    <a:pt x="40" y="103"/>
                                  </a:lnTo>
                                  <a:lnTo>
                                    <a:pt x="50" y="96"/>
                                  </a:lnTo>
                                  <a:lnTo>
                                    <a:pt x="53" y="91"/>
                                  </a:lnTo>
                                  <a:lnTo>
                                    <a:pt x="53" y="86"/>
                                  </a:lnTo>
                                  <a:lnTo>
                                    <a:pt x="49" y="83"/>
                                  </a:lnTo>
                                  <a:lnTo>
                                    <a:pt x="46" y="82"/>
                                  </a:lnTo>
                                  <a:lnTo>
                                    <a:pt x="48" y="80"/>
                                  </a:lnTo>
                                  <a:lnTo>
                                    <a:pt x="54" y="78"/>
                                  </a:lnTo>
                                  <a:lnTo>
                                    <a:pt x="57" y="74"/>
                                  </a:lnTo>
                                  <a:lnTo>
                                    <a:pt x="57" y="64"/>
                                  </a:lnTo>
                                  <a:lnTo>
                                    <a:pt x="54" y="60"/>
                                  </a:lnTo>
                                  <a:lnTo>
                                    <a:pt x="48" y="57"/>
                                  </a:lnTo>
                                  <a:lnTo>
                                    <a:pt x="37" y="58"/>
                                  </a:lnTo>
                                  <a:lnTo>
                                    <a:pt x="25" y="58"/>
                                  </a:lnTo>
                                  <a:lnTo>
                                    <a:pt x="22" y="56"/>
                                  </a:lnTo>
                                  <a:lnTo>
                                    <a:pt x="18" y="49"/>
                                  </a:lnTo>
                                  <a:lnTo>
                                    <a:pt x="20" y="44"/>
                                  </a:lnTo>
                                  <a:lnTo>
                                    <a:pt x="24" y="40"/>
                                  </a:lnTo>
                                  <a:lnTo>
                                    <a:pt x="26" y="37"/>
                                  </a:lnTo>
                                  <a:lnTo>
                                    <a:pt x="25" y="33"/>
                                  </a:lnTo>
                                  <a:lnTo>
                                    <a:pt x="21" y="31"/>
                                  </a:lnTo>
                                  <a:lnTo>
                                    <a:pt x="11" y="27"/>
                                  </a:lnTo>
                                  <a:lnTo>
                                    <a:pt x="7" y="24"/>
                                  </a:lnTo>
                                  <a:lnTo>
                                    <a:pt x="5" y="17"/>
                                  </a:lnTo>
                                  <a:lnTo>
                                    <a:pt x="5" y="9"/>
                                  </a:lnTo>
                                  <a:lnTo>
                                    <a:pt x="8" y="8"/>
                                  </a:lnTo>
                                  <a:lnTo>
                                    <a:pt x="11" y="8"/>
                                  </a:lnTo>
                                  <a:lnTo>
                                    <a:pt x="13" y="15"/>
                                  </a:lnTo>
                                  <a:lnTo>
                                    <a:pt x="18" y="23"/>
                                  </a:lnTo>
                                  <a:lnTo>
                                    <a:pt x="23" y="24"/>
                                  </a:lnTo>
                                  <a:lnTo>
                                    <a:pt x="24" y="19"/>
                                  </a:lnTo>
                                </a:path>
                              </a:pathLst>
                            </a:custGeom>
                            <a:solidFill>
                              <a:srgbClr val="66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72" name="Freeform 120">
                              <a:extLst>
                                <a:ext uri="{FF2B5EF4-FFF2-40B4-BE49-F238E27FC236}">
                                  <a16:creationId xmlns:a16="http://schemas.microsoft.com/office/drawing/2014/main" id="{8A4035E6-C047-4504-09EF-B920C5902DEA}"/>
                                </a:ext>
                              </a:extLst>
                            </p:cNvPr>
                            <p:cNvSpPr>
                              <a:spLocks/>
                            </p:cNvSpPr>
                            <p:nvPr/>
                          </p:nvSpPr>
                          <p:spPr bwMode="auto">
                            <a:xfrm>
                              <a:off x="5449061" y="4051809"/>
                              <a:ext cx="333429" cy="291708"/>
                            </a:xfrm>
                            <a:custGeom>
                              <a:avLst/>
                              <a:gdLst/>
                              <a:ahLst/>
                              <a:cxnLst>
                                <a:cxn ang="0">
                                  <a:pos x="70" y="21"/>
                                </a:cxn>
                                <a:cxn ang="0">
                                  <a:pos x="90" y="15"/>
                                </a:cxn>
                                <a:cxn ang="0">
                                  <a:pos x="108" y="3"/>
                                </a:cxn>
                                <a:cxn ang="0">
                                  <a:pos x="124" y="1"/>
                                </a:cxn>
                                <a:cxn ang="0">
                                  <a:pos x="137" y="4"/>
                                </a:cxn>
                                <a:cxn ang="0">
                                  <a:pos x="144" y="14"/>
                                </a:cxn>
                                <a:cxn ang="0">
                                  <a:pos x="148" y="34"/>
                                </a:cxn>
                                <a:cxn ang="0">
                                  <a:pos x="149" y="65"/>
                                </a:cxn>
                                <a:cxn ang="0">
                                  <a:pos x="146" y="87"/>
                                </a:cxn>
                                <a:cxn ang="0">
                                  <a:pos x="145" y="98"/>
                                </a:cxn>
                                <a:cxn ang="0">
                                  <a:pos x="141" y="102"/>
                                </a:cxn>
                                <a:cxn ang="0">
                                  <a:pos x="140" y="93"/>
                                </a:cxn>
                                <a:cxn ang="0">
                                  <a:pos x="137" y="98"/>
                                </a:cxn>
                                <a:cxn ang="0">
                                  <a:pos x="133" y="107"/>
                                </a:cxn>
                                <a:cxn ang="0">
                                  <a:pos x="128" y="114"/>
                                </a:cxn>
                                <a:cxn ang="0">
                                  <a:pos x="132" y="120"/>
                                </a:cxn>
                                <a:cxn ang="0">
                                  <a:pos x="110" y="136"/>
                                </a:cxn>
                                <a:cxn ang="0">
                                  <a:pos x="108" y="131"/>
                                </a:cxn>
                                <a:cxn ang="0">
                                  <a:pos x="96" y="135"/>
                                </a:cxn>
                                <a:cxn ang="0">
                                  <a:pos x="90" y="142"/>
                                </a:cxn>
                                <a:cxn ang="0">
                                  <a:pos x="88" y="150"/>
                                </a:cxn>
                                <a:cxn ang="0">
                                  <a:pos x="81" y="152"/>
                                </a:cxn>
                                <a:cxn ang="0">
                                  <a:pos x="77" y="143"/>
                                </a:cxn>
                                <a:cxn ang="0">
                                  <a:pos x="72" y="132"/>
                                </a:cxn>
                                <a:cxn ang="0">
                                  <a:pos x="66" y="130"/>
                                </a:cxn>
                                <a:cxn ang="0">
                                  <a:pos x="60" y="133"/>
                                </a:cxn>
                                <a:cxn ang="0">
                                  <a:pos x="54" y="125"/>
                                </a:cxn>
                                <a:cxn ang="0">
                                  <a:pos x="46" y="110"/>
                                </a:cxn>
                                <a:cxn ang="0">
                                  <a:pos x="29" y="97"/>
                                </a:cxn>
                                <a:cxn ang="0">
                                  <a:pos x="28" y="90"/>
                                </a:cxn>
                                <a:cxn ang="0">
                                  <a:pos x="23" y="87"/>
                                </a:cxn>
                                <a:cxn ang="0">
                                  <a:pos x="19" y="79"/>
                                </a:cxn>
                                <a:cxn ang="0">
                                  <a:pos x="12" y="75"/>
                                </a:cxn>
                                <a:cxn ang="0">
                                  <a:pos x="2" y="71"/>
                                </a:cxn>
                                <a:cxn ang="0">
                                  <a:pos x="0" y="62"/>
                                </a:cxn>
                                <a:cxn ang="0">
                                  <a:pos x="5" y="51"/>
                                </a:cxn>
                                <a:cxn ang="0">
                                  <a:pos x="16" y="54"/>
                                </a:cxn>
                                <a:cxn ang="0">
                                  <a:pos x="14" y="59"/>
                                </a:cxn>
                                <a:cxn ang="0">
                                  <a:pos x="23" y="61"/>
                                </a:cxn>
                                <a:cxn ang="0">
                                  <a:pos x="33" y="58"/>
                                </a:cxn>
                                <a:cxn ang="0">
                                  <a:pos x="31" y="50"/>
                                </a:cxn>
                                <a:cxn ang="0">
                                  <a:pos x="27" y="44"/>
                                </a:cxn>
                                <a:cxn ang="0">
                                  <a:pos x="33" y="27"/>
                                </a:cxn>
                                <a:cxn ang="0">
                                  <a:pos x="42" y="15"/>
                                </a:cxn>
                                <a:cxn ang="0">
                                  <a:pos x="50" y="23"/>
                                </a:cxn>
                              </a:cxnLst>
                              <a:rect l="0" t="0" r="r" b="b"/>
                              <a:pathLst>
                                <a:path w="151" h="153">
                                  <a:moveTo>
                                    <a:pt x="64" y="27"/>
                                  </a:moveTo>
                                  <a:lnTo>
                                    <a:pt x="70" y="21"/>
                                  </a:lnTo>
                                  <a:lnTo>
                                    <a:pt x="78" y="17"/>
                                  </a:lnTo>
                                  <a:lnTo>
                                    <a:pt x="90" y="15"/>
                                  </a:lnTo>
                                  <a:lnTo>
                                    <a:pt x="100" y="10"/>
                                  </a:lnTo>
                                  <a:lnTo>
                                    <a:pt x="108" y="3"/>
                                  </a:lnTo>
                                  <a:lnTo>
                                    <a:pt x="112" y="0"/>
                                  </a:lnTo>
                                  <a:lnTo>
                                    <a:pt x="124" y="1"/>
                                  </a:lnTo>
                                  <a:lnTo>
                                    <a:pt x="133" y="3"/>
                                  </a:lnTo>
                                  <a:lnTo>
                                    <a:pt x="137" y="4"/>
                                  </a:lnTo>
                                  <a:lnTo>
                                    <a:pt x="140" y="9"/>
                                  </a:lnTo>
                                  <a:lnTo>
                                    <a:pt x="144" y="14"/>
                                  </a:lnTo>
                                  <a:lnTo>
                                    <a:pt x="146" y="21"/>
                                  </a:lnTo>
                                  <a:lnTo>
                                    <a:pt x="148" y="34"/>
                                  </a:lnTo>
                                  <a:lnTo>
                                    <a:pt x="150" y="57"/>
                                  </a:lnTo>
                                  <a:lnTo>
                                    <a:pt x="149" y="65"/>
                                  </a:lnTo>
                                  <a:lnTo>
                                    <a:pt x="146" y="81"/>
                                  </a:lnTo>
                                  <a:lnTo>
                                    <a:pt x="146" y="87"/>
                                  </a:lnTo>
                                  <a:lnTo>
                                    <a:pt x="145" y="94"/>
                                  </a:lnTo>
                                  <a:lnTo>
                                    <a:pt x="145" y="98"/>
                                  </a:lnTo>
                                  <a:lnTo>
                                    <a:pt x="145" y="103"/>
                                  </a:lnTo>
                                  <a:lnTo>
                                    <a:pt x="141" y="102"/>
                                  </a:lnTo>
                                  <a:lnTo>
                                    <a:pt x="141" y="98"/>
                                  </a:lnTo>
                                  <a:lnTo>
                                    <a:pt x="140" y="93"/>
                                  </a:lnTo>
                                  <a:lnTo>
                                    <a:pt x="139" y="93"/>
                                  </a:lnTo>
                                  <a:lnTo>
                                    <a:pt x="137" y="98"/>
                                  </a:lnTo>
                                  <a:lnTo>
                                    <a:pt x="137" y="104"/>
                                  </a:lnTo>
                                  <a:lnTo>
                                    <a:pt x="133" y="107"/>
                                  </a:lnTo>
                                  <a:lnTo>
                                    <a:pt x="129" y="110"/>
                                  </a:lnTo>
                                  <a:lnTo>
                                    <a:pt x="128" y="114"/>
                                  </a:lnTo>
                                  <a:lnTo>
                                    <a:pt x="129" y="117"/>
                                  </a:lnTo>
                                  <a:lnTo>
                                    <a:pt x="132" y="120"/>
                                  </a:lnTo>
                                  <a:lnTo>
                                    <a:pt x="113" y="132"/>
                                  </a:lnTo>
                                  <a:lnTo>
                                    <a:pt x="110" y="136"/>
                                  </a:lnTo>
                                  <a:lnTo>
                                    <a:pt x="110" y="131"/>
                                  </a:lnTo>
                                  <a:lnTo>
                                    <a:pt x="108" y="131"/>
                                  </a:lnTo>
                                  <a:lnTo>
                                    <a:pt x="101" y="131"/>
                                  </a:lnTo>
                                  <a:lnTo>
                                    <a:pt x="96" y="135"/>
                                  </a:lnTo>
                                  <a:lnTo>
                                    <a:pt x="92" y="139"/>
                                  </a:lnTo>
                                  <a:lnTo>
                                    <a:pt x="90" y="142"/>
                                  </a:lnTo>
                                  <a:lnTo>
                                    <a:pt x="90" y="147"/>
                                  </a:lnTo>
                                  <a:lnTo>
                                    <a:pt x="88" y="150"/>
                                  </a:lnTo>
                                  <a:lnTo>
                                    <a:pt x="85" y="151"/>
                                  </a:lnTo>
                                  <a:lnTo>
                                    <a:pt x="81" y="152"/>
                                  </a:lnTo>
                                  <a:lnTo>
                                    <a:pt x="78" y="150"/>
                                  </a:lnTo>
                                  <a:lnTo>
                                    <a:pt x="77" y="143"/>
                                  </a:lnTo>
                                  <a:lnTo>
                                    <a:pt x="76" y="138"/>
                                  </a:lnTo>
                                  <a:lnTo>
                                    <a:pt x="72" y="132"/>
                                  </a:lnTo>
                                  <a:lnTo>
                                    <a:pt x="71" y="130"/>
                                  </a:lnTo>
                                  <a:lnTo>
                                    <a:pt x="66" y="130"/>
                                  </a:lnTo>
                                  <a:lnTo>
                                    <a:pt x="66" y="133"/>
                                  </a:lnTo>
                                  <a:lnTo>
                                    <a:pt x="60" y="133"/>
                                  </a:lnTo>
                                  <a:lnTo>
                                    <a:pt x="59" y="128"/>
                                  </a:lnTo>
                                  <a:lnTo>
                                    <a:pt x="54" y="125"/>
                                  </a:lnTo>
                                  <a:lnTo>
                                    <a:pt x="54" y="118"/>
                                  </a:lnTo>
                                  <a:lnTo>
                                    <a:pt x="46" y="110"/>
                                  </a:lnTo>
                                  <a:lnTo>
                                    <a:pt x="36" y="103"/>
                                  </a:lnTo>
                                  <a:lnTo>
                                    <a:pt x="29" y="97"/>
                                  </a:lnTo>
                                  <a:lnTo>
                                    <a:pt x="28" y="95"/>
                                  </a:lnTo>
                                  <a:lnTo>
                                    <a:pt x="28" y="90"/>
                                  </a:lnTo>
                                  <a:lnTo>
                                    <a:pt x="26" y="87"/>
                                  </a:lnTo>
                                  <a:lnTo>
                                    <a:pt x="23" y="87"/>
                                  </a:lnTo>
                                  <a:lnTo>
                                    <a:pt x="21" y="85"/>
                                  </a:lnTo>
                                  <a:lnTo>
                                    <a:pt x="19" y="79"/>
                                  </a:lnTo>
                                  <a:lnTo>
                                    <a:pt x="17" y="77"/>
                                  </a:lnTo>
                                  <a:lnTo>
                                    <a:pt x="12" y="75"/>
                                  </a:lnTo>
                                  <a:lnTo>
                                    <a:pt x="6" y="74"/>
                                  </a:lnTo>
                                  <a:lnTo>
                                    <a:pt x="2" y="71"/>
                                  </a:lnTo>
                                  <a:lnTo>
                                    <a:pt x="0" y="67"/>
                                  </a:lnTo>
                                  <a:lnTo>
                                    <a:pt x="0" y="62"/>
                                  </a:lnTo>
                                  <a:lnTo>
                                    <a:pt x="1" y="59"/>
                                  </a:lnTo>
                                  <a:lnTo>
                                    <a:pt x="5" y="51"/>
                                  </a:lnTo>
                                  <a:lnTo>
                                    <a:pt x="11" y="50"/>
                                  </a:lnTo>
                                  <a:lnTo>
                                    <a:pt x="16" y="54"/>
                                  </a:lnTo>
                                  <a:lnTo>
                                    <a:pt x="17" y="56"/>
                                  </a:lnTo>
                                  <a:lnTo>
                                    <a:pt x="14" y="59"/>
                                  </a:lnTo>
                                  <a:lnTo>
                                    <a:pt x="16" y="61"/>
                                  </a:lnTo>
                                  <a:lnTo>
                                    <a:pt x="23" y="61"/>
                                  </a:lnTo>
                                  <a:lnTo>
                                    <a:pt x="29" y="60"/>
                                  </a:lnTo>
                                  <a:lnTo>
                                    <a:pt x="33" y="58"/>
                                  </a:lnTo>
                                  <a:lnTo>
                                    <a:pt x="33" y="54"/>
                                  </a:lnTo>
                                  <a:lnTo>
                                    <a:pt x="31" y="50"/>
                                  </a:lnTo>
                                  <a:lnTo>
                                    <a:pt x="29" y="46"/>
                                  </a:lnTo>
                                  <a:lnTo>
                                    <a:pt x="27" y="44"/>
                                  </a:lnTo>
                                  <a:lnTo>
                                    <a:pt x="28" y="40"/>
                                  </a:lnTo>
                                  <a:lnTo>
                                    <a:pt x="33" y="27"/>
                                  </a:lnTo>
                                  <a:lnTo>
                                    <a:pt x="39" y="15"/>
                                  </a:lnTo>
                                  <a:lnTo>
                                    <a:pt x="42" y="15"/>
                                  </a:lnTo>
                                  <a:lnTo>
                                    <a:pt x="43" y="15"/>
                                  </a:lnTo>
                                  <a:lnTo>
                                    <a:pt x="50" y="23"/>
                                  </a:lnTo>
                                  <a:lnTo>
                                    <a:pt x="64" y="2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73" name="Freeform 121">
                              <a:extLst>
                                <a:ext uri="{FF2B5EF4-FFF2-40B4-BE49-F238E27FC236}">
                                  <a16:creationId xmlns:a16="http://schemas.microsoft.com/office/drawing/2014/main" id="{AD508824-896D-0F41-4CEB-1DB934F5D331}"/>
                                </a:ext>
                              </a:extLst>
                            </p:cNvPr>
                            <p:cNvSpPr>
                              <a:spLocks/>
                            </p:cNvSpPr>
                            <p:nvPr/>
                          </p:nvSpPr>
                          <p:spPr bwMode="auto">
                            <a:xfrm>
                              <a:off x="5336448" y="4147139"/>
                              <a:ext cx="240688" cy="142993"/>
                            </a:xfrm>
                            <a:custGeom>
                              <a:avLst/>
                              <a:gdLst/>
                              <a:ahLst/>
                              <a:cxnLst>
                                <a:cxn ang="0">
                                  <a:pos x="0" y="11"/>
                                </a:cxn>
                                <a:cxn ang="0">
                                  <a:pos x="1" y="17"/>
                                </a:cxn>
                                <a:cxn ang="0">
                                  <a:pos x="1" y="22"/>
                                </a:cxn>
                                <a:cxn ang="0">
                                  <a:pos x="2" y="27"/>
                                </a:cxn>
                                <a:cxn ang="0">
                                  <a:pos x="9" y="28"/>
                                </a:cxn>
                                <a:cxn ang="0">
                                  <a:pos x="13" y="22"/>
                                </a:cxn>
                                <a:cxn ang="0">
                                  <a:pos x="19" y="12"/>
                                </a:cxn>
                                <a:cxn ang="0">
                                  <a:pos x="23" y="9"/>
                                </a:cxn>
                                <a:cxn ang="0">
                                  <a:pos x="25" y="9"/>
                                </a:cxn>
                                <a:cxn ang="0">
                                  <a:pos x="32" y="13"/>
                                </a:cxn>
                                <a:cxn ang="0">
                                  <a:pos x="40" y="14"/>
                                </a:cxn>
                                <a:cxn ang="0">
                                  <a:pos x="45" y="18"/>
                                </a:cxn>
                                <a:cxn ang="0">
                                  <a:pos x="47" y="27"/>
                                </a:cxn>
                                <a:cxn ang="0">
                                  <a:pos x="53" y="31"/>
                                </a:cxn>
                                <a:cxn ang="0">
                                  <a:pos x="60" y="31"/>
                                </a:cxn>
                                <a:cxn ang="0">
                                  <a:pos x="64" y="33"/>
                                </a:cxn>
                                <a:cxn ang="0">
                                  <a:pos x="67" y="38"/>
                                </a:cxn>
                                <a:cxn ang="0">
                                  <a:pos x="70" y="44"/>
                                </a:cxn>
                                <a:cxn ang="0">
                                  <a:pos x="82" y="57"/>
                                </a:cxn>
                                <a:cxn ang="0">
                                  <a:pos x="89" y="62"/>
                                </a:cxn>
                                <a:cxn ang="0">
                                  <a:pos x="100" y="72"/>
                                </a:cxn>
                                <a:cxn ang="0">
                                  <a:pos x="108" y="74"/>
                                </a:cxn>
                                <a:cxn ang="0">
                                  <a:pos x="107" y="67"/>
                                </a:cxn>
                                <a:cxn ang="0">
                                  <a:pos x="98" y="62"/>
                                </a:cxn>
                                <a:cxn ang="0">
                                  <a:pos x="86" y="53"/>
                                </a:cxn>
                                <a:cxn ang="0">
                                  <a:pos x="77" y="47"/>
                                </a:cxn>
                                <a:cxn ang="0">
                                  <a:pos x="76" y="44"/>
                                </a:cxn>
                                <a:cxn ang="0">
                                  <a:pos x="77" y="42"/>
                                </a:cxn>
                                <a:cxn ang="0">
                                  <a:pos x="77" y="39"/>
                                </a:cxn>
                                <a:cxn ang="0">
                                  <a:pos x="75" y="38"/>
                                </a:cxn>
                                <a:cxn ang="0">
                                  <a:pos x="71" y="38"/>
                                </a:cxn>
                                <a:cxn ang="0">
                                  <a:pos x="70" y="33"/>
                                </a:cxn>
                                <a:cxn ang="0">
                                  <a:pos x="69" y="29"/>
                                </a:cxn>
                                <a:cxn ang="0">
                                  <a:pos x="67" y="27"/>
                                </a:cxn>
                                <a:cxn ang="0">
                                  <a:pos x="58" y="24"/>
                                </a:cxn>
                                <a:cxn ang="0">
                                  <a:pos x="51" y="22"/>
                                </a:cxn>
                                <a:cxn ang="0">
                                  <a:pos x="46" y="13"/>
                                </a:cxn>
                                <a:cxn ang="0">
                                  <a:pos x="43" y="9"/>
                                </a:cxn>
                                <a:cxn ang="0">
                                  <a:pos x="36" y="7"/>
                                </a:cxn>
                                <a:cxn ang="0">
                                  <a:pos x="31" y="6"/>
                                </a:cxn>
                                <a:cxn ang="0">
                                  <a:pos x="25" y="1"/>
                                </a:cxn>
                                <a:cxn ang="0">
                                  <a:pos x="19" y="0"/>
                                </a:cxn>
                                <a:cxn ang="0">
                                  <a:pos x="14" y="1"/>
                                </a:cxn>
                                <a:cxn ang="0">
                                  <a:pos x="12" y="9"/>
                                </a:cxn>
                                <a:cxn ang="0">
                                  <a:pos x="11" y="14"/>
                                </a:cxn>
                                <a:cxn ang="0">
                                  <a:pos x="9" y="20"/>
                                </a:cxn>
                                <a:cxn ang="0">
                                  <a:pos x="7" y="21"/>
                                </a:cxn>
                                <a:cxn ang="0">
                                  <a:pos x="5" y="18"/>
                                </a:cxn>
                                <a:cxn ang="0">
                                  <a:pos x="3" y="8"/>
                                </a:cxn>
                                <a:cxn ang="0">
                                  <a:pos x="0" y="11"/>
                                </a:cxn>
                              </a:cxnLst>
                              <a:rect l="0" t="0" r="r" b="b"/>
                              <a:pathLst>
                                <a:path w="109" h="75">
                                  <a:moveTo>
                                    <a:pt x="0" y="11"/>
                                  </a:moveTo>
                                  <a:lnTo>
                                    <a:pt x="1" y="17"/>
                                  </a:lnTo>
                                  <a:lnTo>
                                    <a:pt x="1" y="22"/>
                                  </a:lnTo>
                                  <a:lnTo>
                                    <a:pt x="2" y="27"/>
                                  </a:lnTo>
                                  <a:lnTo>
                                    <a:pt x="9" y="28"/>
                                  </a:lnTo>
                                  <a:lnTo>
                                    <a:pt x="13" y="22"/>
                                  </a:lnTo>
                                  <a:lnTo>
                                    <a:pt x="19" y="12"/>
                                  </a:lnTo>
                                  <a:lnTo>
                                    <a:pt x="23" y="9"/>
                                  </a:lnTo>
                                  <a:lnTo>
                                    <a:pt x="25" y="9"/>
                                  </a:lnTo>
                                  <a:lnTo>
                                    <a:pt x="32" y="13"/>
                                  </a:lnTo>
                                  <a:lnTo>
                                    <a:pt x="40" y="14"/>
                                  </a:lnTo>
                                  <a:lnTo>
                                    <a:pt x="45" y="18"/>
                                  </a:lnTo>
                                  <a:lnTo>
                                    <a:pt x="47" y="27"/>
                                  </a:lnTo>
                                  <a:lnTo>
                                    <a:pt x="53" y="31"/>
                                  </a:lnTo>
                                  <a:lnTo>
                                    <a:pt x="60" y="31"/>
                                  </a:lnTo>
                                  <a:lnTo>
                                    <a:pt x="64" y="33"/>
                                  </a:lnTo>
                                  <a:lnTo>
                                    <a:pt x="67" y="38"/>
                                  </a:lnTo>
                                  <a:lnTo>
                                    <a:pt x="70" y="44"/>
                                  </a:lnTo>
                                  <a:lnTo>
                                    <a:pt x="82" y="57"/>
                                  </a:lnTo>
                                  <a:lnTo>
                                    <a:pt x="89" y="62"/>
                                  </a:lnTo>
                                  <a:lnTo>
                                    <a:pt x="100" y="72"/>
                                  </a:lnTo>
                                  <a:lnTo>
                                    <a:pt x="108" y="74"/>
                                  </a:lnTo>
                                  <a:lnTo>
                                    <a:pt x="107" y="67"/>
                                  </a:lnTo>
                                  <a:lnTo>
                                    <a:pt x="98" y="62"/>
                                  </a:lnTo>
                                  <a:lnTo>
                                    <a:pt x="86" y="53"/>
                                  </a:lnTo>
                                  <a:lnTo>
                                    <a:pt x="77" y="47"/>
                                  </a:lnTo>
                                  <a:lnTo>
                                    <a:pt x="76" y="44"/>
                                  </a:lnTo>
                                  <a:lnTo>
                                    <a:pt x="77" y="42"/>
                                  </a:lnTo>
                                  <a:lnTo>
                                    <a:pt x="77" y="39"/>
                                  </a:lnTo>
                                  <a:lnTo>
                                    <a:pt x="75" y="38"/>
                                  </a:lnTo>
                                  <a:lnTo>
                                    <a:pt x="71" y="38"/>
                                  </a:lnTo>
                                  <a:lnTo>
                                    <a:pt x="70" y="33"/>
                                  </a:lnTo>
                                  <a:lnTo>
                                    <a:pt x="69" y="29"/>
                                  </a:lnTo>
                                  <a:lnTo>
                                    <a:pt x="67" y="27"/>
                                  </a:lnTo>
                                  <a:lnTo>
                                    <a:pt x="58" y="24"/>
                                  </a:lnTo>
                                  <a:lnTo>
                                    <a:pt x="51" y="22"/>
                                  </a:lnTo>
                                  <a:lnTo>
                                    <a:pt x="46" y="13"/>
                                  </a:lnTo>
                                  <a:lnTo>
                                    <a:pt x="43" y="9"/>
                                  </a:lnTo>
                                  <a:lnTo>
                                    <a:pt x="36" y="7"/>
                                  </a:lnTo>
                                  <a:lnTo>
                                    <a:pt x="31" y="6"/>
                                  </a:lnTo>
                                  <a:lnTo>
                                    <a:pt x="25" y="1"/>
                                  </a:lnTo>
                                  <a:lnTo>
                                    <a:pt x="19" y="0"/>
                                  </a:lnTo>
                                  <a:lnTo>
                                    <a:pt x="14" y="1"/>
                                  </a:lnTo>
                                  <a:lnTo>
                                    <a:pt x="12" y="9"/>
                                  </a:lnTo>
                                  <a:lnTo>
                                    <a:pt x="11" y="14"/>
                                  </a:lnTo>
                                  <a:lnTo>
                                    <a:pt x="9" y="20"/>
                                  </a:lnTo>
                                  <a:lnTo>
                                    <a:pt x="7" y="21"/>
                                  </a:lnTo>
                                  <a:lnTo>
                                    <a:pt x="5" y="18"/>
                                  </a:lnTo>
                                  <a:lnTo>
                                    <a:pt x="3" y="8"/>
                                  </a:lnTo>
                                  <a:lnTo>
                                    <a:pt x="0" y="1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74" name="Freeform 122">
                              <a:extLst>
                                <a:ext uri="{FF2B5EF4-FFF2-40B4-BE49-F238E27FC236}">
                                  <a16:creationId xmlns:a16="http://schemas.microsoft.com/office/drawing/2014/main" id="{A4FA894F-6E2A-2D38-CAC6-49952A3671C0}"/>
                                </a:ext>
                              </a:extLst>
                            </p:cNvPr>
                            <p:cNvSpPr>
                              <a:spLocks/>
                            </p:cNvSpPr>
                            <p:nvPr/>
                          </p:nvSpPr>
                          <p:spPr bwMode="auto">
                            <a:xfrm>
                              <a:off x="5561678" y="4036556"/>
                              <a:ext cx="207565" cy="68637"/>
                            </a:xfrm>
                            <a:custGeom>
                              <a:avLst/>
                              <a:gdLst/>
                              <a:ahLst/>
                              <a:cxnLst>
                                <a:cxn ang="0">
                                  <a:pos x="93" y="3"/>
                                </a:cxn>
                                <a:cxn ang="0">
                                  <a:pos x="82" y="2"/>
                                </a:cxn>
                                <a:cxn ang="0">
                                  <a:pos x="73" y="2"/>
                                </a:cxn>
                                <a:cxn ang="0">
                                  <a:pos x="62" y="0"/>
                                </a:cxn>
                                <a:cxn ang="0">
                                  <a:pos x="52" y="0"/>
                                </a:cxn>
                                <a:cxn ang="0">
                                  <a:pos x="47" y="2"/>
                                </a:cxn>
                                <a:cxn ang="0">
                                  <a:pos x="42" y="8"/>
                                </a:cxn>
                                <a:cxn ang="0">
                                  <a:pos x="34" y="11"/>
                                </a:cxn>
                                <a:cxn ang="0">
                                  <a:pos x="24" y="17"/>
                                </a:cxn>
                                <a:cxn ang="0">
                                  <a:pos x="19" y="16"/>
                                </a:cxn>
                                <a:cxn ang="0">
                                  <a:pos x="20" y="18"/>
                                </a:cxn>
                                <a:cxn ang="0">
                                  <a:pos x="18" y="21"/>
                                </a:cxn>
                                <a:cxn ang="0">
                                  <a:pos x="14" y="23"/>
                                </a:cxn>
                                <a:cxn ang="0">
                                  <a:pos x="10" y="23"/>
                                </a:cxn>
                                <a:cxn ang="0">
                                  <a:pos x="7" y="23"/>
                                </a:cxn>
                                <a:cxn ang="0">
                                  <a:pos x="0" y="31"/>
                                </a:cxn>
                                <a:cxn ang="0">
                                  <a:pos x="7" y="35"/>
                                </a:cxn>
                                <a:cxn ang="0">
                                  <a:pos x="17" y="34"/>
                                </a:cxn>
                                <a:cxn ang="0">
                                  <a:pos x="14" y="31"/>
                                </a:cxn>
                                <a:cxn ang="0">
                                  <a:pos x="14" y="29"/>
                                </a:cxn>
                                <a:cxn ang="0">
                                  <a:pos x="20" y="24"/>
                                </a:cxn>
                                <a:cxn ang="0">
                                  <a:pos x="29" y="22"/>
                                </a:cxn>
                                <a:cxn ang="0">
                                  <a:pos x="36" y="21"/>
                                </a:cxn>
                                <a:cxn ang="0">
                                  <a:pos x="43" y="19"/>
                                </a:cxn>
                                <a:cxn ang="0">
                                  <a:pos x="48" y="15"/>
                                </a:cxn>
                                <a:cxn ang="0">
                                  <a:pos x="56" y="11"/>
                                </a:cxn>
                                <a:cxn ang="0">
                                  <a:pos x="59" y="7"/>
                                </a:cxn>
                                <a:cxn ang="0">
                                  <a:pos x="63" y="8"/>
                                </a:cxn>
                                <a:cxn ang="0">
                                  <a:pos x="76" y="11"/>
                                </a:cxn>
                                <a:cxn ang="0">
                                  <a:pos x="80" y="8"/>
                                </a:cxn>
                                <a:cxn ang="0">
                                  <a:pos x="93" y="3"/>
                                </a:cxn>
                              </a:cxnLst>
                              <a:rect l="0" t="0" r="r" b="b"/>
                              <a:pathLst>
                                <a:path w="94" h="36">
                                  <a:moveTo>
                                    <a:pt x="93" y="3"/>
                                  </a:moveTo>
                                  <a:lnTo>
                                    <a:pt x="82" y="2"/>
                                  </a:lnTo>
                                  <a:lnTo>
                                    <a:pt x="73" y="2"/>
                                  </a:lnTo>
                                  <a:lnTo>
                                    <a:pt x="62" y="0"/>
                                  </a:lnTo>
                                  <a:lnTo>
                                    <a:pt x="52" y="0"/>
                                  </a:lnTo>
                                  <a:lnTo>
                                    <a:pt x="47" y="2"/>
                                  </a:lnTo>
                                  <a:lnTo>
                                    <a:pt x="42" y="8"/>
                                  </a:lnTo>
                                  <a:lnTo>
                                    <a:pt x="34" y="11"/>
                                  </a:lnTo>
                                  <a:lnTo>
                                    <a:pt x="24" y="17"/>
                                  </a:lnTo>
                                  <a:lnTo>
                                    <a:pt x="19" y="16"/>
                                  </a:lnTo>
                                  <a:lnTo>
                                    <a:pt x="20" y="18"/>
                                  </a:lnTo>
                                  <a:lnTo>
                                    <a:pt x="18" y="21"/>
                                  </a:lnTo>
                                  <a:lnTo>
                                    <a:pt x="14" y="23"/>
                                  </a:lnTo>
                                  <a:lnTo>
                                    <a:pt x="10" y="23"/>
                                  </a:lnTo>
                                  <a:lnTo>
                                    <a:pt x="7" y="23"/>
                                  </a:lnTo>
                                  <a:lnTo>
                                    <a:pt x="0" y="31"/>
                                  </a:lnTo>
                                  <a:lnTo>
                                    <a:pt x="7" y="35"/>
                                  </a:lnTo>
                                  <a:lnTo>
                                    <a:pt x="17" y="34"/>
                                  </a:lnTo>
                                  <a:lnTo>
                                    <a:pt x="14" y="31"/>
                                  </a:lnTo>
                                  <a:lnTo>
                                    <a:pt x="14" y="29"/>
                                  </a:lnTo>
                                  <a:lnTo>
                                    <a:pt x="20" y="24"/>
                                  </a:lnTo>
                                  <a:lnTo>
                                    <a:pt x="29" y="22"/>
                                  </a:lnTo>
                                  <a:lnTo>
                                    <a:pt x="36" y="21"/>
                                  </a:lnTo>
                                  <a:lnTo>
                                    <a:pt x="43" y="19"/>
                                  </a:lnTo>
                                  <a:lnTo>
                                    <a:pt x="48" y="15"/>
                                  </a:lnTo>
                                  <a:lnTo>
                                    <a:pt x="56" y="11"/>
                                  </a:lnTo>
                                  <a:lnTo>
                                    <a:pt x="59" y="7"/>
                                  </a:lnTo>
                                  <a:lnTo>
                                    <a:pt x="63" y="8"/>
                                  </a:lnTo>
                                  <a:lnTo>
                                    <a:pt x="76" y="11"/>
                                  </a:lnTo>
                                  <a:lnTo>
                                    <a:pt x="80" y="8"/>
                                  </a:lnTo>
                                  <a:lnTo>
                                    <a:pt x="93" y="3"/>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75" name="Freeform 123">
                              <a:extLst>
                                <a:ext uri="{FF2B5EF4-FFF2-40B4-BE49-F238E27FC236}">
                                  <a16:creationId xmlns:a16="http://schemas.microsoft.com/office/drawing/2014/main" id="{58F4CE26-B4D0-E0B6-4AEF-62ABE2E72CDB}"/>
                                </a:ext>
                              </a:extLst>
                            </p:cNvPr>
                            <p:cNvSpPr>
                              <a:spLocks/>
                            </p:cNvSpPr>
                            <p:nvPr/>
                          </p:nvSpPr>
                          <p:spPr bwMode="auto">
                            <a:xfrm>
                              <a:off x="6109297" y="2032731"/>
                              <a:ext cx="103782" cy="167779"/>
                            </a:xfrm>
                            <a:custGeom>
                              <a:avLst/>
                              <a:gdLst/>
                              <a:ahLst/>
                              <a:cxnLst>
                                <a:cxn ang="0">
                                  <a:pos x="0" y="0"/>
                                </a:cxn>
                                <a:cxn ang="0">
                                  <a:pos x="14" y="12"/>
                                </a:cxn>
                                <a:cxn ang="0">
                                  <a:pos x="23" y="17"/>
                                </a:cxn>
                                <a:cxn ang="0">
                                  <a:pos x="28" y="25"/>
                                </a:cxn>
                                <a:cxn ang="0">
                                  <a:pos x="36" y="47"/>
                                </a:cxn>
                                <a:cxn ang="0">
                                  <a:pos x="39" y="66"/>
                                </a:cxn>
                                <a:cxn ang="0">
                                  <a:pos x="45" y="78"/>
                                </a:cxn>
                                <a:cxn ang="0">
                                  <a:pos x="46" y="87"/>
                                </a:cxn>
                                <a:cxn ang="0">
                                  <a:pos x="43" y="87"/>
                                </a:cxn>
                                <a:cxn ang="0">
                                  <a:pos x="41" y="74"/>
                                </a:cxn>
                                <a:cxn ang="0">
                                  <a:pos x="35" y="61"/>
                                </a:cxn>
                                <a:cxn ang="0">
                                  <a:pos x="35" y="51"/>
                                </a:cxn>
                                <a:cxn ang="0">
                                  <a:pos x="28" y="33"/>
                                </a:cxn>
                                <a:cxn ang="0">
                                  <a:pos x="20" y="22"/>
                                </a:cxn>
                                <a:cxn ang="0">
                                  <a:pos x="9" y="12"/>
                                </a:cxn>
                                <a:cxn ang="0">
                                  <a:pos x="0" y="0"/>
                                </a:cxn>
                              </a:cxnLst>
                              <a:rect l="0" t="0" r="r" b="b"/>
                              <a:pathLst>
                                <a:path w="47" h="88">
                                  <a:moveTo>
                                    <a:pt x="0" y="0"/>
                                  </a:moveTo>
                                  <a:lnTo>
                                    <a:pt x="14" y="12"/>
                                  </a:lnTo>
                                  <a:lnTo>
                                    <a:pt x="23" y="17"/>
                                  </a:lnTo>
                                  <a:lnTo>
                                    <a:pt x="28" y="25"/>
                                  </a:lnTo>
                                  <a:lnTo>
                                    <a:pt x="36" y="47"/>
                                  </a:lnTo>
                                  <a:lnTo>
                                    <a:pt x="39" y="66"/>
                                  </a:lnTo>
                                  <a:lnTo>
                                    <a:pt x="45" y="78"/>
                                  </a:lnTo>
                                  <a:lnTo>
                                    <a:pt x="46" y="87"/>
                                  </a:lnTo>
                                  <a:lnTo>
                                    <a:pt x="43" y="87"/>
                                  </a:lnTo>
                                  <a:lnTo>
                                    <a:pt x="41" y="74"/>
                                  </a:lnTo>
                                  <a:lnTo>
                                    <a:pt x="35" y="61"/>
                                  </a:lnTo>
                                  <a:lnTo>
                                    <a:pt x="35" y="51"/>
                                  </a:lnTo>
                                  <a:lnTo>
                                    <a:pt x="28" y="33"/>
                                  </a:lnTo>
                                  <a:lnTo>
                                    <a:pt x="20" y="22"/>
                                  </a:lnTo>
                                  <a:lnTo>
                                    <a:pt x="9" y="12"/>
                                  </a:lnTo>
                                  <a:lnTo>
                                    <a:pt x="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76" name="Freeform 124">
                              <a:extLst>
                                <a:ext uri="{FF2B5EF4-FFF2-40B4-BE49-F238E27FC236}">
                                  <a16:creationId xmlns:a16="http://schemas.microsoft.com/office/drawing/2014/main" id="{DDE15A2A-211E-8BE7-E477-9F4A65DFFFDD}"/>
                                </a:ext>
                              </a:extLst>
                            </p:cNvPr>
                            <p:cNvSpPr>
                              <a:spLocks/>
                            </p:cNvSpPr>
                            <p:nvPr/>
                          </p:nvSpPr>
                          <p:spPr bwMode="auto">
                            <a:xfrm>
                              <a:off x="6199830" y="2211950"/>
                              <a:ext cx="52996" cy="83890"/>
                            </a:xfrm>
                            <a:custGeom>
                              <a:avLst/>
                              <a:gdLst/>
                              <a:ahLst/>
                              <a:cxnLst>
                                <a:cxn ang="0">
                                  <a:pos x="0" y="0"/>
                                </a:cxn>
                                <a:cxn ang="0">
                                  <a:pos x="3" y="1"/>
                                </a:cxn>
                                <a:cxn ang="0">
                                  <a:pos x="8" y="14"/>
                                </a:cxn>
                                <a:cxn ang="0">
                                  <a:pos x="13" y="28"/>
                                </a:cxn>
                                <a:cxn ang="0">
                                  <a:pos x="23" y="40"/>
                                </a:cxn>
                                <a:cxn ang="0">
                                  <a:pos x="20" y="43"/>
                                </a:cxn>
                                <a:cxn ang="0">
                                  <a:pos x="13" y="33"/>
                                </a:cxn>
                                <a:cxn ang="0">
                                  <a:pos x="7" y="22"/>
                                </a:cxn>
                                <a:cxn ang="0">
                                  <a:pos x="0" y="0"/>
                                </a:cxn>
                              </a:cxnLst>
                              <a:rect l="0" t="0" r="r" b="b"/>
                              <a:pathLst>
                                <a:path w="24" h="44">
                                  <a:moveTo>
                                    <a:pt x="0" y="0"/>
                                  </a:moveTo>
                                  <a:lnTo>
                                    <a:pt x="3" y="1"/>
                                  </a:lnTo>
                                  <a:lnTo>
                                    <a:pt x="8" y="14"/>
                                  </a:lnTo>
                                  <a:lnTo>
                                    <a:pt x="13" y="28"/>
                                  </a:lnTo>
                                  <a:lnTo>
                                    <a:pt x="23" y="40"/>
                                  </a:lnTo>
                                  <a:lnTo>
                                    <a:pt x="20" y="43"/>
                                  </a:lnTo>
                                  <a:lnTo>
                                    <a:pt x="13" y="33"/>
                                  </a:lnTo>
                                  <a:lnTo>
                                    <a:pt x="7" y="22"/>
                                  </a:lnTo>
                                  <a:lnTo>
                                    <a:pt x="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77" name="Freeform 125">
                              <a:extLst>
                                <a:ext uri="{FF2B5EF4-FFF2-40B4-BE49-F238E27FC236}">
                                  <a16:creationId xmlns:a16="http://schemas.microsoft.com/office/drawing/2014/main" id="{8282AF1E-0CBE-2465-C060-3A878259A8C7}"/>
                                </a:ext>
                              </a:extLst>
                            </p:cNvPr>
                            <p:cNvSpPr>
                              <a:spLocks/>
                            </p:cNvSpPr>
                            <p:nvPr/>
                          </p:nvSpPr>
                          <p:spPr bwMode="auto">
                            <a:xfrm>
                              <a:off x="6257242" y="2313000"/>
                              <a:ext cx="128073" cy="512872"/>
                            </a:xfrm>
                            <a:custGeom>
                              <a:avLst/>
                              <a:gdLst/>
                              <a:ahLst/>
                              <a:cxnLst>
                                <a:cxn ang="0">
                                  <a:pos x="0" y="0"/>
                                </a:cxn>
                                <a:cxn ang="0">
                                  <a:pos x="0" y="27"/>
                                </a:cxn>
                                <a:cxn ang="0">
                                  <a:pos x="2" y="40"/>
                                </a:cxn>
                                <a:cxn ang="0">
                                  <a:pos x="8" y="51"/>
                                </a:cxn>
                                <a:cxn ang="0">
                                  <a:pos x="13" y="60"/>
                                </a:cxn>
                                <a:cxn ang="0">
                                  <a:pos x="17" y="71"/>
                                </a:cxn>
                                <a:cxn ang="0">
                                  <a:pos x="28" y="92"/>
                                </a:cxn>
                                <a:cxn ang="0">
                                  <a:pos x="37" y="101"/>
                                </a:cxn>
                                <a:cxn ang="0">
                                  <a:pos x="39" y="107"/>
                                </a:cxn>
                                <a:cxn ang="0">
                                  <a:pos x="38" y="123"/>
                                </a:cxn>
                                <a:cxn ang="0">
                                  <a:pos x="41" y="133"/>
                                </a:cxn>
                                <a:cxn ang="0">
                                  <a:pos x="39" y="144"/>
                                </a:cxn>
                                <a:cxn ang="0">
                                  <a:pos x="16" y="173"/>
                                </a:cxn>
                                <a:cxn ang="0">
                                  <a:pos x="23" y="183"/>
                                </a:cxn>
                                <a:cxn ang="0">
                                  <a:pos x="30" y="178"/>
                                </a:cxn>
                                <a:cxn ang="0">
                                  <a:pos x="28" y="176"/>
                                </a:cxn>
                                <a:cxn ang="0">
                                  <a:pos x="25" y="177"/>
                                </a:cxn>
                                <a:cxn ang="0">
                                  <a:pos x="23" y="171"/>
                                </a:cxn>
                                <a:cxn ang="0">
                                  <a:pos x="27" y="164"/>
                                </a:cxn>
                                <a:cxn ang="0">
                                  <a:pos x="39" y="152"/>
                                </a:cxn>
                                <a:cxn ang="0">
                                  <a:pos x="44" y="159"/>
                                </a:cxn>
                                <a:cxn ang="0">
                                  <a:pos x="51" y="169"/>
                                </a:cxn>
                                <a:cxn ang="0">
                                  <a:pos x="51" y="174"/>
                                </a:cxn>
                                <a:cxn ang="0">
                                  <a:pos x="44" y="179"/>
                                </a:cxn>
                                <a:cxn ang="0">
                                  <a:pos x="39" y="187"/>
                                </a:cxn>
                                <a:cxn ang="0">
                                  <a:pos x="35" y="192"/>
                                </a:cxn>
                                <a:cxn ang="0">
                                  <a:pos x="38" y="204"/>
                                </a:cxn>
                                <a:cxn ang="0">
                                  <a:pos x="38" y="217"/>
                                </a:cxn>
                                <a:cxn ang="0">
                                  <a:pos x="40" y="228"/>
                                </a:cxn>
                                <a:cxn ang="0">
                                  <a:pos x="39" y="240"/>
                                </a:cxn>
                                <a:cxn ang="0">
                                  <a:pos x="38" y="247"/>
                                </a:cxn>
                                <a:cxn ang="0">
                                  <a:pos x="37" y="259"/>
                                </a:cxn>
                                <a:cxn ang="0">
                                  <a:pos x="39" y="268"/>
                                </a:cxn>
                                <a:cxn ang="0">
                                  <a:pos x="44" y="266"/>
                                </a:cxn>
                                <a:cxn ang="0">
                                  <a:pos x="44" y="253"/>
                                </a:cxn>
                                <a:cxn ang="0">
                                  <a:pos x="46" y="239"/>
                                </a:cxn>
                                <a:cxn ang="0">
                                  <a:pos x="45" y="227"/>
                                </a:cxn>
                                <a:cxn ang="0">
                                  <a:pos x="42" y="213"/>
                                </a:cxn>
                                <a:cxn ang="0">
                                  <a:pos x="43" y="203"/>
                                </a:cxn>
                                <a:cxn ang="0">
                                  <a:pos x="41" y="193"/>
                                </a:cxn>
                                <a:cxn ang="0">
                                  <a:pos x="42" y="189"/>
                                </a:cxn>
                                <a:cxn ang="0">
                                  <a:pos x="47" y="187"/>
                                </a:cxn>
                                <a:cxn ang="0">
                                  <a:pos x="51" y="181"/>
                                </a:cxn>
                                <a:cxn ang="0">
                                  <a:pos x="56" y="178"/>
                                </a:cxn>
                                <a:cxn ang="0">
                                  <a:pos x="57" y="170"/>
                                </a:cxn>
                                <a:cxn ang="0">
                                  <a:pos x="54" y="162"/>
                                </a:cxn>
                                <a:cxn ang="0">
                                  <a:pos x="48" y="155"/>
                                </a:cxn>
                                <a:cxn ang="0">
                                  <a:pos x="44" y="149"/>
                                </a:cxn>
                                <a:cxn ang="0">
                                  <a:pos x="43" y="140"/>
                                </a:cxn>
                                <a:cxn ang="0">
                                  <a:pos x="47" y="131"/>
                                </a:cxn>
                                <a:cxn ang="0">
                                  <a:pos x="47" y="125"/>
                                </a:cxn>
                                <a:cxn ang="0">
                                  <a:pos x="43" y="115"/>
                                </a:cxn>
                                <a:cxn ang="0">
                                  <a:pos x="44" y="101"/>
                                </a:cxn>
                                <a:cxn ang="0">
                                  <a:pos x="42" y="94"/>
                                </a:cxn>
                                <a:cxn ang="0">
                                  <a:pos x="34" y="89"/>
                                </a:cxn>
                                <a:cxn ang="0">
                                  <a:pos x="30" y="85"/>
                                </a:cxn>
                                <a:cxn ang="0">
                                  <a:pos x="19" y="58"/>
                                </a:cxn>
                                <a:cxn ang="0">
                                  <a:pos x="13" y="49"/>
                                </a:cxn>
                                <a:cxn ang="0">
                                  <a:pos x="10" y="36"/>
                                </a:cxn>
                                <a:cxn ang="0">
                                  <a:pos x="6" y="13"/>
                                </a:cxn>
                                <a:cxn ang="0">
                                  <a:pos x="0" y="0"/>
                                </a:cxn>
                              </a:cxnLst>
                              <a:rect l="0" t="0" r="r" b="b"/>
                              <a:pathLst>
                                <a:path w="58" h="269">
                                  <a:moveTo>
                                    <a:pt x="0" y="0"/>
                                  </a:moveTo>
                                  <a:lnTo>
                                    <a:pt x="0" y="27"/>
                                  </a:lnTo>
                                  <a:lnTo>
                                    <a:pt x="2" y="40"/>
                                  </a:lnTo>
                                  <a:lnTo>
                                    <a:pt x="8" y="51"/>
                                  </a:lnTo>
                                  <a:lnTo>
                                    <a:pt x="13" y="60"/>
                                  </a:lnTo>
                                  <a:lnTo>
                                    <a:pt x="17" y="71"/>
                                  </a:lnTo>
                                  <a:lnTo>
                                    <a:pt x="28" y="92"/>
                                  </a:lnTo>
                                  <a:lnTo>
                                    <a:pt x="37" y="101"/>
                                  </a:lnTo>
                                  <a:lnTo>
                                    <a:pt x="39" y="107"/>
                                  </a:lnTo>
                                  <a:lnTo>
                                    <a:pt x="38" y="123"/>
                                  </a:lnTo>
                                  <a:lnTo>
                                    <a:pt x="41" y="133"/>
                                  </a:lnTo>
                                  <a:lnTo>
                                    <a:pt x="39" y="144"/>
                                  </a:lnTo>
                                  <a:lnTo>
                                    <a:pt x="16" y="173"/>
                                  </a:lnTo>
                                  <a:lnTo>
                                    <a:pt x="23" y="183"/>
                                  </a:lnTo>
                                  <a:lnTo>
                                    <a:pt x="30" y="178"/>
                                  </a:lnTo>
                                  <a:lnTo>
                                    <a:pt x="28" y="176"/>
                                  </a:lnTo>
                                  <a:lnTo>
                                    <a:pt x="25" y="177"/>
                                  </a:lnTo>
                                  <a:lnTo>
                                    <a:pt x="23" y="171"/>
                                  </a:lnTo>
                                  <a:lnTo>
                                    <a:pt x="27" y="164"/>
                                  </a:lnTo>
                                  <a:lnTo>
                                    <a:pt x="39" y="152"/>
                                  </a:lnTo>
                                  <a:lnTo>
                                    <a:pt x="44" y="159"/>
                                  </a:lnTo>
                                  <a:lnTo>
                                    <a:pt x="51" y="169"/>
                                  </a:lnTo>
                                  <a:lnTo>
                                    <a:pt x="51" y="174"/>
                                  </a:lnTo>
                                  <a:lnTo>
                                    <a:pt x="44" y="179"/>
                                  </a:lnTo>
                                  <a:lnTo>
                                    <a:pt x="39" y="187"/>
                                  </a:lnTo>
                                  <a:lnTo>
                                    <a:pt x="35" y="192"/>
                                  </a:lnTo>
                                  <a:lnTo>
                                    <a:pt x="38" y="204"/>
                                  </a:lnTo>
                                  <a:lnTo>
                                    <a:pt x="38" y="217"/>
                                  </a:lnTo>
                                  <a:lnTo>
                                    <a:pt x="40" y="228"/>
                                  </a:lnTo>
                                  <a:lnTo>
                                    <a:pt x="39" y="240"/>
                                  </a:lnTo>
                                  <a:lnTo>
                                    <a:pt x="38" y="247"/>
                                  </a:lnTo>
                                  <a:lnTo>
                                    <a:pt x="37" y="259"/>
                                  </a:lnTo>
                                  <a:lnTo>
                                    <a:pt x="39" y="268"/>
                                  </a:lnTo>
                                  <a:lnTo>
                                    <a:pt x="44" y="266"/>
                                  </a:lnTo>
                                  <a:lnTo>
                                    <a:pt x="44" y="253"/>
                                  </a:lnTo>
                                  <a:lnTo>
                                    <a:pt x="46" y="239"/>
                                  </a:lnTo>
                                  <a:lnTo>
                                    <a:pt x="45" y="227"/>
                                  </a:lnTo>
                                  <a:lnTo>
                                    <a:pt x="42" y="213"/>
                                  </a:lnTo>
                                  <a:lnTo>
                                    <a:pt x="43" y="203"/>
                                  </a:lnTo>
                                  <a:lnTo>
                                    <a:pt x="41" y="193"/>
                                  </a:lnTo>
                                  <a:lnTo>
                                    <a:pt x="42" y="189"/>
                                  </a:lnTo>
                                  <a:lnTo>
                                    <a:pt x="47" y="187"/>
                                  </a:lnTo>
                                  <a:lnTo>
                                    <a:pt x="51" y="181"/>
                                  </a:lnTo>
                                  <a:lnTo>
                                    <a:pt x="56" y="178"/>
                                  </a:lnTo>
                                  <a:lnTo>
                                    <a:pt x="57" y="170"/>
                                  </a:lnTo>
                                  <a:lnTo>
                                    <a:pt x="54" y="162"/>
                                  </a:lnTo>
                                  <a:lnTo>
                                    <a:pt x="48" y="155"/>
                                  </a:lnTo>
                                  <a:lnTo>
                                    <a:pt x="44" y="149"/>
                                  </a:lnTo>
                                  <a:lnTo>
                                    <a:pt x="43" y="140"/>
                                  </a:lnTo>
                                  <a:lnTo>
                                    <a:pt x="47" y="131"/>
                                  </a:lnTo>
                                  <a:lnTo>
                                    <a:pt x="47" y="125"/>
                                  </a:lnTo>
                                  <a:lnTo>
                                    <a:pt x="43" y="115"/>
                                  </a:lnTo>
                                  <a:lnTo>
                                    <a:pt x="44" y="101"/>
                                  </a:lnTo>
                                  <a:lnTo>
                                    <a:pt x="42" y="94"/>
                                  </a:lnTo>
                                  <a:lnTo>
                                    <a:pt x="34" y="89"/>
                                  </a:lnTo>
                                  <a:lnTo>
                                    <a:pt x="30" y="85"/>
                                  </a:lnTo>
                                  <a:lnTo>
                                    <a:pt x="19" y="58"/>
                                  </a:lnTo>
                                  <a:lnTo>
                                    <a:pt x="13" y="49"/>
                                  </a:lnTo>
                                  <a:lnTo>
                                    <a:pt x="10" y="36"/>
                                  </a:lnTo>
                                  <a:lnTo>
                                    <a:pt x="6" y="13"/>
                                  </a:lnTo>
                                  <a:lnTo>
                                    <a:pt x="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78" name="Freeform 126">
                              <a:extLst>
                                <a:ext uri="{FF2B5EF4-FFF2-40B4-BE49-F238E27FC236}">
                                  <a16:creationId xmlns:a16="http://schemas.microsoft.com/office/drawing/2014/main" id="{D534CAF3-24E5-F68D-DB29-7FAEEC03A889}"/>
                                </a:ext>
                              </a:extLst>
                            </p:cNvPr>
                            <p:cNvSpPr>
                              <a:spLocks/>
                            </p:cNvSpPr>
                            <p:nvPr/>
                          </p:nvSpPr>
                          <p:spPr bwMode="auto">
                            <a:xfrm>
                              <a:off x="6356608" y="2488406"/>
                              <a:ext cx="435002" cy="165872"/>
                            </a:xfrm>
                            <a:custGeom>
                              <a:avLst/>
                              <a:gdLst/>
                              <a:ahLst/>
                              <a:cxnLst>
                                <a:cxn ang="0">
                                  <a:pos x="0" y="59"/>
                                </a:cxn>
                                <a:cxn ang="0">
                                  <a:pos x="9" y="51"/>
                                </a:cxn>
                                <a:cxn ang="0">
                                  <a:pos x="45" y="51"/>
                                </a:cxn>
                                <a:cxn ang="0">
                                  <a:pos x="61" y="46"/>
                                </a:cxn>
                                <a:cxn ang="0">
                                  <a:pos x="118" y="46"/>
                                </a:cxn>
                                <a:cxn ang="0">
                                  <a:pos x="125" y="45"/>
                                </a:cxn>
                                <a:cxn ang="0">
                                  <a:pos x="127" y="37"/>
                                </a:cxn>
                                <a:cxn ang="0">
                                  <a:pos x="124" y="32"/>
                                </a:cxn>
                                <a:cxn ang="0">
                                  <a:pos x="125" y="23"/>
                                </a:cxn>
                                <a:cxn ang="0">
                                  <a:pos x="136" y="12"/>
                                </a:cxn>
                                <a:cxn ang="0">
                                  <a:pos x="149" y="9"/>
                                </a:cxn>
                                <a:cxn ang="0">
                                  <a:pos x="169" y="4"/>
                                </a:cxn>
                                <a:cxn ang="0">
                                  <a:pos x="196" y="0"/>
                                </a:cxn>
                                <a:cxn ang="0">
                                  <a:pos x="166" y="8"/>
                                </a:cxn>
                                <a:cxn ang="0">
                                  <a:pos x="162" y="12"/>
                                </a:cxn>
                                <a:cxn ang="0">
                                  <a:pos x="150" y="13"/>
                                </a:cxn>
                                <a:cxn ang="0">
                                  <a:pos x="146" y="15"/>
                                </a:cxn>
                                <a:cxn ang="0">
                                  <a:pos x="137" y="16"/>
                                </a:cxn>
                                <a:cxn ang="0">
                                  <a:pos x="130" y="24"/>
                                </a:cxn>
                                <a:cxn ang="0">
                                  <a:pos x="129" y="29"/>
                                </a:cxn>
                                <a:cxn ang="0">
                                  <a:pos x="129" y="34"/>
                                </a:cxn>
                                <a:cxn ang="0">
                                  <a:pos x="132" y="37"/>
                                </a:cxn>
                                <a:cxn ang="0">
                                  <a:pos x="132" y="41"/>
                                </a:cxn>
                                <a:cxn ang="0">
                                  <a:pos x="131" y="47"/>
                                </a:cxn>
                                <a:cxn ang="0">
                                  <a:pos x="125" y="51"/>
                                </a:cxn>
                                <a:cxn ang="0">
                                  <a:pos x="112" y="53"/>
                                </a:cxn>
                                <a:cxn ang="0">
                                  <a:pos x="106" y="53"/>
                                </a:cxn>
                                <a:cxn ang="0">
                                  <a:pos x="109" y="60"/>
                                </a:cxn>
                                <a:cxn ang="0">
                                  <a:pos x="111" y="66"/>
                                </a:cxn>
                                <a:cxn ang="0">
                                  <a:pos x="111" y="86"/>
                                </a:cxn>
                                <a:cxn ang="0">
                                  <a:pos x="105" y="84"/>
                                </a:cxn>
                                <a:cxn ang="0">
                                  <a:pos x="106" y="71"/>
                                </a:cxn>
                                <a:cxn ang="0">
                                  <a:pos x="105" y="59"/>
                                </a:cxn>
                                <a:cxn ang="0">
                                  <a:pos x="99" y="52"/>
                                </a:cxn>
                                <a:cxn ang="0">
                                  <a:pos x="65" y="52"/>
                                </a:cxn>
                                <a:cxn ang="0">
                                  <a:pos x="45" y="58"/>
                                </a:cxn>
                                <a:cxn ang="0">
                                  <a:pos x="11" y="58"/>
                                </a:cxn>
                                <a:cxn ang="0">
                                  <a:pos x="3" y="66"/>
                                </a:cxn>
                                <a:cxn ang="0">
                                  <a:pos x="0" y="59"/>
                                </a:cxn>
                              </a:cxnLst>
                              <a:rect l="0" t="0" r="r" b="b"/>
                              <a:pathLst>
                                <a:path w="197" h="87">
                                  <a:moveTo>
                                    <a:pt x="0" y="59"/>
                                  </a:moveTo>
                                  <a:lnTo>
                                    <a:pt x="9" y="51"/>
                                  </a:lnTo>
                                  <a:lnTo>
                                    <a:pt x="45" y="51"/>
                                  </a:lnTo>
                                  <a:lnTo>
                                    <a:pt x="61" y="46"/>
                                  </a:lnTo>
                                  <a:lnTo>
                                    <a:pt x="118" y="46"/>
                                  </a:lnTo>
                                  <a:lnTo>
                                    <a:pt x="125" y="45"/>
                                  </a:lnTo>
                                  <a:lnTo>
                                    <a:pt x="127" y="37"/>
                                  </a:lnTo>
                                  <a:lnTo>
                                    <a:pt x="124" y="32"/>
                                  </a:lnTo>
                                  <a:lnTo>
                                    <a:pt x="125" y="23"/>
                                  </a:lnTo>
                                  <a:lnTo>
                                    <a:pt x="136" y="12"/>
                                  </a:lnTo>
                                  <a:lnTo>
                                    <a:pt x="149" y="9"/>
                                  </a:lnTo>
                                  <a:lnTo>
                                    <a:pt x="169" y="4"/>
                                  </a:lnTo>
                                  <a:lnTo>
                                    <a:pt x="196" y="0"/>
                                  </a:lnTo>
                                  <a:lnTo>
                                    <a:pt x="166" y="8"/>
                                  </a:lnTo>
                                  <a:lnTo>
                                    <a:pt x="162" y="12"/>
                                  </a:lnTo>
                                  <a:lnTo>
                                    <a:pt x="150" y="13"/>
                                  </a:lnTo>
                                  <a:lnTo>
                                    <a:pt x="146" y="15"/>
                                  </a:lnTo>
                                  <a:lnTo>
                                    <a:pt x="137" y="16"/>
                                  </a:lnTo>
                                  <a:lnTo>
                                    <a:pt x="130" y="24"/>
                                  </a:lnTo>
                                  <a:lnTo>
                                    <a:pt x="129" y="29"/>
                                  </a:lnTo>
                                  <a:lnTo>
                                    <a:pt x="129" y="34"/>
                                  </a:lnTo>
                                  <a:lnTo>
                                    <a:pt x="132" y="37"/>
                                  </a:lnTo>
                                  <a:lnTo>
                                    <a:pt x="132" y="41"/>
                                  </a:lnTo>
                                  <a:lnTo>
                                    <a:pt x="131" y="47"/>
                                  </a:lnTo>
                                  <a:lnTo>
                                    <a:pt x="125" y="51"/>
                                  </a:lnTo>
                                  <a:lnTo>
                                    <a:pt x="112" y="53"/>
                                  </a:lnTo>
                                  <a:lnTo>
                                    <a:pt x="106" y="53"/>
                                  </a:lnTo>
                                  <a:lnTo>
                                    <a:pt x="109" y="60"/>
                                  </a:lnTo>
                                  <a:lnTo>
                                    <a:pt x="111" y="66"/>
                                  </a:lnTo>
                                  <a:lnTo>
                                    <a:pt x="111" y="86"/>
                                  </a:lnTo>
                                  <a:lnTo>
                                    <a:pt x="105" y="84"/>
                                  </a:lnTo>
                                  <a:lnTo>
                                    <a:pt x="106" y="71"/>
                                  </a:lnTo>
                                  <a:lnTo>
                                    <a:pt x="105" y="59"/>
                                  </a:lnTo>
                                  <a:lnTo>
                                    <a:pt x="99" y="52"/>
                                  </a:lnTo>
                                  <a:lnTo>
                                    <a:pt x="65" y="52"/>
                                  </a:lnTo>
                                  <a:lnTo>
                                    <a:pt x="45" y="58"/>
                                  </a:lnTo>
                                  <a:lnTo>
                                    <a:pt x="11" y="58"/>
                                  </a:lnTo>
                                  <a:lnTo>
                                    <a:pt x="3" y="66"/>
                                  </a:lnTo>
                                  <a:lnTo>
                                    <a:pt x="0" y="59"/>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79" name="Freeform 127">
                              <a:extLst>
                                <a:ext uri="{FF2B5EF4-FFF2-40B4-BE49-F238E27FC236}">
                                  <a16:creationId xmlns:a16="http://schemas.microsoft.com/office/drawing/2014/main" id="{AD3ACE85-3B78-03EB-E6B0-EB2839467AFA}"/>
                                </a:ext>
                              </a:extLst>
                            </p:cNvPr>
                            <p:cNvSpPr>
                              <a:spLocks/>
                            </p:cNvSpPr>
                            <p:nvPr/>
                          </p:nvSpPr>
                          <p:spPr bwMode="auto">
                            <a:xfrm>
                              <a:off x="6577423" y="2398795"/>
                              <a:ext cx="554240" cy="467114"/>
                            </a:xfrm>
                            <a:custGeom>
                              <a:avLst/>
                              <a:gdLst/>
                              <a:ahLst/>
                              <a:cxnLst>
                                <a:cxn ang="0">
                                  <a:pos x="17" y="141"/>
                                </a:cxn>
                                <a:cxn ang="0">
                                  <a:pos x="34" y="147"/>
                                </a:cxn>
                                <a:cxn ang="0">
                                  <a:pos x="59" y="142"/>
                                </a:cxn>
                                <a:cxn ang="0">
                                  <a:pos x="75" y="144"/>
                                </a:cxn>
                                <a:cxn ang="0">
                                  <a:pos x="106" y="142"/>
                                </a:cxn>
                                <a:cxn ang="0">
                                  <a:pos x="131" y="152"/>
                                </a:cxn>
                                <a:cxn ang="0">
                                  <a:pos x="189" y="137"/>
                                </a:cxn>
                                <a:cxn ang="0">
                                  <a:pos x="218" y="93"/>
                                </a:cxn>
                                <a:cxn ang="0">
                                  <a:pos x="215" y="82"/>
                                </a:cxn>
                                <a:cxn ang="0">
                                  <a:pos x="220" y="73"/>
                                </a:cxn>
                                <a:cxn ang="0">
                                  <a:pos x="239" y="58"/>
                                </a:cxn>
                                <a:cxn ang="0">
                                  <a:pos x="239" y="37"/>
                                </a:cxn>
                                <a:cxn ang="0">
                                  <a:pos x="249" y="0"/>
                                </a:cxn>
                                <a:cxn ang="0">
                                  <a:pos x="249" y="26"/>
                                </a:cxn>
                                <a:cxn ang="0">
                                  <a:pos x="246" y="49"/>
                                </a:cxn>
                                <a:cxn ang="0">
                                  <a:pos x="238" y="66"/>
                                </a:cxn>
                                <a:cxn ang="0">
                                  <a:pos x="225" y="78"/>
                                </a:cxn>
                                <a:cxn ang="0">
                                  <a:pos x="221" y="82"/>
                                </a:cxn>
                                <a:cxn ang="0">
                                  <a:pos x="223" y="97"/>
                                </a:cxn>
                                <a:cxn ang="0">
                                  <a:pos x="196" y="130"/>
                                </a:cxn>
                                <a:cxn ang="0">
                                  <a:pos x="187" y="153"/>
                                </a:cxn>
                                <a:cxn ang="0">
                                  <a:pos x="126" y="157"/>
                                </a:cxn>
                                <a:cxn ang="0">
                                  <a:pos x="108" y="147"/>
                                </a:cxn>
                                <a:cxn ang="0">
                                  <a:pos x="88" y="146"/>
                                </a:cxn>
                                <a:cxn ang="0">
                                  <a:pos x="80" y="151"/>
                                </a:cxn>
                                <a:cxn ang="0">
                                  <a:pos x="98" y="152"/>
                                </a:cxn>
                                <a:cxn ang="0">
                                  <a:pos x="115" y="169"/>
                                </a:cxn>
                                <a:cxn ang="0">
                                  <a:pos x="115" y="193"/>
                                </a:cxn>
                                <a:cxn ang="0">
                                  <a:pos x="144" y="226"/>
                                </a:cxn>
                                <a:cxn ang="0">
                                  <a:pos x="161" y="244"/>
                                </a:cxn>
                                <a:cxn ang="0">
                                  <a:pos x="145" y="233"/>
                                </a:cxn>
                                <a:cxn ang="0">
                                  <a:pos x="124" y="220"/>
                                </a:cxn>
                                <a:cxn ang="0">
                                  <a:pos x="109" y="173"/>
                                </a:cxn>
                                <a:cxn ang="0">
                                  <a:pos x="100" y="159"/>
                                </a:cxn>
                                <a:cxn ang="0">
                                  <a:pos x="85" y="157"/>
                                </a:cxn>
                                <a:cxn ang="0">
                                  <a:pos x="64" y="148"/>
                                </a:cxn>
                                <a:cxn ang="0">
                                  <a:pos x="47" y="154"/>
                                </a:cxn>
                                <a:cxn ang="0">
                                  <a:pos x="24" y="147"/>
                                </a:cxn>
                                <a:cxn ang="0">
                                  <a:pos x="6" y="137"/>
                                </a:cxn>
                                <a:cxn ang="0">
                                  <a:pos x="2" y="131"/>
                                </a:cxn>
                              </a:cxnLst>
                              <a:rect l="0" t="0" r="r" b="b"/>
                              <a:pathLst>
                                <a:path w="251" h="245">
                                  <a:moveTo>
                                    <a:pt x="8" y="133"/>
                                  </a:moveTo>
                                  <a:lnTo>
                                    <a:pt x="17" y="141"/>
                                  </a:lnTo>
                                  <a:lnTo>
                                    <a:pt x="27" y="142"/>
                                  </a:lnTo>
                                  <a:lnTo>
                                    <a:pt x="34" y="147"/>
                                  </a:lnTo>
                                  <a:lnTo>
                                    <a:pt x="46" y="148"/>
                                  </a:lnTo>
                                  <a:lnTo>
                                    <a:pt x="59" y="142"/>
                                  </a:lnTo>
                                  <a:lnTo>
                                    <a:pt x="69" y="143"/>
                                  </a:lnTo>
                                  <a:lnTo>
                                    <a:pt x="75" y="144"/>
                                  </a:lnTo>
                                  <a:lnTo>
                                    <a:pt x="85" y="141"/>
                                  </a:lnTo>
                                  <a:lnTo>
                                    <a:pt x="106" y="142"/>
                                  </a:lnTo>
                                  <a:lnTo>
                                    <a:pt x="123" y="148"/>
                                  </a:lnTo>
                                  <a:lnTo>
                                    <a:pt x="131" y="152"/>
                                  </a:lnTo>
                                  <a:lnTo>
                                    <a:pt x="178" y="153"/>
                                  </a:lnTo>
                                  <a:lnTo>
                                    <a:pt x="189" y="137"/>
                                  </a:lnTo>
                                  <a:lnTo>
                                    <a:pt x="192" y="121"/>
                                  </a:lnTo>
                                  <a:lnTo>
                                    <a:pt x="218" y="93"/>
                                  </a:lnTo>
                                  <a:lnTo>
                                    <a:pt x="218" y="87"/>
                                  </a:lnTo>
                                  <a:lnTo>
                                    <a:pt x="215" y="82"/>
                                  </a:lnTo>
                                  <a:lnTo>
                                    <a:pt x="216" y="76"/>
                                  </a:lnTo>
                                  <a:lnTo>
                                    <a:pt x="220" y="73"/>
                                  </a:lnTo>
                                  <a:lnTo>
                                    <a:pt x="230" y="64"/>
                                  </a:lnTo>
                                  <a:lnTo>
                                    <a:pt x="239" y="58"/>
                                  </a:lnTo>
                                  <a:lnTo>
                                    <a:pt x="239" y="48"/>
                                  </a:lnTo>
                                  <a:lnTo>
                                    <a:pt x="239" y="37"/>
                                  </a:lnTo>
                                  <a:lnTo>
                                    <a:pt x="245" y="29"/>
                                  </a:lnTo>
                                  <a:lnTo>
                                    <a:pt x="249" y="0"/>
                                  </a:lnTo>
                                  <a:lnTo>
                                    <a:pt x="250" y="1"/>
                                  </a:lnTo>
                                  <a:lnTo>
                                    <a:pt x="249" y="26"/>
                                  </a:lnTo>
                                  <a:lnTo>
                                    <a:pt x="245" y="38"/>
                                  </a:lnTo>
                                  <a:lnTo>
                                    <a:pt x="246" y="49"/>
                                  </a:lnTo>
                                  <a:lnTo>
                                    <a:pt x="245" y="58"/>
                                  </a:lnTo>
                                  <a:lnTo>
                                    <a:pt x="238" y="66"/>
                                  </a:lnTo>
                                  <a:lnTo>
                                    <a:pt x="231" y="71"/>
                                  </a:lnTo>
                                  <a:lnTo>
                                    <a:pt x="225" y="78"/>
                                  </a:lnTo>
                                  <a:lnTo>
                                    <a:pt x="221" y="79"/>
                                  </a:lnTo>
                                  <a:lnTo>
                                    <a:pt x="221" y="82"/>
                                  </a:lnTo>
                                  <a:lnTo>
                                    <a:pt x="224" y="89"/>
                                  </a:lnTo>
                                  <a:lnTo>
                                    <a:pt x="223" y="97"/>
                                  </a:lnTo>
                                  <a:lnTo>
                                    <a:pt x="198" y="124"/>
                                  </a:lnTo>
                                  <a:lnTo>
                                    <a:pt x="196" y="130"/>
                                  </a:lnTo>
                                  <a:lnTo>
                                    <a:pt x="194" y="140"/>
                                  </a:lnTo>
                                  <a:lnTo>
                                    <a:pt x="187" y="153"/>
                                  </a:lnTo>
                                  <a:lnTo>
                                    <a:pt x="182" y="158"/>
                                  </a:lnTo>
                                  <a:lnTo>
                                    <a:pt x="126" y="157"/>
                                  </a:lnTo>
                                  <a:lnTo>
                                    <a:pt x="114" y="153"/>
                                  </a:lnTo>
                                  <a:lnTo>
                                    <a:pt x="108" y="147"/>
                                  </a:lnTo>
                                  <a:lnTo>
                                    <a:pt x="98" y="147"/>
                                  </a:lnTo>
                                  <a:lnTo>
                                    <a:pt x="88" y="146"/>
                                  </a:lnTo>
                                  <a:lnTo>
                                    <a:pt x="79" y="147"/>
                                  </a:lnTo>
                                  <a:lnTo>
                                    <a:pt x="80" y="151"/>
                                  </a:lnTo>
                                  <a:lnTo>
                                    <a:pt x="86" y="153"/>
                                  </a:lnTo>
                                  <a:lnTo>
                                    <a:pt x="98" y="152"/>
                                  </a:lnTo>
                                  <a:lnTo>
                                    <a:pt x="105" y="157"/>
                                  </a:lnTo>
                                  <a:lnTo>
                                    <a:pt x="115" y="169"/>
                                  </a:lnTo>
                                  <a:lnTo>
                                    <a:pt x="115" y="175"/>
                                  </a:lnTo>
                                  <a:lnTo>
                                    <a:pt x="115" y="193"/>
                                  </a:lnTo>
                                  <a:lnTo>
                                    <a:pt x="128" y="215"/>
                                  </a:lnTo>
                                  <a:lnTo>
                                    <a:pt x="144" y="226"/>
                                  </a:lnTo>
                                  <a:lnTo>
                                    <a:pt x="159" y="236"/>
                                  </a:lnTo>
                                  <a:lnTo>
                                    <a:pt x="161" y="244"/>
                                  </a:lnTo>
                                  <a:lnTo>
                                    <a:pt x="155" y="244"/>
                                  </a:lnTo>
                                  <a:lnTo>
                                    <a:pt x="145" y="233"/>
                                  </a:lnTo>
                                  <a:lnTo>
                                    <a:pt x="129" y="223"/>
                                  </a:lnTo>
                                  <a:lnTo>
                                    <a:pt x="124" y="220"/>
                                  </a:lnTo>
                                  <a:lnTo>
                                    <a:pt x="111" y="197"/>
                                  </a:lnTo>
                                  <a:lnTo>
                                    <a:pt x="109" y="173"/>
                                  </a:lnTo>
                                  <a:lnTo>
                                    <a:pt x="103" y="166"/>
                                  </a:lnTo>
                                  <a:lnTo>
                                    <a:pt x="100" y="159"/>
                                  </a:lnTo>
                                  <a:lnTo>
                                    <a:pt x="93" y="156"/>
                                  </a:lnTo>
                                  <a:lnTo>
                                    <a:pt x="85" y="157"/>
                                  </a:lnTo>
                                  <a:lnTo>
                                    <a:pt x="77" y="154"/>
                                  </a:lnTo>
                                  <a:lnTo>
                                    <a:pt x="64" y="148"/>
                                  </a:lnTo>
                                  <a:lnTo>
                                    <a:pt x="57" y="148"/>
                                  </a:lnTo>
                                  <a:lnTo>
                                    <a:pt x="47" y="154"/>
                                  </a:lnTo>
                                  <a:lnTo>
                                    <a:pt x="34" y="154"/>
                                  </a:lnTo>
                                  <a:lnTo>
                                    <a:pt x="24" y="147"/>
                                  </a:lnTo>
                                  <a:lnTo>
                                    <a:pt x="15" y="145"/>
                                  </a:lnTo>
                                  <a:lnTo>
                                    <a:pt x="6" y="137"/>
                                  </a:lnTo>
                                  <a:lnTo>
                                    <a:pt x="0" y="136"/>
                                  </a:lnTo>
                                  <a:lnTo>
                                    <a:pt x="2" y="131"/>
                                  </a:lnTo>
                                  <a:lnTo>
                                    <a:pt x="8" y="133"/>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80" name="Freeform 128">
                              <a:extLst>
                                <a:ext uri="{FF2B5EF4-FFF2-40B4-BE49-F238E27FC236}">
                                  <a16:creationId xmlns:a16="http://schemas.microsoft.com/office/drawing/2014/main" id="{41B5D64D-FF35-9813-38F9-1C77813DF70C}"/>
                                </a:ext>
                              </a:extLst>
                            </p:cNvPr>
                            <p:cNvSpPr>
                              <a:spLocks/>
                            </p:cNvSpPr>
                            <p:nvPr/>
                          </p:nvSpPr>
                          <p:spPr bwMode="auto">
                            <a:xfrm>
                              <a:off x="6380897" y="2648560"/>
                              <a:ext cx="200942" cy="245949"/>
                            </a:xfrm>
                            <a:custGeom>
                              <a:avLst/>
                              <a:gdLst/>
                              <a:ahLst/>
                              <a:cxnLst>
                                <a:cxn ang="0">
                                  <a:pos x="88" y="0"/>
                                </a:cxn>
                                <a:cxn ang="0">
                                  <a:pos x="57" y="1"/>
                                </a:cxn>
                                <a:cxn ang="0">
                                  <a:pos x="47" y="9"/>
                                </a:cxn>
                                <a:cxn ang="0">
                                  <a:pos x="40" y="20"/>
                                </a:cxn>
                                <a:cxn ang="0">
                                  <a:pos x="35" y="28"/>
                                </a:cxn>
                                <a:cxn ang="0">
                                  <a:pos x="38" y="42"/>
                                </a:cxn>
                                <a:cxn ang="0">
                                  <a:pos x="35" y="51"/>
                                </a:cxn>
                                <a:cxn ang="0">
                                  <a:pos x="22" y="65"/>
                                </a:cxn>
                                <a:cxn ang="0">
                                  <a:pos x="16" y="72"/>
                                </a:cxn>
                                <a:cxn ang="0">
                                  <a:pos x="13" y="78"/>
                                </a:cxn>
                                <a:cxn ang="0">
                                  <a:pos x="14" y="83"/>
                                </a:cxn>
                                <a:cxn ang="0">
                                  <a:pos x="14" y="91"/>
                                </a:cxn>
                                <a:cxn ang="0">
                                  <a:pos x="8" y="95"/>
                                </a:cxn>
                                <a:cxn ang="0">
                                  <a:pos x="4" y="102"/>
                                </a:cxn>
                                <a:cxn ang="0">
                                  <a:pos x="2" y="119"/>
                                </a:cxn>
                                <a:cxn ang="0">
                                  <a:pos x="0" y="127"/>
                                </a:cxn>
                                <a:cxn ang="0">
                                  <a:pos x="5" y="128"/>
                                </a:cxn>
                                <a:cxn ang="0">
                                  <a:pos x="9" y="108"/>
                                </a:cxn>
                                <a:cxn ang="0">
                                  <a:pos x="11" y="102"/>
                                </a:cxn>
                                <a:cxn ang="0">
                                  <a:pos x="18" y="97"/>
                                </a:cxn>
                                <a:cxn ang="0">
                                  <a:pos x="22" y="93"/>
                                </a:cxn>
                                <a:cxn ang="0">
                                  <a:pos x="22" y="85"/>
                                </a:cxn>
                                <a:cxn ang="0">
                                  <a:pos x="20" y="79"/>
                                </a:cxn>
                                <a:cxn ang="0">
                                  <a:pos x="21" y="73"/>
                                </a:cxn>
                                <a:cxn ang="0">
                                  <a:pos x="41" y="55"/>
                                </a:cxn>
                                <a:cxn ang="0">
                                  <a:pos x="45" y="45"/>
                                </a:cxn>
                                <a:cxn ang="0">
                                  <a:pos x="44" y="33"/>
                                </a:cxn>
                                <a:cxn ang="0">
                                  <a:pos x="43" y="25"/>
                                </a:cxn>
                                <a:cxn ang="0">
                                  <a:pos x="47" y="19"/>
                                </a:cxn>
                                <a:cxn ang="0">
                                  <a:pos x="56" y="10"/>
                                </a:cxn>
                                <a:cxn ang="0">
                                  <a:pos x="63" y="7"/>
                                </a:cxn>
                                <a:cxn ang="0">
                                  <a:pos x="90" y="4"/>
                                </a:cxn>
                                <a:cxn ang="0">
                                  <a:pos x="88" y="0"/>
                                </a:cxn>
                              </a:cxnLst>
                              <a:rect l="0" t="0" r="r" b="b"/>
                              <a:pathLst>
                                <a:path w="91" h="129">
                                  <a:moveTo>
                                    <a:pt x="88" y="0"/>
                                  </a:moveTo>
                                  <a:lnTo>
                                    <a:pt x="57" y="1"/>
                                  </a:lnTo>
                                  <a:lnTo>
                                    <a:pt x="47" y="9"/>
                                  </a:lnTo>
                                  <a:lnTo>
                                    <a:pt x="40" y="20"/>
                                  </a:lnTo>
                                  <a:lnTo>
                                    <a:pt x="35" y="28"/>
                                  </a:lnTo>
                                  <a:lnTo>
                                    <a:pt x="38" y="42"/>
                                  </a:lnTo>
                                  <a:lnTo>
                                    <a:pt x="35" y="51"/>
                                  </a:lnTo>
                                  <a:lnTo>
                                    <a:pt x="22" y="65"/>
                                  </a:lnTo>
                                  <a:lnTo>
                                    <a:pt x="16" y="72"/>
                                  </a:lnTo>
                                  <a:lnTo>
                                    <a:pt x="13" y="78"/>
                                  </a:lnTo>
                                  <a:lnTo>
                                    <a:pt x="14" y="83"/>
                                  </a:lnTo>
                                  <a:lnTo>
                                    <a:pt x="14" y="91"/>
                                  </a:lnTo>
                                  <a:lnTo>
                                    <a:pt x="8" y="95"/>
                                  </a:lnTo>
                                  <a:lnTo>
                                    <a:pt x="4" y="102"/>
                                  </a:lnTo>
                                  <a:lnTo>
                                    <a:pt x="2" y="119"/>
                                  </a:lnTo>
                                  <a:lnTo>
                                    <a:pt x="0" y="127"/>
                                  </a:lnTo>
                                  <a:lnTo>
                                    <a:pt x="5" y="128"/>
                                  </a:lnTo>
                                  <a:lnTo>
                                    <a:pt x="9" y="108"/>
                                  </a:lnTo>
                                  <a:lnTo>
                                    <a:pt x="11" y="102"/>
                                  </a:lnTo>
                                  <a:lnTo>
                                    <a:pt x="18" y="97"/>
                                  </a:lnTo>
                                  <a:lnTo>
                                    <a:pt x="22" y="93"/>
                                  </a:lnTo>
                                  <a:lnTo>
                                    <a:pt x="22" y="85"/>
                                  </a:lnTo>
                                  <a:lnTo>
                                    <a:pt x="20" y="79"/>
                                  </a:lnTo>
                                  <a:lnTo>
                                    <a:pt x="21" y="73"/>
                                  </a:lnTo>
                                  <a:lnTo>
                                    <a:pt x="41" y="55"/>
                                  </a:lnTo>
                                  <a:lnTo>
                                    <a:pt x="45" y="45"/>
                                  </a:lnTo>
                                  <a:lnTo>
                                    <a:pt x="44" y="33"/>
                                  </a:lnTo>
                                  <a:lnTo>
                                    <a:pt x="43" y="25"/>
                                  </a:lnTo>
                                  <a:lnTo>
                                    <a:pt x="47" y="19"/>
                                  </a:lnTo>
                                  <a:lnTo>
                                    <a:pt x="56" y="10"/>
                                  </a:lnTo>
                                  <a:lnTo>
                                    <a:pt x="63" y="7"/>
                                  </a:lnTo>
                                  <a:lnTo>
                                    <a:pt x="90" y="4"/>
                                  </a:lnTo>
                                  <a:lnTo>
                                    <a:pt x="88"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81" name="Freeform 129">
                              <a:extLst>
                                <a:ext uri="{FF2B5EF4-FFF2-40B4-BE49-F238E27FC236}">
                                  <a16:creationId xmlns:a16="http://schemas.microsoft.com/office/drawing/2014/main" id="{08C8149B-52CE-F8D3-F631-86373CDBE976}"/>
                                </a:ext>
                              </a:extLst>
                            </p:cNvPr>
                            <p:cNvSpPr>
                              <a:spLocks/>
                            </p:cNvSpPr>
                            <p:nvPr/>
                          </p:nvSpPr>
                          <p:spPr bwMode="auto">
                            <a:xfrm>
                              <a:off x="7774235" y="4566586"/>
                              <a:ext cx="280432" cy="133461"/>
                            </a:xfrm>
                            <a:custGeom>
                              <a:avLst/>
                              <a:gdLst/>
                              <a:ahLst/>
                              <a:cxnLst>
                                <a:cxn ang="0">
                                  <a:pos x="7" y="0"/>
                                </a:cxn>
                                <a:cxn ang="0">
                                  <a:pos x="124" y="64"/>
                                </a:cxn>
                                <a:cxn ang="0">
                                  <a:pos x="126" y="69"/>
                                </a:cxn>
                                <a:cxn ang="0">
                                  <a:pos x="0" y="1"/>
                                </a:cxn>
                                <a:cxn ang="0">
                                  <a:pos x="7" y="0"/>
                                </a:cxn>
                              </a:cxnLst>
                              <a:rect l="0" t="0" r="r" b="b"/>
                              <a:pathLst>
                                <a:path w="127" h="70">
                                  <a:moveTo>
                                    <a:pt x="7" y="0"/>
                                  </a:moveTo>
                                  <a:lnTo>
                                    <a:pt x="124" y="64"/>
                                  </a:lnTo>
                                  <a:lnTo>
                                    <a:pt x="126" y="69"/>
                                  </a:lnTo>
                                  <a:lnTo>
                                    <a:pt x="0" y="1"/>
                                  </a:lnTo>
                                  <a:lnTo>
                                    <a:pt x="7"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82" name="Freeform 130">
                              <a:extLst>
                                <a:ext uri="{FF2B5EF4-FFF2-40B4-BE49-F238E27FC236}">
                                  <a16:creationId xmlns:a16="http://schemas.microsoft.com/office/drawing/2014/main" id="{7A43CC4B-2797-574F-5DF1-8FE08E79ABA0}"/>
                                </a:ext>
                              </a:extLst>
                            </p:cNvPr>
                            <p:cNvSpPr>
                              <a:spLocks/>
                            </p:cNvSpPr>
                            <p:nvPr/>
                          </p:nvSpPr>
                          <p:spPr bwMode="auto">
                            <a:xfrm>
                              <a:off x="6919683" y="2841124"/>
                              <a:ext cx="412923" cy="41943"/>
                            </a:xfrm>
                            <a:custGeom>
                              <a:avLst/>
                              <a:gdLst/>
                              <a:ahLst/>
                              <a:cxnLst>
                                <a:cxn ang="0">
                                  <a:pos x="186" y="17"/>
                                </a:cxn>
                                <a:cxn ang="0">
                                  <a:pos x="173" y="10"/>
                                </a:cxn>
                                <a:cxn ang="0">
                                  <a:pos x="162" y="8"/>
                                </a:cxn>
                                <a:cxn ang="0">
                                  <a:pos x="147" y="10"/>
                                </a:cxn>
                                <a:cxn ang="0">
                                  <a:pos x="144" y="12"/>
                                </a:cxn>
                                <a:cxn ang="0">
                                  <a:pos x="141" y="15"/>
                                </a:cxn>
                                <a:cxn ang="0">
                                  <a:pos x="137" y="13"/>
                                </a:cxn>
                                <a:cxn ang="0">
                                  <a:pos x="131" y="8"/>
                                </a:cxn>
                                <a:cxn ang="0">
                                  <a:pos x="127" y="8"/>
                                </a:cxn>
                                <a:cxn ang="0">
                                  <a:pos x="121" y="11"/>
                                </a:cxn>
                                <a:cxn ang="0">
                                  <a:pos x="106" y="10"/>
                                </a:cxn>
                                <a:cxn ang="0">
                                  <a:pos x="92" y="9"/>
                                </a:cxn>
                                <a:cxn ang="0">
                                  <a:pos x="77" y="4"/>
                                </a:cxn>
                                <a:cxn ang="0">
                                  <a:pos x="68" y="1"/>
                                </a:cxn>
                                <a:cxn ang="0">
                                  <a:pos x="59" y="0"/>
                                </a:cxn>
                                <a:cxn ang="0">
                                  <a:pos x="55" y="2"/>
                                </a:cxn>
                                <a:cxn ang="0">
                                  <a:pos x="50" y="7"/>
                                </a:cxn>
                                <a:cxn ang="0">
                                  <a:pos x="42" y="8"/>
                                </a:cxn>
                                <a:cxn ang="0">
                                  <a:pos x="39" y="10"/>
                                </a:cxn>
                                <a:cxn ang="0">
                                  <a:pos x="39" y="14"/>
                                </a:cxn>
                                <a:cxn ang="0">
                                  <a:pos x="35" y="15"/>
                                </a:cxn>
                                <a:cxn ang="0">
                                  <a:pos x="30" y="11"/>
                                </a:cxn>
                                <a:cxn ang="0">
                                  <a:pos x="28" y="7"/>
                                </a:cxn>
                                <a:cxn ang="0">
                                  <a:pos x="25" y="4"/>
                                </a:cxn>
                                <a:cxn ang="0">
                                  <a:pos x="14" y="6"/>
                                </a:cxn>
                                <a:cxn ang="0">
                                  <a:pos x="0" y="0"/>
                                </a:cxn>
                                <a:cxn ang="0">
                                  <a:pos x="2" y="8"/>
                                </a:cxn>
                                <a:cxn ang="0">
                                  <a:pos x="6" y="8"/>
                                </a:cxn>
                                <a:cxn ang="0">
                                  <a:pos x="13" y="11"/>
                                </a:cxn>
                                <a:cxn ang="0">
                                  <a:pos x="17" y="11"/>
                                </a:cxn>
                                <a:cxn ang="0">
                                  <a:pos x="21" y="9"/>
                                </a:cxn>
                                <a:cxn ang="0">
                                  <a:pos x="24" y="10"/>
                                </a:cxn>
                                <a:cxn ang="0">
                                  <a:pos x="26" y="14"/>
                                </a:cxn>
                                <a:cxn ang="0">
                                  <a:pos x="30" y="18"/>
                                </a:cxn>
                                <a:cxn ang="0">
                                  <a:pos x="37" y="20"/>
                                </a:cxn>
                                <a:cxn ang="0">
                                  <a:pos x="41" y="19"/>
                                </a:cxn>
                                <a:cxn ang="0">
                                  <a:pos x="44" y="13"/>
                                </a:cxn>
                                <a:cxn ang="0">
                                  <a:pos x="49" y="13"/>
                                </a:cxn>
                                <a:cxn ang="0">
                                  <a:pos x="52" y="13"/>
                                </a:cxn>
                                <a:cxn ang="0">
                                  <a:pos x="56" y="10"/>
                                </a:cxn>
                                <a:cxn ang="0">
                                  <a:pos x="59" y="7"/>
                                </a:cxn>
                                <a:cxn ang="0">
                                  <a:pos x="64" y="7"/>
                                </a:cxn>
                                <a:cxn ang="0">
                                  <a:pos x="91" y="13"/>
                                </a:cxn>
                                <a:cxn ang="0">
                                  <a:pos x="103" y="14"/>
                                </a:cxn>
                                <a:cxn ang="0">
                                  <a:pos x="114" y="15"/>
                                </a:cxn>
                                <a:cxn ang="0">
                                  <a:pos x="121" y="15"/>
                                </a:cxn>
                                <a:cxn ang="0">
                                  <a:pos x="125" y="13"/>
                                </a:cxn>
                                <a:cxn ang="0">
                                  <a:pos x="130" y="15"/>
                                </a:cxn>
                                <a:cxn ang="0">
                                  <a:pos x="135" y="20"/>
                                </a:cxn>
                                <a:cxn ang="0">
                                  <a:pos x="141" y="21"/>
                                </a:cxn>
                                <a:cxn ang="0">
                                  <a:pos x="147" y="15"/>
                                </a:cxn>
                                <a:cxn ang="0">
                                  <a:pos x="157" y="14"/>
                                </a:cxn>
                                <a:cxn ang="0">
                                  <a:pos x="170" y="14"/>
                                </a:cxn>
                                <a:cxn ang="0">
                                  <a:pos x="186" y="17"/>
                                </a:cxn>
                              </a:cxnLst>
                              <a:rect l="0" t="0" r="r" b="b"/>
                              <a:pathLst>
                                <a:path w="187" h="22">
                                  <a:moveTo>
                                    <a:pt x="186" y="17"/>
                                  </a:moveTo>
                                  <a:lnTo>
                                    <a:pt x="173" y="10"/>
                                  </a:lnTo>
                                  <a:lnTo>
                                    <a:pt x="162" y="8"/>
                                  </a:lnTo>
                                  <a:lnTo>
                                    <a:pt x="147" y="10"/>
                                  </a:lnTo>
                                  <a:lnTo>
                                    <a:pt x="144" y="12"/>
                                  </a:lnTo>
                                  <a:lnTo>
                                    <a:pt x="141" y="15"/>
                                  </a:lnTo>
                                  <a:lnTo>
                                    <a:pt x="137" y="13"/>
                                  </a:lnTo>
                                  <a:lnTo>
                                    <a:pt x="131" y="8"/>
                                  </a:lnTo>
                                  <a:lnTo>
                                    <a:pt x="127" y="8"/>
                                  </a:lnTo>
                                  <a:lnTo>
                                    <a:pt x="121" y="11"/>
                                  </a:lnTo>
                                  <a:lnTo>
                                    <a:pt x="106" y="10"/>
                                  </a:lnTo>
                                  <a:lnTo>
                                    <a:pt x="92" y="9"/>
                                  </a:lnTo>
                                  <a:lnTo>
                                    <a:pt x="77" y="4"/>
                                  </a:lnTo>
                                  <a:lnTo>
                                    <a:pt x="68" y="1"/>
                                  </a:lnTo>
                                  <a:lnTo>
                                    <a:pt x="59" y="0"/>
                                  </a:lnTo>
                                  <a:lnTo>
                                    <a:pt x="55" y="2"/>
                                  </a:lnTo>
                                  <a:lnTo>
                                    <a:pt x="50" y="7"/>
                                  </a:lnTo>
                                  <a:lnTo>
                                    <a:pt x="42" y="8"/>
                                  </a:lnTo>
                                  <a:lnTo>
                                    <a:pt x="39" y="10"/>
                                  </a:lnTo>
                                  <a:lnTo>
                                    <a:pt x="39" y="14"/>
                                  </a:lnTo>
                                  <a:lnTo>
                                    <a:pt x="35" y="15"/>
                                  </a:lnTo>
                                  <a:lnTo>
                                    <a:pt x="30" y="11"/>
                                  </a:lnTo>
                                  <a:lnTo>
                                    <a:pt x="28" y="7"/>
                                  </a:lnTo>
                                  <a:lnTo>
                                    <a:pt x="25" y="4"/>
                                  </a:lnTo>
                                  <a:lnTo>
                                    <a:pt x="14" y="6"/>
                                  </a:lnTo>
                                  <a:lnTo>
                                    <a:pt x="0" y="0"/>
                                  </a:lnTo>
                                  <a:lnTo>
                                    <a:pt x="2" y="8"/>
                                  </a:lnTo>
                                  <a:lnTo>
                                    <a:pt x="6" y="8"/>
                                  </a:lnTo>
                                  <a:lnTo>
                                    <a:pt x="13" y="11"/>
                                  </a:lnTo>
                                  <a:lnTo>
                                    <a:pt x="17" y="11"/>
                                  </a:lnTo>
                                  <a:lnTo>
                                    <a:pt x="21" y="9"/>
                                  </a:lnTo>
                                  <a:lnTo>
                                    <a:pt x="24" y="10"/>
                                  </a:lnTo>
                                  <a:lnTo>
                                    <a:pt x="26" y="14"/>
                                  </a:lnTo>
                                  <a:lnTo>
                                    <a:pt x="30" y="18"/>
                                  </a:lnTo>
                                  <a:lnTo>
                                    <a:pt x="37" y="20"/>
                                  </a:lnTo>
                                  <a:lnTo>
                                    <a:pt x="41" y="19"/>
                                  </a:lnTo>
                                  <a:lnTo>
                                    <a:pt x="44" y="13"/>
                                  </a:lnTo>
                                  <a:lnTo>
                                    <a:pt x="49" y="13"/>
                                  </a:lnTo>
                                  <a:lnTo>
                                    <a:pt x="52" y="13"/>
                                  </a:lnTo>
                                  <a:lnTo>
                                    <a:pt x="56" y="10"/>
                                  </a:lnTo>
                                  <a:lnTo>
                                    <a:pt x="59" y="7"/>
                                  </a:lnTo>
                                  <a:lnTo>
                                    <a:pt x="64" y="7"/>
                                  </a:lnTo>
                                  <a:lnTo>
                                    <a:pt x="91" y="13"/>
                                  </a:lnTo>
                                  <a:lnTo>
                                    <a:pt x="103" y="14"/>
                                  </a:lnTo>
                                  <a:lnTo>
                                    <a:pt x="114" y="15"/>
                                  </a:lnTo>
                                  <a:lnTo>
                                    <a:pt x="121" y="15"/>
                                  </a:lnTo>
                                  <a:lnTo>
                                    <a:pt x="125" y="13"/>
                                  </a:lnTo>
                                  <a:lnTo>
                                    <a:pt x="130" y="15"/>
                                  </a:lnTo>
                                  <a:lnTo>
                                    <a:pt x="135" y="20"/>
                                  </a:lnTo>
                                  <a:lnTo>
                                    <a:pt x="141" y="21"/>
                                  </a:lnTo>
                                  <a:lnTo>
                                    <a:pt x="147" y="15"/>
                                  </a:lnTo>
                                  <a:lnTo>
                                    <a:pt x="157" y="14"/>
                                  </a:lnTo>
                                  <a:lnTo>
                                    <a:pt x="170" y="14"/>
                                  </a:lnTo>
                                  <a:lnTo>
                                    <a:pt x="186" y="17"/>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83" name="Freeform 131">
                              <a:extLst>
                                <a:ext uri="{FF2B5EF4-FFF2-40B4-BE49-F238E27FC236}">
                                  <a16:creationId xmlns:a16="http://schemas.microsoft.com/office/drawing/2014/main" id="{67E5CF5E-C011-64AC-AB93-778D5D8B5839}"/>
                                </a:ext>
                              </a:extLst>
                            </p:cNvPr>
                            <p:cNvSpPr>
                              <a:spLocks/>
                            </p:cNvSpPr>
                            <p:nvPr/>
                          </p:nvSpPr>
                          <p:spPr bwMode="auto">
                            <a:xfrm>
                              <a:off x="6919683" y="2854471"/>
                              <a:ext cx="448251" cy="183032"/>
                            </a:xfrm>
                            <a:custGeom>
                              <a:avLst/>
                              <a:gdLst/>
                              <a:ahLst/>
                              <a:cxnLst>
                                <a:cxn ang="0">
                                  <a:pos x="5" y="2"/>
                                </a:cxn>
                                <a:cxn ang="0">
                                  <a:pos x="5" y="11"/>
                                </a:cxn>
                                <a:cxn ang="0">
                                  <a:pos x="7" y="19"/>
                                </a:cxn>
                                <a:cxn ang="0">
                                  <a:pos x="25" y="29"/>
                                </a:cxn>
                                <a:cxn ang="0">
                                  <a:pos x="45" y="38"/>
                                </a:cxn>
                                <a:cxn ang="0">
                                  <a:pos x="52" y="43"/>
                                </a:cxn>
                                <a:cxn ang="0">
                                  <a:pos x="54" y="62"/>
                                </a:cxn>
                                <a:cxn ang="0">
                                  <a:pos x="58" y="70"/>
                                </a:cxn>
                                <a:cxn ang="0">
                                  <a:pos x="61" y="72"/>
                                </a:cxn>
                                <a:cxn ang="0">
                                  <a:pos x="70" y="74"/>
                                </a:cxn>
                                <a:cxn ang="0">
                                  <a:pos x="90" y="75"/>
                                </a:cxn>
                                <a:cxn ang="0">
                                  <a:pos x="91" y="72"/>
                                </a:cxn>
                                <a:cxn ang="0">
                                  <a:pos x="96" y="71"/>
                                </a:cxn>
                                <a:cxn ang="0">
                                  <a:pos x="105" y="82"/>
                                </a:cxn>
                                <a:cxn ang="0">
                                  <a:pos x="122" y="81"/>
                                </a:cxn>
                                <a:cxn ang="0">
                                  <a:pos x="129" y="82"/>
                                </a:cxn>
                                <a:cxn ang="0">
                                  <a:pos x="136" y="86"/>
                                </a:cxn>
                                <a:cxn ang="0">
                                  <a:pos x="142" y="86"/>
                                </a:cxn>
                                <a:cxn ang="0">
                                  <a:pos x="151" y="76"/>
                                </a:cxn>
                                <a:cxn ang="0">
                                  <a:pos x="156" y="73"/>
                                </a:cxn>
                                <a:cxn ang="0">
                                  <a:pos x="164" y="74"/>
                                </a:cxn>
                                <a:cxn ang="0">
                                  <a:pos x="174" y="81"/>
                                </a:cxn>
                                <a:cxn ang="0">
                                  <a:pos x="182" y="83"/>
                                </a:cxn>
                                <a:cxn ang="0">
                                  <a:pos x="198" y="93"/>
                                </a:cxn>
                                <a:cxn ang="0">
                                  <a:pos x="202" y="95"/>
                                </a:cxn>
                                <a:cxn ang="0">
                                  <a:pos x="188" y="92"/>
                                </a:cxn>
                                <a:cxn ang="0">
                                  <a:pos x="178" y="87"/>
                                </a:cxn>
                                <a:cxn ang="0">
                                  <a:pos x="169" y="84"/>
                                </a:cxn>
                                <a:cxn ang="0">
                                  <a:pos x="164" y="80"/>
                                </a:cxn>
                                <a:cxn ang="0">
                                  <a:pos x="155" y="79"/>
                                </a:cxn>
                                <a:cxn ang="0">
                                  <a:pos x="151" y="84"/>
                                </a:cxn>
                                <a:cxn ang="0">
                                  <a:pos x="146" y="90"/>
                                </a:cxn>
                                <a:cxn ang="0">
                                  <a:pos x="139" y="92"/>
                                </a:cxn>
                                <a:cxn ang="0">
                                  <a:pos x="134" y="91"/>
                                </a:cxn>
                                <a:cxn ang="0">
                                  <a:pos x="129" y="86"/>
                                </a:cxn>
                                <a:cxn ang="0">
                                  <a:pos x="124" y="86"/>
                                </a:cxn>
                                <a:cxn ang="0">
                                  <a:pos x="118" y="88"/>
                                </a:cxn>
                                <a:cxn ang="0">
                                  <a:pos x="104" y="86"/>
                                </a:cxn>
                                <a:cxn ang="0">
                                  <a:pos x="98" y="81"/>
                                </a:cxn>
                                <a:cxn ang="0">
                                  <a:pos x="94" y="81"/>
                                </a:cxn>
                                <a:cxn ang="0">
                                  <a:pos x="78" y="81"/>
                                </a:cxn>
                                <a:cxn ang="0">
                                  <a:pos x="64" y="80"/>
                                </a:cxn>
                                <a:cxn ang="0">
                                  <a:pos x="56" y="76"/>
                                </a:cxn>
                                <a:cxn ang="0">
                                  <a:pos x="51" y="72"/>
                                </a:cxn>
                                <a:cxn ang="0">
                                  <a:pos x="48" y="62"/>
                                </a:cxn>
                                <a:cxn ang="0">
                                  <a:pos x="47" y="46"/>
                                </a:cxn>
                                <a:cxn ang="0">
                                  <a:pos x="13" y="29"/>
                                </a:cxn>
                                <a:cxn ang="0">
                                  <a:pos x="3" y="24"/>
                                </a:cxn>
                                <a:cxn ang="0">
                                  <a:pos x="0" y="19"/>
                                </a:cxn>
                                <a:cxn ang="0">
                                  <a:pos x="0" y="0"/>
                                </a:cxn>
                                <a:cxn ang="0">
                                  <a:pos x="5" y="2"/>
                                </a:cxn>
                              </a:cxnLst>
                              <a:rect l="0" t="0" r="r" b="b"/>
                              <a:pathLst>
                                <a:path w="203" h="96">
                                  <a:moveTo>
                                    <a:pt x="5" y="2"/>
                                  </a:moveTo>
                                  <a:lnTo>
                                    <a:pt x="5" y="11"/>
                                  </a:lnTo>
                                  <a:lnTo>
                                    <a:pt x="7" y="19"/>
                                  </a:lnTo>
                                  <a:lnTo>
                                    <a:pt x="25" y="29"/>
                                  </a:lnTo>
                                  <a:lnTo>
                                    <a:pt x="45" y="38"/>
                                  </a:lnTo>
                                  <a:lnTo>
                                    <a:pt x="52" y="43"/>
                                  </a:lnTo>
                                  <a:lnTo>
                                    <a:pt x="54" y="62"/>
                                  </a:lnTo>
                                  <a:lnTo>
                                    <a:pt x="58" y="70"/>
                                  </a:lnTo>
                                  <a:lnTo>
                                    <a:pt x="61" y="72"/>
                                  </a:lnTo>
                                  <a:lnTo>
                                    <a:pt x="70" y="74"/>
                                  </a:lnTo>
                                  <a:lnTo>
                                    <a:pt x="90" y="75"/>
                                  </a:lnTo>
                                  <a:lnTo>
                                    <a:pt x="91" y="72"/>
                                  </a:lnTo>
                                  <a:lnTo>
                                    <a:pt x="96" y="71"/>
                                  </a:lnTo>
                                  <a:lnTo>
                                    <a:pt x="105" y="82"/>
                                  </a:lnTo>
                                  <a:lnTo>
                                    <a:pt x="122" y="81"/>
                                  </a:lnTo>
                                  <a:lnTo>
                                    <a:pt x="129" y="82"/>
                                  </a:lnTo>
                                  <a:lnTo>
                                    <a:pt x="136" y="86"/>
                                  </a:lnTo>
                                  <a:lnTo>
                                    <a:pt x="142" y="86"/>
                                  </a:lnTo>
                                  <a:lnTo>
                                    <a:pt x="151" y="76"/>
                                  </a:lnTo>
                                  <a:lnTo>
                                    <a:pt x="156" y="73"/>
                                  </a:lnTo>
                                  <a:lnTo>
                                    <a:pt x="164" y="74"/>
                                  </a:lnTo>
                                  <a:lnTo>
                                    <a:pt x="174" y="81"/>
                                  </a:lnTo>
                                  <a:lnTo>
                                    <a:pt x="182" y="83"/>
                                  </a:lnTo>
                                  <a:lnTo>
                                    <a:pt x="198" y="93"/>
                                  </a:lnTo>
                                  <a:lnTo>
                                    <a:pt x="202" y="95"/>
                                  </a:lnTo>
                                  <a:lnTo>
                                    <a:pt x="188" y="92"/>
                                  </a:lnTo>
                                  <a:lnTo>
                                    <a:pt x="178" y="87"/>
                                  </a:lnTo>
                                  <a:lnTo>
                                    <a:pt x="169" y="84"/>
                                  </a:lnTo>
                                  <a:lnTo>
                                    <a:pt x="164" y="80"/>
                                  </a:lnTo>
                                  <a:lnTo>
                                    <a:pt x="155" y="79"/>
                                  </a:lnTo>
                                  <a:lnTo>
                                    <a:pt x="151" y="84"/>
                                  </a:lnTo>
                                  <a:lnTo>
                                    <a:pt x="146" y="90"/>
                                  </a:lnTo>
                                  <a:lnTo>
                                    <a:pt x="139" y="92"/>
                                  </a:lnTo>
                                  <a:lnTo>
                                    <a:pt x="134" y="91"/>
                                  </a:lnTo>
                                  <a:lnTo>
                                    <a:pt x="129" y="86"/>
                                  </a:lnTo>
                                  <a:lnTo>
                                    <a:pt x="124" y="86"/>
                                  </a:lnTo>
                                  <a:lnTo>
                                    <a:pt x="118" y="88"/>
                                  </a:lnTo>
                                  <a:lnTo>
                                    <a:pt x="104" y="86"/>
                                  </a:lnTo>
                                  <a:lnTo>
                                    <a:pt x="98" y="81"/>
                                  </a:lnTo>
                                  <a:lnTo>
                                    <a:pt x="94" y="81"/>
                                  </a:lnTo>
                                  <a:lnTo>
                                    <a:pt x="78" y="81"/>
                                  </a:lnTo>
                                  <a:lnTo>
                                    <a:pt x="64" y="80"/>
                                  </a:lnTo>
                                  <a:lnTo>
                                    <a:pt x="56" y="76"/>
                                  </a:lnTo>
                                  <a:lnTo>
                                    <a:pt x="51" y="72"/>
                                  </a:lnTo>
                                  <a:lnTo>
                                    <a:pt x="48" y="62"/>
                                  </a:lnTo>
                                  <a:lnTo>
                                    <a:pt x="47" y="46"/>
                                  </a:lnTo>
                                  <a:lnTo>
                                    <a:pt x="13" y="29"/>
                                  </a:lnTo>
                                  <a:lnTo>
                                    <a:pt x="3" y="24"/>
                                  </a:lnTo>
                                  <a:lnTo>
                                    <a:pt x="0" y="19"/>
                                  </a:lnTo>
                                  <a:lnTo>
                                    <a:pt x="0" y="0"/>
                                  </a:lnTo>
                                  <a:lnTo>
                                    <a:pt x="5" y="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84" name="Freeform 132">
                              <a:extLst>
                                <a:ext uri="{FF2B5EF4-FFF2-40B4-BE49-F238E27FC236}">
                                  <a16:creationId xmlns:a16="http://schemas.microsoft.com/office/drawing/2014/main" id="{B32FB590-5121-60DA-ED67-2BD1961C0C4D}"/>
                                </a:ext>
                              </a:extLst>
                            </p:cNvPr>
                            <p:cNvSpPr>
                              <a:spLocks/>
                            </p:cNvSpPr>
                            <p:nvPr/>
                          </p:nvSpPr>
                          <p:spPr bwMode="auto">
                            <a:xfrm>
                              <a:off x="5932647" y="2812525"/>
                              <a:ext cx="459293" cy="726410"/>
                            </a:xfrm>
                            <a:custGeom>
                              <a:avLst/>
                              <a:gdLst/>
                              <a:ahLst/>
                              <a:cxnLst>
                                <a:cxn ang="0">
                                  <a:pos x="9" y="368"/>
                                </a:cxn>
                                <a:cxn ang="0">
                                  <a:pos x="2" y="351"/>
                                </a:cxn>
                                <a:cxn ang="0">
                                  <a:pos x="49" y="331"/>
                                </a:cxn>
                                <a:cxn ang="0">
                                  <a:pos x="71" y="317"/>
                                </a:cxn>
                                <a:cxn ang="0">
                                  <a:pos x="74" y="300"/>
                                </a:cxn>
                                <a:cxn ang="0">
                                  <a:pos x="79" y="285"/>
                                </a:cxn>
                                <a:cxn ang="0">
                                  <a:pos x="90" y="270"/>
                                </a:cxn>
                                <a:cxn ang="0">
                                  <a:pos x="105" y="240"/>
                                </a:cxn>
                                <a:cxn ang="0">
                                  <a:pos x="98" y="212"/>
                                </a:cxn>
                                <a:cxn ang="0">
                                  <a:pos x="105" y="186"/>
                                </a:cxn>
                                <a:cxn ang="0">
                                  <a:pos x="94" y="152"/>
                                </a:cxn>
                                <a:cxn ang="0">
                                  <a:pos x="125" y="123"/>
                                </a:cxn>
                                <a:cxn ang="0">
                                  <a:pos x="145" y="126"/>
                                </a:cxn>
                                <a:cxn ang="0">
                                  <a:pos x="163" y="92"/>
                                </a:cxn>
                                <a:cxn ang="0">
                                  <a:pos x="158" y="46"/>
                                </a:cxn>
                                <a:cxn ang="0">
                                  <a:pos x="149" y="23"/>
                                </a:cxn>
                                <a:cxn ang="0">
                                  <a:pos x="176" y="7"/>
                                </a:cxn>
                                <a:cxn ang="0">
                                  <a:pos x="188" y="4"/>
                                </a:cxn>
                                <a:cxn ang="0">
                                  <a:pos x="196" y="32"/>
                                </a:cxn>
                                <a:cxn ang="0">
                                  <a:pos x="202" y="40"/>
                                </a:cxn>
                                <a:cxn ang="0">
                                  <a:pos x="191" y="29"/>
                                </a:cxn>
                                <a:cxn ang="0">
                                  <a:pos x="183" y="12"/>
                                </a:cxn>
                                <a:cxn ang="0">
                                  <a:pos x="159" y="22"/>
                                </a:cxn>
                                <a:cxn ang="0">
                                  <a:pos x="154" y="34"/>
                                </a:cxn>
                                <a:cxn ang="0">
                                  <a:pos x="163" y="49"/>
                                </a:cxn>
                                <a:cxn ang="0">
                                  <a:pos x="168" y="81"/>
                                </a:cxn>
                                <a:cxn ang="0">
                                  <a:pos x="164" y="102"/>
                                </a:cxn>
                                <a:cxn ang="0">
                                  <a:pos x="150" y="128"/>
                                </a:cxn>
                                <a:cxn ang="0">
                                  <a:pos x="128" y="130"/>
                                </a:cxn>
                                <a:cxn ang="0">
                                  <a:pos x="108" y="150"/>
                                </a:cxn>
                                <a:cxn ang="0">
                                  <a:pos x="105" y="175"/>
                                </a:cxn>
                                <a:cxn ang="0">
                                  <a:pos x="109" y="198"/>
                                </a:cxn>
                                <a:cxn ang="0">
                                  <a:pos x="112" y="233"/>
                                </a:cxn>
                                <a:cxn ang="0">
                                  <a:pos x="100" y="253"/>
                                </a:cxn>
                                <a:cxn ang="0">
                                  <a:pos x="92" y="274"/>
                                </a:cxn>
                                <a:cxn ang="0">
                                  <a:pos x="83" y="293"/>
                                </a:cxn>
                                <a:cxn ang="0">
                                  <a:pos x="83" y="308"/>
                                </a:cxn>
                                <a:cxn ang="0">
                                  <a:pos x="68" y="322"/>
                                </a:cxn>
                                <a:cxn ang="0">
                                  <a:pos x="56" y="333"/>
                                </a:cxn>
                                <a:cxn ang="0">
                                  <a:pos x="12" y="348"/>
                                </a:cxn>
                                <a:cxn ang="0">
                                  <a:pos x="14" y="364"/>
                                </a:cxn>
                                <a:cxn ang="0">
                                  <a:pos x="9" y="377"/>
                                </a:cxn>
                              </a:cxnLst>
                              <a:rect l="0" t="0" r="r" b="b"/>
                              <a:pathLst>
                                <a:path w="208" h="381">
                                  <a:moveTo>
                                    <a:pt x="0" y="375"/>
                                  </a:moveTo>
                                  <a:lnTo>
                                    <a:pt x="4" y="371"/>
                                  </a:lnTo>
                                  <a:lnTo>
                                    <a:pt x="9" y="368"/>
                                  </a:lnTo>
                                  <a:lnTo>
                                    <a:pt x="8" y="365"/>
                                  </a:lnTo>
                                  <a:lnTo>
                                    <a:pt x="2" y="355"/>
                                  </a:lnTo>
                                  <a:lnTo>
                                    <a:pt x="2" y="351"/>
                                  </a:lnTo>
                                  <a:lnTo>
                                    <a:pt x="4" y="346"/>
                                  </a:lnTo>
                                  <a:lnTo>
                                    <a:pt x="41" y="330"/>
                                  </a:lnTo>
                                  <a:lnTo>
                                    <a:pt x="49" y="331"/>
                                  </a:lnTo>
                                  <a:lnTo>
                                    <a:pt x="50" y="321"/>
                                  </a:lnTo>
                                  <a:lnTo>
                                    <a:pt x="57" y="317"/>
                                  </a:lnTo>
                                  <a:lnTo>
                                    <a:pt x="71" y="317"/>
                                  </a:lnTo>
                                  <a:lnTo>
                                    <a:pt x="74" y="313"/>
                                  </a:lnTo>
                                  <a:lnTo>
                                    <a:pt x="76" y="305"/>
                                  </a:lnTo>
                                  <a:lnTo>
                                    <a:pt x="74" y="300"/>
                                  </a:lnTo>
                                  <a:lnTo>
                                    <a:pt x="73" y="295"/>
                                  </a:lnTo>
                                  <a:lnTo>
                                    <a:pt x="76" y="290"/>
                                  </a:lnTo>
                                  <a:lnTo>
                                    <a:pt x="79" y="285"/>
                                  </a:lnTo>
                                  <a:lnTo>
                                    <a:pt x="80" y="278"/>
                                  </a:lnTo>
                                  <a:lnTo>
                                    <a:pt x="83" y="275"/>
                                  </a:lnTo>
                                  <a:lnTo>
                                    <a:pt x="90" y="270"/>
                                  </a:lnTo>
                                  <a:lnTo>
                                    <a:pt x="91" y="258"/>
                                  </a:lnTo>
                                  <a:lnTo>
                                    <a:pt x="93" y="253"/>
                                  </a:lnTo>
                                  <a:lnTo>
                                    <a:pt x="105" y="240"/>
                                  </a:lnTo>
                                  <a:lnTo>
                                    <a:pt x="106" y="233"/>
                                  </a:lnTo>
                                  <a:lnTo>
                                    <a:pt x="102" y="221"/>
                                  </a:lnTo>
                                  <a:lnTo>
                                    <a:pt x="98" y="212"/>
                                  </a:lnTo>
                                  <a:lnTo>
                                    <a:pt x="99" y="204"/>
                                  </a:lnTo>
                                  <a:lnTo>
                                    <a:pt x="104" y="195"/>
                                  </a:lnTo>
                                  <a:lnTo>
                                    <a:pt x="105" y="186"/>
                                  </a:lnTo>
                                  <a:lnTo>
                                    <a:pt x="95" y="165"/>
                                  </a:lnTo>
                                  <a:lnTo>
                                    <a:pt x="93" y="156"/>
                                  </a:lnTo>
                                  <a:lnTo>
                                    <a:pt x="94" y="152"/>
                                  </a:lnTo>
                                  <a:lnTo>
                                    <a:pt x="104" y="143"/>
                                  </a:lnTo>
                                  <a:lnTo>
                                    <a:pt x="118" y="127"/>
                                  </a:lnTo>
                                  <a:lnTo>
                                    <a:pt x="125" y="123"/>
                                  </a:lnTo>
                                  <a:lnTo>
                                    <a:pt x="132" y="123"/>
                                  </a:lnTo>
                                  <a:lnTo>
                                    <a:pt x="139" y="127"/>
                                  </a:lnTo>
                                  <a:lnTo>
                                    <a:pt x="145" y="126"/>
                                  </a:lnTo>
                                  <a:lnTo>
                                    <a:pt x="154" y="112"/>
                                  </a:lnTo>
                                  <a:lnTo>
                                    <a:pt x="156" y="102"/>
                                  </a:lnTo>
                                  <a:lnTo>
                                    <a:pt x="163" y="92"/>
                                  </a:lnTo>
                                  <a:lnTo>
                                    <a:pt x="163" y="79"/>
                                  </a:lnTo>
                                  <a:lnTo>
                                    <a:pt x="158" y="58"/>
                                  </a:lnTo>
                                  <a:lnTo>
                                    <a:pt x="158" y="46"/>
                                  </a:lnTo>
                                  <a:lnTo>
                                    <a:pt x="150" y="38"/>
                                  </a:lnTo>
                                  <a:lnTo>
                                    <a:pt x="149" y="31"/>
                                  </a:lnTo>
                                  <a:lnTo>
                                    <a:pt x="149" y="23"/>
                                  </a:lnTo>
                                  <a:lnTo>
                                    <a:pt x="153" y="17"/>
                                  </a:lnTo>
                                  <a:lnTo>
                                    <a:pt x="165" y="10"/>
                                  </a:lnTo>
                                  <a:lnTo>
                                    <a:pt x="176" y="7"/>
                                  </a:lnTo>
                                  <a:lnTo>
                                    <a:pt x="180" y="4"/>
                                  </a:lnTo>
                                  <a:lnTo>
                                    <a:pt x="187" y="0"/>
                                  </a:lnTo>
                                  <a:lnTo>
                                    <a:pt x="188" y="4"/>
                                  </a:lnTo>
                                  <a:lnTo>
                                    <a:pt x="193" y="17"/>
                                  </a:lnTo>
                                  <a:lnTo>
                                    <a:pt x="195" y="23"/>
                                  </a:lnTo>
                                  <a:lnTo>
                                    <a:pt x="196" y="32"/>
                                  </a:lnTo>
                                  <a:lnTo>
                                    <a:pt x="205" y="31"/>
                                  </a:lnTo>
                                  <a:lnTo>
                                    <a:pt x="207" y="39"/>
                                  </a:lnTo>
                                  <a:lnTo>
                                    <a:pt x="202" y="40"/>
                                  </a:lnTo>
                                  <a:lnTo>
                                    <a:pt x="199" y="36"/>
                                  </a:lnTo>
                                  <a:lnTo>
                                    <a:pt x="193" y="37"/>
                                  </a:lnTo>
                                  <a:lnTo>
                                    <a:pt x="191" y="29"/>
                                  </a:lnTo>
                                  <a:lnTo>
                                    <a:pt x="189" y="22"/>
                                  </a:lnTo>
                                  <a:lnTo>
                                    <a:pt x="187" y="15"/>
                                  </a:lnTo>
                                  <a:lnTo>
                                    <a:pt x="183" y="12"/>
                                  </a:lnTo>
                                  <a:lnTo>
                                    <a:pt x="177" y="13"/>
                                  </a:lnTo>
                                  <a:lnTo>
                                    <a:pt x="165" y="17"/>
                                  </a:lnTo>
                                  <a:lnTo>
                                    <a:pt x="159" y="22"/>
                                  </a:lnTo>
                                  <a:lnTo>
                                    <a:pt x="156" y="24"/>
                                  </a:lnTo>
                                  <a:lnTo>
                                    <a:pt x="154" y="28"/>
                                  </a:lnTo>
                                  <a:lnTo>
                                    <a:pt x="154" y="34"/>
                                  </a:lnTo>
                                  <a:lnTo>
                                    <a:pt x="158" y="38"/>
                                  </a:lnTo>
                                  <a:lnTo>
                                    <a:pt x="162" y="41"/>
                                  </a:lnTo>
                                  <a:lnTo>
                                    <a:pt x="163" y="49"/>
                                  </a:lnTo>
                                  <a:lnTo>
                                    <a:pt x="163" y="59"/>
                                  </a:lnTo>
                                  <a:lnTo>
                                    <a:pt x="166" y="72"/>
                                  </a:lnTo>
                                  <a:lnTo>
                                    <a:pt x="168" y="81"/>
                                  </a:lnTo>
                                  <a:lnTo>
                                    <a:pt x="171" y="87"/>
                                  </a:lnTo>
                                  <a:lnTo>
                                    <a:pt x="168" y="96"/>
                                  </a:lnTo>
                                  <a:lnTo>
                                    <a:pt x="164" y="102"/>
                                  </a:lnTo>
                                  <a:lnTo>
                                    <a:pt x="163" y="106"/>
                                  </a:lnTo>
                                  <a:lnTo>
                                    <a:pt x="161" y="115"/>
                                  </a:lnTo>
                                  <a:lnTo>
                                    <a:pt x="150" y="128"/>
                                  </a:lnTo>
                                  <a:lnTo>
                                    <a:pt x="144" y="132"/>
                                  </a:lnTo>
                                  <a:lnTo>
                                    <a:pt x="134" y="131"/>
                                  </a:lnTo>
                                  <a:lnTo>
                                    <a:pt x="128" y="130"/>
                                  </a:lnTo>
                                  <a:lnTo>
                                    <a:pt x="120" y="133"/>
                                  </a:lnTo>
                                  <a:lnTo>
                                    <a:pt x="109" y="144"/>
                                  </a:lnTo>
                                  <a:lnTo>
                                    <a:pt x="108" y="150"/>
                                  </a:lnTo>
                                  <a:lnTo>
                                    <a:pt x="101" y="154"/>
                                  </a:lnTo>
                                  <a:lnTo>
                                    <a:pt x="99" y="159"/>
                                  </a:lnTo>
                                  <a:lnTo>
                                    <a:pt x="105" y="175"/>
                                  </a:lnTo>
                                  <a:lnTo>
                                    <a:pt x="110" y="186"/>
                                  </a:lnTo>
                                  <a:lnTo>
                                    <a:pt x="112" y="190"/>
                                  </a:lnTo>
                                  <a:lnTo>
                                    <a:pt x="109" y="198"/>
                                  </a:lnTo>
                                  <a:lnTo>
                                    <a:pt x="105" y="204"/>
                                  </a:lnTo>
                                  <a:lnTo>
                                    <a:pt x="104" y="210"/>
                                  </a:lnTo>
                                  <a:lnTo>
                                    <a:pt x="112" y="233"/>
                                  </a:lnTo>
                                  <a:lnTo>
                                    <a:pt x="112" y="238"/>
                                  </a:lnTo>
                                  <a:lnTo>
                                    <a:pt x="109" y="246"/>
                                  </a:lnTo>
                                  <a:lnTo>
                                    <a:pt x="100" y="253"/>
                                  </a:lnTo>
                                  <a:lnTo>
                                    <a:pt x="98" y="260"/>
                                  </a:lnTo>
                                  <a:lnTo>
                                    <a:pt x="95" y="269"/>
                                  </a:lnTo>
                                  <a:lnTo>
                                    <a:pt x="92" y="274"/>
                                  </a:lnTo>
                                  <a:lnTo>
                                    <a:pt x="88" y="280"/>
                                  </a:lnTo>
                                  <a:lnTo>
                                    <a:pt x="86" y="289"/>
                                  </a:lnTo>
                                  <a:lnTo>
                                    <a:pt x="83" y="293"/>
                                  </a:lnTo>
                                  <a:lnTo>
                                    <a:pt x="80" y="298"/>
                                  </a:lnTo>
                                  <a:lnTo>
                                    <a:pt x="83" y="304"/>
                                  </a:lnTo>
                                  <a:lnTo>
                                    <a:pt x="83" y="308"/>
                                  </a:lnTo>
                                  <a:lnTo>
                                    <a:pt x="79" y="317"/>
                                  </a:lnTo>
                                  <a:lnTo>
                                    <a:pt x="75" y="321"/>
                                  </a:lnTo>
                                  <a:lnTo>
                                    <a:pt x="68" y="322"/>
                                  </a:lnTo>
                                  <a:lnTo>
                                    <a:pt x="59" y="323"/>
                                  </a:lnTo>
                                  <a:lnTo>
                                    <a:pt x="56" y="326"/>
                                  </a:lnTo>
                                  <a:lnTo>
                                    <a:pt x="56" y="333"/>
                                  </a:lnTo>
                                  <a:lnTo>
                                    <a:pt x="53" y="336"/>
                                  </a:lnTo>
                                  <a:lnTo>
                                    <a:pt x="43" y="336"/>
                                  </a:lnTo>
                                  <a:lnTo>
                                    <a:pt x="12" y="348"/>
                                  </a:lnTo>
                                  <a:lnTo>
                                    <a:pt x="9" y="353"/>
                                  </a:lnTo>
                                  <a:lnTo>
                                    <a:pt x="11" y="358"/>
                                  </a:lnTo>
                                  <a:lnTo>
                                    <a:pt x="14" y="364"/>
                                  </a:lnTo>
                                  <a:lnTo>
                                    <a:pt x="15" y="368"/>
                                  </a:lnTo>
                                  <a:lnTo>
                                    <a:pt x="14" y="372"/>
                                  </a:lnTo>
                                  <a:lnTo>
                                    <a:pt x="9" y="377"/>
                                  </a:lnTo>
                                  <a:lnTo>
                                    <a:pt x="2" y="380"/>
                                  </a:lnTo>
                                  <a:lnTo>
                                    <a:pt x="0" y="375"/>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85" name="Freeform 133">
                              <a:extLst>
                                <a:ext uri="{FF2B5EF4-FFF2-40B4-BE49-F238E27FC236}">
                                  <a16:creationId xmlns:a16="http://schemas.microsoft.com/office/drawing/2014/main" id="{85372377-4381-B233-4ED1-4353C04D76D1}"/>
                                </a:ext>
                              </a:extLst>
                            </p:cNvPr>
                            <p:cNvSpPr>
                              <a:spLocks/>
                            </p:cNvSpPr>
                            <p:nvPr/>
                          </p:nvSpPr>
                          <p:spPr bwMode="auto">
                            <a:xfrm>
                              <a:off x="6285948" y="2871630"/>
                              <a:ext cx="79493" cy="36226"/>
                            </a:xfrm>
                            <a:custGeom>
                              <a:avLst/>
                              <a:gdLst/>
                              <a:ahLst/>
                              <a:cxnLst>
                                <a:cxn ang="0">
                                  <a:pos x="0" y="11"/>
                                </a:cxn>
                                <a:cxn ang="0">
                                  <a:pos x="6" y="10"/>
                                </a:cxn>
                                <a:cxn ang="0">
                                  <a:pos x="11" y="6"/>
                                </a:cxn>
                                <a:cxn ang="0">
                                  <a:pos x="17" y="3"/>
                                </a:cxn>
                                <a:cxn ang="0">
                                  <a:pos x="20" y="1"/>
                                </a:cxn>
                                <a:cxn ang="0">
                                  <a:pos x="33" y="0"/>
                                </a:cxn>
                                <a:cxn ang="0">
                                  <a:pos x="35" y="5"/>
                                </a:cxn>
                                <a:cxn ang="0">
                                  <a:pos x="25" y="7"/>
                                </a:cxn>
                                <a:cxn ang="0">
                                  <a:pos x="19" y="11"/>
                                </a:cxn>
                                <a:cxn ang="0">
                                  <a:pos x="12" y="13"/>
                                </a:cxn>
                                <a:cxn ang="0">
                                  <a:pos x="1" y="18"/>
                                </a:cxn>
                                <a:cxn ang="0">
                                  <a:pos x="0" y="11"/>
                                </a:cxn>
                              </a:cxnLst>
                              <a:rect l="0" t="0" r="r" b="b"/>
                              <a:pathLst>
                                <a:path w="36" h="19">
                                  <a:moveTo>
                                    <a:pt x="0" y="11"/>
                                  </a:moveTo>
                                  <a:lnTo>
                                    <a:pt x="6" y="10"/>
                                  </a:lnTo>
                                  <a:lnTo>
                                    <a:pt x="11" y="6"/>
                                  </a:lnTo>
                                  <a:lnTo>
                                    <a:pt x="17" y="3"/>
                                  </a:lnTo>
                                  <a:lnTo>
                                    <a:pt x="20" y="1"/>
                                  </a:lnTo>
                                  <a:lnTo>
                                    <a:pt x="33" y="0"/>
                                  </a:lnTo>
                                  <a:lnTo>
                                    <a:pt x="35" y="5"/>
                                  </a:lnTo>
                                  <a:lnTo>
                                    <a:pt x="25" y="7"/>
                                  </a:lnTo>
                                  <a:lnTo>
                                    <a:pt x="19" y="11"/>
                                  </a:lnTo>
                                  <a:lnTo>
                                    <a:pt x="12" y="13"/>
                                  </a:lnTo>
                                  <a:lnTo>
                                    <a:pt x="1" y="18"/>
                                  </a:lnTo>
                                  <a:lnTo>
                                    <a:pt x="0" y="1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86" name="Freeform 134">
                              <a:extLst>
                                <a:ext uri="{FF2B5EF4-FFF2-40B4-BE49-F238E27FC236}">
                                  <a16:creationId xmlns:a16="http://schemas.microsoft.com/office/drawing/2014/main" id="{D825FF38-9B6C-45B2-0D8A-6A8E4A7B70E3}"/>
                                </a:ext>
                              </a:extLst>
                            </p:cNvPr>
                            <p:cNvSpPr>
                              <a:spLocks/>
                            </p:cNvSpPr>
                            <p:nvPr/>
                          </p:nvSpPr>
                          <p:spPr bwMode="auto">
                            <a:xfrm>
                              <a:off x="6257242" y="2888790"/>
                              <a:ext cx="238478" cy="613921"/>
                            </a:xfrm>
                            <a:custGeom>
                              <a:avLst/>
                              <a:gdLst/>
                              <a:ahLst/>
                              <a:cxnLst>
                                <a:cxn ang="0">
                                  <a:pos x="52" y="11"/>
                                </a:cxn>
                                <a:cxn ang="0">
                                  <a:pos x="42" y="21"/>
                                </a:cxn>
                                <a:cxn ang="0">
                                  <a:pos x="36" y="28"/>
                                </a:cxn>
                                <a:cxn ang="0">
                                  <a:pos x="48" y="55"/>
                                </a:cxn>
                                <a:cxn ang="0">
                                  <a:pos x="56" y="63"/>
                                </a:cxn>
                                <a:cxn ang="0">
                                  <a:pos x="70" y="72"/>
                                </a:cxn>
                                <a:cxn ang="0">
                                  <a:pos x="85" y="78"/>
                                </a:cxn>
                                <a:cxn ang="0">
                                  <a:pos x="97" y="93"/>
                                </a:cxn>
                                <a:cxn ang="0">
                                  <a:pos x="97" y="110"/>
                                </a:cxn>
                                <a:cxn ang="0">
                                  <a:pos x="76" y="141"/>
                                </a:cxn>
                                <a:cxn ang="0">
                                  <a:pos x="66" y="161"/>
                                </a:cxn>
                                <a:cxn ang="0">
                                  <a:pos x="51" y="173"/>
                                </a:cxn>
                                <a:cxn ang="0">
                                  <a:pos x="40" y="189"/>
                                </a:cxn>
                                <a:cxn ang="0">
                                  <a:pos x="44" y="221"/>
                                </a:cxn>
                                <a:cxn ang="0">
                                  <a:pos x="50" y="230"/>
                                </a:cxn>
                                <a:cxn ang="0">
                                  <a:pos x="43" y="238"/>
                                </a:cxn>
                                <a:cxn ang="0">
                                  <a:pos x="24" y="254"/>
                                </a:cxn>
                                <a:cxn ang="0">
                                  <a:pos x="20" y="277"/>
                                </a:cxn>
                                <a:cxn ang="0">
                                  <a:pos x="13" y="297"/>
                                </a:cxn>
                                <a:cxn ang="0">
                                  <a:pos x="5" y="295"/>
                                </a:cxn>
                                <a:cxn ang="0">
                                  <a:pos x="1" y="300"/>
                                </a:cxn>
                                <a:cxn ang="0">
                                  <a:pos x="4" y="310"/>
                                </a:cxn>
                                <a:cxn ang="0">
                                  <a:pos x="15" y="312"/>
                                </a:cxn>
                                <a:cxn ang="0">
                                  <a:pos x="17" y="321"/>
                                </a:cxn>
                                <a:cxn ang="0">
                                  <a:pos x="24" y="314"/>
                                </a:cxn>
                                <a:cxn ang="0">
                                  <a:pos x="21" y="308"/>
                                </a:cxn>
                                <a:cxn ang="0">
                                  <a:pos x="18" y="300"/>
                                </a:cxn>
                                <a:cxn ang="0">
                                  <a:pos x="25" y="287"/>
                                </a:cxn>
                                <a:cxn ang="0">
                                  <a:pos x="26" y="261"/>
                                </a:cxn>
                                <a:cxn ang="0">
                                  <a:pos x="39" y="246"/>
                                </a:cxn>
                                <a:cxn ang="0">
                                  <a:pos x="61" y="233"/>
                                </a:cxn>
                                <a:cxn ang="0">
                                  <a:pos x="55" y="222"/>
                                </a:cxn>
                                <a:cxn ang="0">
                                  <a:pos x="46" y="198"/>
                                </a:cxn>
                                <a:cxn ang="0">
                                  <a:pos x="59" y="175"/>
                                </a:cxn>
                                <a:cxn ang="0">
                                  <a:pos x="79" y="148"/>
                                </a:cxn>
                                <a:cxn ang="0">
                                  <a:pos x="89" y="138"/>
                                </a:cxn>
                                <a:cxn ang="0">
                                  <a:pos x="101" y="112"/>
                                </a:cxn>
                                <a:cxn ang="0">
                                  <a:pos x="107" y="99"/>
                                </a:cxn>
                                <a:cxn ang="0">
                                  <a:pos x="96" y="78"/>
                                </a:cxn>
                                <a:cxn ang="0">
                                  <a:pos x="71" y="63"/>
                                </a:cxn>
                                <a:cxn ang="0">
                                  <a:pos x="55" y="52"/>
                                </a:cxn>
                                <a:cxn ang="0">
                                  <a:pos x="43" y="27"/>
                                </a:cxn>
                                <a:cxn ang="0">
                                  <a:pos x="57" y="15"/>
                                </a:cxn>
                                <a:cxn ang="0">
                                  <a:pos x="60" y="0"/>
                                </a:cxn>
                              </a:cxnLst>
                              <a:rect l="0" t="0" r="r" b="b"/>
                              <a:pathLst>
                                <a:path w="108" h="322">
                                  <a:moveTo>
                                    <a:pt x="55" y="2"/>
                                  </a:moveTo>
                                  <a:lnTo>
                                    <a:pt x="52" y="11"/>
                                  </a:lnTo>
                                  <a:lnTo>
                                    <a:pt x="48" y="15"/>
                                  </a:lnTo>
                                  <a:lnTo>
                                    <a:pt x="42" y="21"/>
                                  </a:lnTo>
                                  <a:lnTo>
                                    <a:pt x="37" y="24"/>
                                  </a:lnTo>
                                  <a:lnTo>
                                    <a:pt x="36" y="28"/>
                                  </a:lnTo>
                                  <a:lnTo>
                                    <a:pt x="37" y="37"/>
                                  </a:lnTo>
                                  <a:lnTo>
                                    <a:pt x="48" y="55"/>
                                  </a:lnTo>
                                  <a:lnTo>
                                    <a:pt x="51" y="60"/>
                                  </a:lnTo>
                                  <a:lnTo>
                                    <a:pt x="56" y="63"/>
                                  </a:lnTo>
                                  <a:lnTo>
                                    <a:pt x="62" y="66"/>
                                  </a:lnTo>
                                  <a:lnTo>
                                    <a:pt x="70" y="72"/>
                                  </a:lnTo>
                                  <a:lnTo>
                                    <a:pt x="76" y="73"/>
                                  </a:lnTo>
                                  <a:lnTo>
                                    <a:pt x="85" y="78"/>
                                  </a:lnTo>
                                  <a:lnTo>
                                    <a:pt x="92" y="86"/>
                                  </a:lnTo>
                                  <a:lnTo>
                                    <a:pt x="97" y="93"/>
                                  </a:lnTo>
                                  <a:lnTo>
                                    <a:pt x="100" y="99"/>
                                  </a:lnTo>
                                  <a:lnTo>
                                    <a:pt x="97" y="110"/>
                                  </a:lnTo>
                                  <a:lnTo>
                                    <a:pt x="83" y="133"/>
                                  </a:lnTo>
                                  <a:lnTo>
                                    <a:pt x="76" y="141"/>
                                  </a:lnTo>
                                  <a:lnTo>
                                    <a:pt x="73" y="147"/>
                                  </a:lnTo>
                                  <a:lnTo>
                                    <a:pt x="66" y="161"/>
                                  </a:lnTo>
                                  <a:lnTo>
                                    <a:pt x="61" y="166"/>
                                  </a:lnTo>
                                  <a:lnTo>
                                    <a:pt x="51" y="173"/>
                                  </a:lnTo>
                                  <a:lnTo>
                                    <a:pt x="43" y="182"/>
                                  </a:lnTo>
                                  <a:lnTo>
                                    <a:pt x="40" y="189"/>
                                  </a:lnTo>
                                  <a:lnTo>
                                    <a:pt x="40" y="204"/>
                                  </a:lnTo>
                                  <a:lnTo>
                                    <a:pt x="44" y="221"/>
                                  </a:lnTo>
                                  <a:lnTo>
                                    <a:pt x="48" y="227"/>
                                  </a:lnTo>
                                  <a:lnTo>
                                    <a:pt x="50" y="230"/>
                                  </a:lnTo>
                                  <a:lnTo>
                                    <a:pt x="50" y="235"/>
                                  </a:lnTo>
                                  <a:lnTo>
                                    <a:pt x="43" y="238"/>
                                  </a:lnTo>
                                  <a:lnTo>
                                    <a:pt x="31" y="243"/>
                                  </a:lnTo>
                                  <a:lnTo>
                                    <a:pt x="24" y="254"/>
                                  </a:lnTo>
                                  <a:lnTo>
                                    <a:pt x="20" y="259"/>
                                  </a:lnTo>
                                  <a:lnTo>
                                    <a:pt x="20" y="277"/>
                                  </a:lnTo>
                                  <a:lnTo>
                                    <a:pt x="17" y="293"/>
                                  </a:lnTo>
                                  <a:lnTo>
                                    <a:pt x="13" y="297"/>
                                  </a:lnTo>
                                  <a:lnTo>
                                    <a:pt x="10" y="297"/>
                                  </a:lnTo>
                                  <a:lnTo>
                                    <a:pt x="5" y="295"/>
                                  </a:lnTo>
                                  <a:lnTo>
                                    <a:pt x="2" y="296"/>
                                  </a:lnTo>
                                  <a:lnTo>
                                    <a:pt x="1" y="300"/>
                                  </a:lnTo>
                                  <a:lnTo>
                                    <a:pt x="0" y="308"/>
                                  </a:lnTo>
                                  <a:lnTo>
                                    <a:pt x="4" y="310"/>
                                  </a:lnTo>
                                  <a:lnTo>
                                    <a:pt x="12" y="311"/>
                                  </a:lnTo>
                                  <a:lnTo>
                                    <a:pt x="15" y="312"/>
                                  </a:lnTo>
                                  <a:lnTo>
                                    <a:pt x="17" y="316"/>
                                  </a:lnTo>
                                  <a:lnTo>
                                    <a:pt x="17" y="321"/>
                                  </a:lnTo>
                                  <a:lnTo>
                                    <a:pt x="27" y="321"/>
                                  </a:lnTo>
                                  <a:lnTo>
                                    <a:pt x="24" y="314"/>
                                  </a:lnTo>
                                  <a:lnTo>
                                    <a:pt x="24" y="310"/>
                                  </a:lnTo>
                                  <a:lnTo>
                                    <a:pt x="21" y="308"/>
                                  </a:lnTo>
                                  <a:lnTo>
                                    <a:pt x="18" y="307"/>
                                  </a:lnTo>
                                  <a:lnTo>
                                    <a:pt x="18" y="300"/>
                                  </a:lnTo>
                                  <a:lnTo>
                                    <a:pt x="22" y="296"/>
                                  </a:lnTo>
                                  <a:lnTo>
                                    <a:pt x="25" y="287"/>
                                  </a:lnTo>
                                  <a:lnTo>
                                    <a:pt x="27" y="273"/>
                                  </a:lnTo>
                                  <a:lnTo>
                                    <a:pt x="26" y="261"/>
                                  </a:lnTo>
                                  <a:lnTo>
                                    <a:pt x="28" y="255"/>
                                  </a:lnTo>
                                  <a:lnTo>
                                    <a:pt x="39" y="246"/>
                                  </a:lnTo>
                                  <a:lnTo>
                                    <a:pt x="48" y="243"/>
                                  </a:lnTo>
                                  <a:lnTo>
                                    <a:pt x="61" y="233"/>
                                  </a:lnTo>
                                  <a:lnTo>
                                    <a:pt x="60" y="223"/>
                                  </a:lnTo>
                                  <a:lnTo>
                                    <a:pt x="55" y="222"/>
                                  </a:lnTo>
                                  <a:lnTo>
                                    <a:pt x="50" y="214"/>
                                  </a:lnTo>
                                  <a:lnTo>
                                    <a:pt x="46" y="198"/>
                                  </a:lnTo>
                                  <a:lnTo>
                                    <a:pt x="46" y="190"/>
                                  </a:lnTo>
                                  <a:lnTo>
                                    <a:pt x="59" y="175"/>
                                  </a:lnTo>
                                  <a:lnTo>
                                    <a:pt x="64" y="171"/>
                                  </a:lnTo>
                                  <a:lnTo>
                                    <a:pt x="79" y="148"/>
                                  </a:lnTo>
                                  <a:lnTo>
                                    <a:pt x="82" y="143"/>
                                  </a:lnTo>
                                  <a:lnTo>
                                    <a:pt x="89" y="138"/>
                                  </a:lnTo>
                                  <a:lnTo>
                                    <a:pt x="98" y="122"/>
                                  </a:lnTo>
                                  <a:lnTo>
                                    <a:pt x="101" y="112"/>
                                  </a:lnTo>
                                  <a:lnTo>
                                    <a:pt x="105" y="107"/>
                                  </a:lnTo>
                                  <a:lnTo>
                                    <a:pt x="107" y="99"/>
                                  </a:lnTo>
                                  <a:lnTo>
                                    <a:pt x="105" y="91"/>
                                  </a:lnTo>
                                  <a:lnTo>
                                    <a:pt x="96" y="78"/>
                                  </a:lnTo>
                                  <a:lnTo>
                                    <a:pt x="82" y="69"/>
                                  </a:lnTo>
                                  <a:lnTo>
                                    <a:pt x="71" y="63"/>
                                  </a:lnTo>
                                  <a:lnTo>
                                    <a:pt x="62" y="60"/>
                                  </a:lnTo>
                                  <a:lnTo>
                                    <a:pt x="55" y="52"/>
                                  </a:lnTo>
                                  <a:lnTo>
                                    <a:pt x="44" y="35"/>
                                  </a:lnTo>
                                  <a:lnTo>
                                    <a:pt x="43" y="27"/>
                                  </a:lnTo>
                                  <a:lnTo>
                                    <a:pt x="48" y="23"/>
                                  </a:lnTo>
                                  <a:lnTo>
                                    <a:pt x="57" y="15"/>
                                  </a:lnTo>
                                  <a:lnTo>
                                    <a:pt x="60" y="9"/>
                                  </a:lnTo>
                                  <a:lnTo>
                                    <a:pt x="60" y="0"/>
                                  </a:lnTo>
                                  <a:lnTo>
                                    <a:pt x="55" y="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87" name="Freeform 135">
                              <a:extLst>
                                <a:ext uri="{FF2B5EF4-FFF2-40B4-BE49-F238E27FC236}">
                                  <a16:creationId xmlns:a16="http://schemas.microsoft.com/office/drawing/2014/main" id="{A46B1EB6-3680-6994-CBFC-650ADA7ADB20}"/>
                                </a:ext>
                              </a:extLst>
                            </p:cNvPr>
                            <p:cNvSpPr>
                              <a:spLocks/>
                            </p:cNvSpPr>
                            <p:nvPr/>
                          </p:nvSpPr>
                          <p:spPr bwMode="auto">
                            <a:xfrm>
                              <a:off x="6279322" y="3496991"/>
                              <a:ext cx="83908" cy="125834"/>
                            </a:xfrm>
                            <a:custGeom>
                              <a:avLst/>
                              <a:gdLst/>
                              <a:ahLst/>
                              <a:cxnLst>
                                <a:cxn ang="0">
                                  <a:pos x="6" y="1"/>
                                </a:cxn>
                                <a:cxn ang="0">
                                  <a:pos x="5" y="4"/>
                                </a:cxn>
                                <a:cxn ang="0">
                                  <a:pos x="6" y="10"/>
                                </a:cxn>
                                <a:cxn ang="0">
                                  <a:pos x="6" y="14"/>
                                </a:cxn>
                                <a:cxn ang="0">
                                  <a:pos x="5" y="18"/>
                                </a:cxn>
                                <a:cxn ang="0">
                                  <a:pos x="2" y="24"/>
                                </a:cxn>
                                <a:cxn ang="0">
                                  <a:pos x="1" y="27"/>
                                </a:cxn>
                                <a:cxn ang="0">
                                  <a:pos x="0" y="35"/>
                                </a:cxn>
                                <a:cxn ang="0">
                                  <a:pos x="2" y="40"/>
                                </a:cxn>
                                <a:cxn ang="0">
                                  <a:pos x="6" y="43"/>
                                </a:cxn>
                                <a:cxn ang="0">
                                  <a:pos x="14" y="48"/>
                                </a:cxn>
                                <a:cxn ang="0">
                                  <a:pos x="21" y="49"/>
                                </a:cxn>
                                <a:cxn ang="0">
                                  <a:pos x="25" y="50"/>
                                </a:cxn>
                                <a:cxn ang="0">
                                  <a:pos x="27" y="52"/>
                                </a:cxn>
                                <a:cxn ang="0">
                                  <a:pos x="27" y="59"/>
                                </a:cxn>
                                <a:cxn ang="0">
                                  <a:pos x="25" y="63"/>
                                </a:cxn>
                                <a:cxn ang="0">
                                  <a:pos x="37" y="65"/>
                                </a:cxn>
                                <a:cxn ang="0">
                                  <a:pos x="36" y="56"/>
                                </a:cxn>
                                <a:cxn ang="0">
                                  <a:pos x="35" y="51"/>
                                </a:cxn>
                                <a:cxn ang="0">
                                  <a:pos x="32" y="47"/>
                                </a:cxn>
                                <a:cxn ang="0">
                                  <a:pos x="27" y="43"/>
                                </a:cxn>
                                <a:cxn ang="0">
                                  <a:pos x="18" y="42"/>
                                </a:cxn>
                                <a:cxn ang="0">
                                  <a:pos x="12" y="41"/>
                                </a:cxn>
                                <a:cxn ang="0">
                                  <a:pos x="8" y="38"/>
                                </a:cxn>
                                <a:cxn ang="0">
                                  <a:pos x="5" y="34"/>
                                </a:cxn>
                                <a:cxn ang="0">
                                  <a:pos x="6" y="27"/>
                                </a:cxn>
                                <a:cxn ang="0">
                                  <a:pos x="12" y="23"/>
                                </a:cxn>
                                <a:cxn ang="0">
                                  <a:pos x="14" y="17"/>
                                </a:cxn>
                                <a:cxn ang="0">
                                  <a:pos x="15" y="13"/>
                                </a:cxn>
                                <a:cxn ang="0">
                                  <a:pos x="12" y="8"/>
                                </a:cxn>
                                <a:cxn ang="0">
                                  <a:pos x="13" y="0"/>
                                </a:cxn>
                                <a:cxn ang="0">
                                  <a:pos x="6" y="1"/>
                                </a:cxn>
                              </a:cxnLst>
                              <a:rect l="0" t="0" r="r" b="b"/>
                              <a:pathLst>
                                <a:path w="38" h="66">
                                  <a:moveTo>
                                    <a:pt x="6" y="1"/>
                                  </a:moveTo>
                                  <a:lnTo>
                                    <a:pt x="5" y="4"/>
                                  </a:lnTo>
                                  <a:lnTo>
                                    <a:pt x="6" y="10"/>
                                  </a:lnTo>
                                  <a:lnTo>
                                    <a:pt x="6" y="14"/>
                                  </a:lnTo>
                                  <a:lnTo>
                                    <a:pt x="5" y="18"/>
                                  </a:lnTo>
                                  <a:lnTo>
                                    <a:pt x="2" y="24"/>
                                  </a:lnTo>
                                  <a:lnTo>
                                    <a:pt x="1" y="27"/>
                                  </a:lnTo>
                                  <a:lnTo>
                                    <a:pt x="0" y="35"/>
                                  </a:lnTo>
                                  <a:lnTo>
                                    <a:pt x="2" y="40"/>
                                  </a:lnTo>
                                  <a:lnTo>
                                    <a:pt x="6" y="43"/>
                                  </a:lnTo>
                                  <a:lnTo>
                                    <a:pt x="14" y="48"/>
                                  </a:lnTo>
                                  <a:lnTo>
                                    <a:pt x="21" y="49"/>
                                  </a:lnTo>
                                  <a:lnTo>
                                    <a:pt x="25" y="50"/>
                                  </a:lnTo>
                                  <a:lnTo>
                                    <a:pt x="27" y="52"/>
                                  </a:lnTo>
                                  <a:lnTo>
                                    <a:pt x="27" y="59"/>
                                  </a:lnTo>
                                  <a:lnTo>
                                    <a:pt x="25" y="63"/>
                                  </a:lnTo>
                                  <a:lnTo>
                                    <a:pt x="37" y="65"/>
                                  </a:lnTo>
                                  <a:lnTo>
                                    <a:pt x="36" y="56"/>
                                  </a:lnTo>
                                  <a:lnTo>
                                    <a:pt x="35" y="51"/>
                                  </a:lnTo>
                                  <a:lnTo>
                                    <a:pt x="32" y="47"/>
                                  </a:lnTo>
                                  <a:lnTo>
                                    <a:pt x="27" y="43"/>
                                  </a:lnTo>
                                  <a:lnTo>
                                    <a:pt x="18" y="42"/>
                                  </a:lnTo>
                                  <a:lnTo>
                                    <a:pt x="12" y="41"/>
                                  </a:lnTo>
                                  <a:lnTo>
                                    <a:pt x="8" y="38"/>
                                  </a:lnTo>
                                  <a:lnTo>
                                    <a:pt x="5" y="34"/>
                                  </a:lnTo>
                                  <a:lnTo>
                                    <a:pt x="6" y="27"/>
                                  </a:lnTo>
                                  <a:lnTo>
                                    <a:pt x="12" y="23"/>
                                  </a:lnTo>
                                  <a:lnTo>
                                    <a:pt x="14" y="17"/>
                                  </a:lnTo>
                                  <a:lnTo>
                                    <a:pt x="15" y="13"/>
                                  </a:lnTo>
                                  <a:lnTo>
                                    <a:pt x="12" y="8"/>
                                  </a:lnTo>
                                  <a:lnTo>
                                    <a:pt x="13" y="0"/>
                                  </a:lnTo>
                                  <a:lnTo>
                                    <a:pt x="6" y="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88" name="Freeform 136">
                              <a:extLst>
                                <a:ext uri="{FF2B5EF4-FFF2-40B4-BE49-F238E27FC236}">
                                  <a16:creationId xmlns:a16="http://schemas.microsoft.com/office/drawing/2014/main" id="{A7696017-F613-48CA-1494-02E60623EF32}"/>
                                </a:ext>
                              </a:extLst>
                            </p:cNvPr>
                            <p:cNvSpPr>
                              <a:spLocks/>
                            </p:cNvSpPr>
                            <p:nvPr/>
                          </p:nvSpPr>
                          <p:spPr bwMode="auto">
                            <a:xfrm>
                              <a:off x="6327903" y="1599934"/>
                              <a:ext cx="178859" cy="183032"/>
                            </a:xfrm>
                            <a:custGeom>
                              <a:avLst/>
                              <a:gdLst/>
                              <a:ahLst/>
                              <a:cxnLst>
                                <a:cxn ang="0">
                                  <a:pos x="13" y="35"/>
                                </a:cxn>
                                <a:cxn ang="0">
                                  <a:pos x="25" y="38"/>
                                </a:cxn>
                                <a:cxn ang="0">
                                  <a:pos x="24" y="42"/>
                                </a:cxn>
                                <a:cxn ang="0">
                                  <a:pos x="13" y="45"/>
                                </a:cxn>
                                <a:cxn ang="0">
                                  <a:pos x="19" y="50"/>
                                </a:cxn>
                                <a:cxn ang="0">
                                  <a:pos x="20" y="54"/>
                                </a:cxn>
                                <a:cxn ang="0">
                                  <a:pos x="13" y="56"/>
                                </a:cxn>
                                <a:cxn ang="0">
                                  <a:pos x="15" y="65"/>
                                </a:cxn>
                                <a:cxn ang="0">
                                  <a:pos x="33" y="62"/>
                                </a:cxn>
                                <a:cxn ang="0">
                                  <a:pos x="45" y="63"/>
                                </a:cxn>
                                <a:cxn ang="0">
                                  <a:pos x="59" y="56"/>
                                </a:cxn>
                                <a:cxn ang="0">
                                  <a:pos x="67" y="56"/>
                                </a:cxn>
                                <a:cxn ang="0">
                                  <a:pos x="79" y="62"/>
                                </a:cxn>
                                <a:cxn ang="0">
                                  <a:pos x="77" y="65"/>
                                </a:cxn>
                                <a:cxn ang="0">
                                  <a:pos x="61" y="64"/>
                                </a:cxn>
                                <a:cxn ang="0">
                                  <a:pos x="46" y="69"/>
                                </a:cxn>
                                <a:cxn ang="0">
                                  <a:pos x="48" y="83"/>
                                </a:cxn>
                                <a:cxn ang="0">
                                  <a:pos x="71" y="85"/>
                                </a:cxn>
                                <a:cxn ang="0">
                                  <a:pos x="77" y="93"/>
                                </a:cxn>
                                <a:cxn ang="0">
                                  <a:pos x="70" y="93"/>
                                </a:cxn>
                                <a:cxn ang="0">
                                  <a:pos x="48" y="90"/>
                                </a:cxn>
                                <a:cxn ang="0">
                                  <a:pos x="35" y="92"/>
                                </a:cxn>
                                <a:cxn ang="0">
                                  <a:pos x="37" y="80"/>
                                </a:cxn>
                                <a:cxn ang="0">
                                  <a:pos x="32" y="71"/>
                                </a:cxn>
                                <a:cxn ang="0">
                                  <a:pos x="19" y="74"/>
                                </a:cxn>
                                <a:cxn ang="0">
                                  <a:pos x="8" y="70"/>
                                </a:cxn>
                                <a:cxn ang="0">
                                  <a:pos x="1" y="45"/>
                                </a:cxn>
                                <a:cxn ang="0">
                                  <a:pos x="1" y="35"/>
                                </a:cxn>
                                <a:cxn ang="0">
                                  <a:pos x="3" y="22"/>
                                </a:cxn>
                                <a:cxn ang="0">
                                  <a:pos x="18" y="12"/>
                                </a:cxn>
                                <a:cxn ang="0">
                                  <a:pos x="24" y="3"/>
                                </a:cxn>
                                <a:cxn ang="0">
                                  <a:pos x="31" y="8"/>
                                </a:cxn>
                                <a:cxn ang="0">
                                  <a:pos x="48" y="0"/>
                                </a:cxn>
                                <a:cxn ang="0">
                                  <a:pos x="48" y="6"/>
                                </a:cxn>
                                <a:cxn ang="0">
                                  <a:pos x="43" y="13"/>
                                </a:cxn>
                                <a:cxn ang="0">
                                  <a:pos x="34" y="13"/>
                                </a:cxn>
                                <a:cxn ang="0">
                                  <a:pos x="18" y="19"/>
                                </a:cxn>
                              </a:cxnLst>
                              <a:rect l="0" t="0" r="r" b="b"/>
                              <a:pathLst>
                                <a:path w="81" h="96">
                                  <a:moveTo>
                                    <a:pt x="12" y="26"/>
                                  </a:moveTo>
                                  <a:lnTo>
                                    <a:pt x="13" y="35"/>
                                  </a:lnTo>
                                  <a:lnTo>
                                    <a:pt x="20" y="36"/>
                                  </a:lnTo>
                                  <a:lnTo>
                                    <a:pt x="25" y="38"/>
                                  </a:lnTo>
                                  <a:lnTo>
                                    <a:pt x="27" y="40"/>
                                  </a:lnTo>
                                  <a:lnTo>
                                    <a:pt x="24" y="42"/>
                                  </a:lnTo>
                                  <a:lnTo>
                                    <a:pt x="16" y="44"/>
                                  </a:lnTo>
                                  <a:lnTo>
                                    <a:pt x="13" y="45"/>
                                  </a:lnTo>
                                  <a:lnTo>
                                    <a:pt x="14" y="49"/>
                                  </a:lnTo>
                                  <a:lnTo>
                                    <a:pt x="19" y="50"/>
                                  </a:lnTo>
                                  <a:lnTo>
                                    <a:pt x="21" y="52"/>
                                  </a:lnTo>
                                  <a:lnTo>
                                    <a:pt x="20" y="54"/>
                                  </a:lnTo>
                                  <a:lnTo>
                                    <a:pt x="19" y="55"/>
                                  </a:lnTo>
                                  <a:lnTo>
                                    <a:pt x="13" y="56"/>
                                  </a:lnTo>
                                  <a:lnTo>
                                    <a:pt x="13" y="63"/>
                                  </a:lnTo>
                                  <a:lnTo>
                                    <a:pt x="15" y="65"/>
                                  </a:lnTo>
                                  <a:lnTo>
                                    <a:pt x="21" y="64"/>
                                  </a:lnTo>
                                  <a:lnTo>
                                    <a:pt x="33" y="62"/>
                                  </a:lnTo>
                                  <a:lnTo>
                                    <a:pt x="37" y="63"/>
                                  </a:lnTo>
                                  <a:lnTo>
                                    <a:pt x="45" y="63"/>
                                  </a:lnTo>
                                  <a:lnTo>
                                    <a:pt x="55" y="62"/>
                                  </a:lnTo>
                                  <a:lnTo>
                                    <a:pt x="59" y="56"/>
                                  </a:lnTo>
                                  <a:lnTo>
                                    <a:pt x="64" y="55"/>
                                  </a:lnTo>
                                  <a:lnTo>
                                    <a:pt x="67" y="56"/>
                                  </a:lnTo>
                                  <a:lnTo>
                                    <a:pt x="75" y="57"/>
                                  </a:lnTo>
                                  <a:lnTo>
                                    <a:pt x="79" y="62"/>
                                  </a:lnTo>
                                  <a:lnTo>
                                    <a:pt x="80" y="65"/>
                                  </a:lnTo>
                                  <a:lnTo>
                                    <a:pt x="77" y="65"/>
                                  </a:lnTo>
                                  <a:lnTo>
                                    <a:pt x="68" y="63"/>
                                  </a:lnTo>
                                  <a:lnTo>
                                    <a:pt x="61" y="64"/>
                                  </a:lnTo>
                                  <a:lnTo>
                                    <a:pt x="52" y="67"/>
                                  </a:lnTo>
                                  <a:lnTo>
                                    <a:pt x="46" y="69"/>
                                  </a:lnTo>
                                  <a:lnTo>
                                    <a:pt x="46" y="80"/>
                                  </a:lnTo>
                                  <a:lnTo>
                                    <a:pt x="48" y="83"/>
                                  </a:lnTo>
                                  <a:lnTo>
                                    <a:pt x="61" y="84"/>
                                  </a:lnTo>
                                  <a:lnTo>
                                    <a:pt x="71" y="85"/>
                                  </a:lnTo>
                                  <a:lnTo>
                                    <a:pt x="76" y="89"/>
                                  </a:lnTo>
                                  <a:lnTo>
                                    <a:pt x="77" y="93"/>
                                  </a:lnTo>
                                  <a:lnTo>
                                    <a:pt x="75" y="95"/>
                                  </a:lnTo>
                                  <a:lnTo>
                                    <a:pt x="70" y="93"/>
                                  </a:lnTo>
                                  <a:lnTo>
                                    <a:pt x="62" y="90"/>
                                  </a:lnTo>
                                  <a:lnTo>
                                    <a:pt x="48" y="90"/>
                                  </a:lnTo>
                                  <a:lnTo>
                                    <a:pt x="41" y="92"/>
                                  </a:lnTo>
                                  <a:lnTo>
                                    <a:pt x="35" y="92"/>
                                  </a:lnTo>
                                  <a:lnTo>
                                    <a:pt x="34" y="87"/>
                                  </a:lnTo>
                                  <a:lnTo>
                                    <a:pt x="37" y="80"/>
                                  </a:lnTo>
                                  <a:lnTo>
                                    <a:pt x="36" y="74"/>
                                  </a:lnTo>
                                  <a:lnTo>
                                    <a:pt x="32" y="71"/>
                                  </a:lnTo>
                                  <a:lnTo>
                                    <a:pt x="25" y="71"/>
                                  </a:lnTo>
                                  <a:lnTo>
                                    <a:pt x="19" y="74"/>
                                  </a:lnTo>
                                  <a:lnTo>
                                    <a:pt x="12" y="74"/>
                                  </a:lnTo>
                                  <a:lnTo>
                                    <a:pt x="8" y="70"/>
                                  </a:lnTo>
                                  <a:lnTo>
                                    <a:pt x="3" y="53"/>
                                  </a:lnTo>
                                  <a:lnTo>
                                    <a:pt x="1" y="45"/>
                                  </a:lnTo>
                                  <a:lnTo>
                                    <a:pt x="0" y="38"/>
                                  </a:lnTo>
                                  <a:lnTo>
                                    <a:pt x="1" y="35"/>
                                  </a:lnTo>
                                  <a:lnTo>
                                    <a:pt x="3" y="30"/>
                                  </a:lnTo>
                                  <a:lnTo>
                                    <a:pt x="3" y="22"/>
                                  </a:lnTo>
                                  <a:lnTo>
                                    <a:pt x="5" y="17"/>
                                  </a:lnTo>
                                  <a:lnTo>
                                    <a:pt x="18" y="12"/>
                                  </a:lnTo>
                                  <a:lnTo>
                                    <a:pt x="20" y="3"/>
                                  </a:lnTo>
                                  <a:lnTo>
                                    <a:pt x="24" y="3"/>
                                  </a:lnTo>
                                  <a:lnTo>
                                    <a:pt x="25" y="8"/>
                                  </a:lnTo>
                                  <a:lnTo>
                                    <a:pt x="31" y="8"/>
                                  </a:lnTo>
                                  <a:lnTo>
                                    <a:pt x="42" y="2"/>
                                  </a:lnTo>
                                  <a:lnTo>
                                    <a:pt x="48" y="0"/>
                                  </a:lnTo>
                                  <a:lnTo>
                                    <a:pt x="52" y="2"/>
                                  </a:lnTo>
                                  <a:lnTo>
                                    <a:pt x="48" y="6"/>
                                  </a:lnTo>
                                  <a:lnTo>
                                    <a:pt x="42" y="10"/>
                                  </a:lnTo>
                                  <a:lnTo>
                                    <a:pt x="43" y="13"/>
                                  </a:lnTo>
                                  <a:lnTo>
                                    <a:pt x="38" y="15"/>
                                  </a:lnTo>
                                  <a:lnTo>
                                    <a:pt x="34" y="13"/>
                                  </a:lnTo>
                                  <a:lnTo>
                                    <a:pt x="24" y="14"/>
                                  </a:lnTo>
                                  <a:lnTo>
                                    <a:pt x="18" y="19"/>
                                  </a:lnTo>
                                  <a:lnTo>
                                    <a:pt x="12" y="26"/>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89" name="Freeform 137">
                              <a:extLst>
                                <a:ext uri="{FF2B5EF4-FFF2-40B4-BE49-F238E27FC236}">
                                  <a16:creationId xmlns:a16="http://schemas.microsoft.com/office/drawing/2014/main" id="{F2994DD1-3F36-075D-AC37-E1FC72E077F7}"/>
                                </a:ext>
                              </a:extLst>
                            </p:cNvPr>
                            <p:cNvSpPr>
                              <a:spLocks/>
                            </p:cNvSpPr>
                            <p:nvPr/>
                          </p:nvSpPr>
                          <p:spPr bwMode="auto">
                            <a:xfrm>
                              <a:off x="6301403" y="1847792"/>
                              <a:ext cx="229647" cy="266922"/>
                            </a:xfrm>
                            <a:custGeom>
                              <a:avLst/>
                              <a:gdLst/>
                              <a:ahLst/>
                              <a:cxnLst>
                                <a:cxn ang="0">
                                  <a:pos x="34" y="36"/>
                                </a:cxn>
                                <a:cxn ang="0">
                                  <a:pos x="20" y="59"/>
                                </a:cxn>
                                <a:cxn ang="0">
                                  <a:pos x="15" y="73"/>
                                </a:cxn>
                                <a:cxn ang="0">
                                  <a:pos x="12" y="81"/>
                                </a:cxn>
                                <a:cxn ang="0">
                                  <a:pos x="5" y="91"/>
                                </a:cxn>
                                <a:cxn ang="0">
                                  <a:pos x="3" y="97"/>
                                </a:cxn>
                                <a:cxn ang="0">
                                  <a:pos x="0" y="110"/>
                                </a:cxn>
                                <a:cxn ang="0">
                                  <a:pos x="2" y="126"/>
                                </a:cxn>
                                <a:cxn ang="0">
                                  <a:pos x="8" y="138"/>
                                </a:cxn>
                                <a:cxn ang="0">
                                  <a:pos x="11" y="139"/>
                                </a:cxn>
                                <a:cxn ang="0">
                                  <a:pos x="18" y="138"/>
                                </a:cxn>
                                <a:cxn ang="0">
                                  <a:pos x="26" y="139"/>
                                </a:cxn>
                                <a:cxn ang="0">
                                  <a:pos x="34" y="138"/>
                                </a:cxn>
                                <a:cxn ang="0">
                                  <a:pos x="37" y="129"/>
                                </a:cxn>
                                <a:cxn ang="0">
                                  <a:pos x="36" y="123"/>
                                </a:cxn>
                                <a:cxn ang="0">
                                  <a:pos x="28" y="122"/>
                                </a:cxn>
                                <a:cxn ang="0">
                                  <a:pos x="24" y="122"/>
                                </a:cxn>
                                <a:cxn ang="0">
                                  <a:pos x="23" y="117"/>
                                </a:cxn>
                                <a:cxn ang="0">
                                  <a:pos x="28" y="113"/>
                                </a:cxn>
                                <a:cxn ang="0">
                                  <a:pos x="26" y="108"/>
                                </a:cxn>
                                <a:cxn ang="0">
                                  <a:pos x="27" y="103"/>
                                </a:cxn>
                                <a:cxn ang="0">
                                  <a:pos x="38" y="100"/>
                                </a:cxn>
                                <a:cxn ang="0">
                                  <a:pos x="57" y="100"/>
                                </a:cxn>
                                <a:cxn ang="0">
                                  <a:pos x="67" y="104"/>
                                </a:cxn>
                                <a:cxn ang="0">
                                  <a:pos x="87" y="103"/>
                                </a:cxn>
                                <a:cxn ang="0">
                                  <a:pos x="102" y="92"/>
                                </a:cxn>
                                <a:cxn ang="0">
                                  <a:pos x="103" y="89"/>
                                </a:cxn>
                                <a:cxn ang="0">
                                  <a:pos x="98" y="87"/>
                                </a:cxn>
                                <a:cxn ang="0">
                                  <a:pos x="91" y="89"/>
                                </a:cxn>
                                <a:cxn ang="0">
                                  <a:pos x="81" y="92"/>
                                </a:cxn>
                                <a:cxn ang="0">
                                  <a:pos x="59" y="90"/>
                                </a:cxn>
                                <a:cxn ang="0">
                                  <a:pos x="45" y="87"/>
                                </a:cxn>
                                <a:cxn ang="0">
                                  <a:pos x="36" y="83"/>
                                </a:cxn>
                                <a:cxn ang="0">
                                  <a:pos x="33" y="77"/>
                                </a:cxn>
                                <a:cxn ang="0">
                                  <a:pos x="45" y="53"/>
                                </a:cxn>
                                <a:cxn ang="0">
                                  <a:pos x="67" y="45"/>
                                </a:cxn>
                                <a:cxn ang="0">
                                  <a:pos x="71" y="41"/>
                                </a:cxn>
                                <a:cxn ang="0">
                                  <a:pos x="69" y="39"/>
                                </a:cxn>
                                <a:cxn ang="0">
                                  <a:pos x="57" y="33"/>
                                </a:cxn>
                                <a:cxn ang="0">
                                  <a:pos x="57" y="28"/>
                                </a:cxn>
                                <a:cxn ang="0">
                                  <a:pos x="60" y="27"/>
                                </a:cxn>
                                <a:cxn ang="0">
                                  <a:pos x="71" y="29"/>
                                </a:cxn>
                                <a:cxn ang="0">
                                  <a:pos x="80" y="13"/>
                                </a:cxn>
                                <a:cxn ang="0">
                                  <a:pos x="80" y="5"/>
                                </a:cxn>
                                <a:cxn ang="0">
                                  <a:pos x="76" y="5"/>
                                </a:cxn>
                                <a:cxn ang="0">
                                  <a:pos x="70" y="11"/>
                                </a:cxn>
                                <a:cxn ang="0">
                                  <a:pos x="66" y="15"/>
                                </a:cxn>
                                <a:cxn ang="0">
                                  <a:pos x="56" y="13"/>
                                </a:cxn>
                                <a:cxn ang="0">
                                  <a:pos x="53" y="7"/>
                                </a:cxn>
                                <a:cxn ang="0">
                                  <a:pos x="49" y="0"/>
                                </a:cxn>
                                <a:cxn ang="0">
                                  <a:pos x="46" y="0"/>
                                </a:cxn>
                                <a:cxn ang="0">
                                  <a:pos x="43" y="2"/>
                                </a:cxn>
                                <a:cxn ang="0">
                                  <a:pos x="42" y="15"/>
                                </a:cxn>
                                <a:cxn ang="0">
                                  <a:pos x="37" y="29"/>
                                </a:cxn>
                                <a:cxn ang="0">
                                  <a:pos x="34" y="36"/>
                                </a:cxn>
                              </a:cxnLst>
                              <a:rect l="0" t="0" r="r" b="b"/>
                              <a:pathLst>
                                <a:path w="104" h="140">
                                  <a:moveTo>
                                    <a:pt x="34" y="36"/>
                                  </a:moveTo>
                                  <a:lnTo>
                                    <a:pt x="20" y="59"/>
                                  </a:lnTo>
                                  <a:lnTo>
                                    <a:pt x="15" y="73"/>
                                  </a:lnTo>
                                  <a:lnTo>
                                    <a:pt x="12" y="81"/>
                                  </a:lnTo>
                                  <a:lnTo>
                                    <a:pt x="5" y="91"/>
                                  </a:lnTo>
                                  <a:lnTo>
                                    <a:pt x="3" y="97"/>
                                  </a:lnTo>
                                  <a:lnTo>
                                    <a:pt x="0" y="110"/>
                                  </a:lnTo>
                                  <a:lnTo>
                                    <a:pt x="2" y="126"/>
                                  </a:lnTo>
                                  <a:lnTo>
                                    <a:pt x="8" y="138"/>
                                  </a:lnTo>
                                  <a:lnTo>
                                    <a:pt x="11" y="139"/>
                                  </a:lnTo>
                                  <a:lnTo>
                                    <a:pt x="18" y="138"/>
                                  </a:lnTo>
                                  <a:lnTo>
                                    <a:pt x="26" y="139"/>
                                  </a:lnTo>
                                  <a:lnTo>
                                    <a:pt x="34" y="138"/>
                                  </a:lnTo>
                                  <a:lnTo>
                                    <a:pt x="37" y="129"/>
                                  </a:lnTo>
                                  <a:lnTo>
                                    <a:pt x="36" y="123"/>
                                  </a:lnTo>
                                  <a:lnTo>
                                    <a:pt x="28" y="122"/>
                                  </a:lnTo>
                                  <a:lnTo>
                                    <a:pt x="24" y="122"/>
                                  </a:lnTo>
                                  <a:lnTo>
                                    <a:pt x="23" y="117"/>
                                  </a:lnTo>
                                  <a:lnTo>
                                    <a:pt x="28" y="113"/>
                                  </a:lnTo>
                                  <a:lnTo>
                                    <a:pt x="26" y="108"/>
                                  </a:lnTo>
                                  <a:lnTo>
                                    <a:pt x="27" y="103"/>
                                  </a:lnTo>
                                  <a:lnTo>
                                    <a:pt x="38" y="100"/>
                                  </a:lnTo>
                                  <a:lnTo>
                                    <a:pt x="57" y="100"/>
                                  </a:lnTo>
                                  <a:lnTo>
                                    <a:pt x="67" y="104"/>
                                  </a:lnTo>
                                  <a:lnTo>
                                    <a:pt x="87" y="103"/>
                                  </a:lnTo>
                                  <a:lnTo>
                                    <a:pt x="102" y="92"/>
                                  </a:lnTo>
                                  <a:lnTo>
                                    <a:pt x="103" y="89"/>
                                  </a:lnTo>
                                  <a:lnTo>
                                    <a:pt x="98" y="87"/>
                                  </a:lnTo>
                                  <a:lnTo>
                                    <a:pt x="91" y="89"/>
                                  </a:lnTo>
                                  <a:lnTo>
                                    <a:pt x="81" y="92"/>
                                  </a:lnTo>
                                  <a:lnTo>
                                    <a:pt x="59" y="90"/>
                                  </a:lnTo>
                                  <a:lnTo>
                                    <a:pt x="45" y="87"/>
                                  </a:lnTo>
                                  <a:lnTo>
                                    <a:pt x="36" y="83"/>
                                  </a:lnTo>
                                  <a:lnTo>
                                    <a:pt x="33" y="77"/>
                                  </a:lnTo>
                                  <a:lnTo>
                                    <a:pt x="45" y="53"/>
                                  </a:lnTo>
                                  <a:lnTo>
                                    <a:pt x="67" y="45"/>
                                  </a:lnTo>
                                  <a:lnTo>
                                    <a:pt x="71" y="41"/>
                                  </a:lnTo>
                                  <a:lnTo>
                                    <a:pt x="69" y="39"/>
                                  </a:lnTo>
                                  <a:lnTo>
                                    <a:pt x="57" y="33"/>
                                  </a:lnTo>
                                  <a:lnTo>
                                    <a:pt x="57" y="28"/>
                                  </a:lnTo>
                                  <a:lnTo>
                                    <a:pt x="60" y="27"/>
                                  </a:lnTo>
                                  <a:lnTo>
                                    <a:pt x="71" y="29"/>
                                  </a:lnTo>
                                  <a:lnTo>
                                    <a:pt x="80" y="13"/>
                                  </a:lnTo>
                                  <a:lnTo>
                                    <a:pt x="80" y="5"/>
                                  </a:lnTo>
                                  <a:lnTo>
                                    <a:pt x="76" y="5"/>
                                  </a:lnTo>
                                  <a:lnTo>
                                    <a:pt x="70" y="11"/>
                                  </a:lnTo>
                                  <a:lnTo>
                                    <a:pt x="66" y="15"/>
                                  </a:lnTo>
                                  <a:lnTo>
                                    <a:pt x="56" y="13"/>
                                  </a:lnTo>
                                  <a:lnTo>
                                    <a:pt x="53" y="7"/>
                                  </a:lnTo>
                                  <a:lnTo>
                                    <a:pt x="49" y="0"/>
                                  </a:lnTo>
                                  <a:lnTo>
                                    <a:pt x="46" y="0"/>
                                  </a:lnTo>
                                  <a:lnTo>
                                    <a:pt x="43" y="2"/>
                                  </a:lnTo>
                                  <a:lnTo>
                                    <a:pt x="42" y="15"/>
                                  </a:lnTo>
                                  <a:lnTo>
                                    <a:pt x="37" y="29"/>
                                  </a:lnTo>
                                  <a:lnTo>
                                    <a:pt x="34" y="36"/>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90" name="Freeform 138">
                              <a:extLst>
                                <a:ext uri="{FF2B5EF4-FFF2-40B4-BE49-F238E27FC236}">
                                  <a16:creationId xmlns:a16="http://schemas.microsoft.com/office/drawing/2014/main" id="{EA1AF88E-63C5-AC14-386C-70F62E0EDEA7}"/>
                                </a:ext>
                              </a:extLst>
                            </p:cNvPr>
                            <p:cNvSpPr>
                              <a:spLocks/>
                            </p:cNvSpPr>
                            <p:nvPr/>
                          </p:nvSpPr>
                          <p:spPr bwMode="auto">
                            <a:xfrm>
                              <a:off x="5795740" y="396877"/>
                              <a:ext cx="432797" cy="484273"/>
                            </a:xfrm>
                            <a:custGeom>
                              <a:avLst/>
                              <a:gdLst/>
                              <a:ahLst/>
                              <a:cxnLst>
                                <a:cxn ang="0">
                                  <a:pos x="175" y="50"/>
                                </a:cxn>
                                <a:cxn ang="0">
                                  <a:pos x="106" y="48"/>
                                </a:cxn>
                                <a:cxn ang="0">
                                  <a:pos x="103" y="42"/>
                                </a:cxn>
                                <a:cxn ang="0">
                                  <a:pos x="99" y="38"/>
                                </a:cxn>
                                <a:cxn ang="0">
                                  <a:pos x="83" y="30"/>
                                </a:cxn>
                                <a:cxn ang="0">
                                  <a:pos x="82" y="22"/>
                                </a:cxn>
                                <a:cxn ang="0">
                                  <a:pos x="75" y="9"/>
                                </a:cxn>
                                <a:cxn ang="0">
                                  <a:pos x="67" y="2"/>
                                </a:cxn>
                                <a:cxn ang="0">
                                  <a:pos x="54" y="0"/>
                                </a:cxn>
                                <a:cxn ang="0">
                                  <a:pos x="42" y="2"/>
                                </a:cxn>
                                <a:cxn ang="0">
                                  <a:pos x="37" y="6"/>
                                </a:cxn>
                                <a:cxn ang="0">
                                  <a:pos x="32" y="6"/>
                                </a:cxn>
                                <a:cxn ang="0">
                                  <a:pos x="23" y="3"/>
                                </a:cxn>
                                <a:cxn ang="0">
                                  <a:pos x="22" y="12"/>
                                </a:cxn>
                                <a:cxn ang="0">
                                  <a:pos x="38" y="12"/>
                                </a:cxn>
                                <a:cxn ang="0">
                                  <a:pos x="47" y="5"/>
                                </a:cxn>
                                <a:cxn ang="0">
                                  <a:pos x="61" y="10"/>
                                </a:cxn>
                                <a:cxn ang="0">
                                  <a:pos x="68" y="15"/>
                                </a:cxn>
                                <a:cxn ang="0">
                                  <a:pos x="76" y="30"/>
                                </a:cxn>
                                <a:cxn ang="0">
                                  <a:pos x="89" y="45"/>
                                </a:cxn>
                                <a:cxn ang="0">
                                  <a:pos x="73" y="47"/>
                                </a:cxn>
                                <a:cxn ang="0">
                                  <a:pos x="56" y="53"/>
                                </a:cxn>
                                <a:cxn ang="0">
                                  <a:pos x="40" y="62"/>
                                </a:cxn>
                                <a:cxn ang="0">
                                  <a:pos x="29" y="71"/>
                                </a:cxn>
                                <a:cxn ang="0">
                                  <a:pos x="18" y="83"/>
                                </a:cxn>
                                <a:cxn ang="0">
                                  <a:pos x="8" y="97"/>
                                </a:cxn>
                                <a:cxn ang="0">
                                  <a:pos x="4" y="108"/>
                                </a:cxn>
                                <a:cxn ang="0">
                                  <a:pos x="0" y="119"/>
                                </a:cxn>
                                <a:cxn ang="0">
                                  <a:pos x="0" y="253"/>
                                </a:cxn>
                                <a:cxn ang="0">
                                  <a:pos x="8" y="252"/>
                                </a:cxn>
                                <a:cxn ang="0">
                                  <a:pos x="9" y="124"/>
                                </a:cxn>
                                <a:cxn ang="0">
                                  <a:pos x="12" y="108"/>
                                </a:cxn>
                                <a:cxn ang="0">
                                  <a:pos x="24" y="90"/>
                                </a:cxn>
                                <a:cxn ang="0">
                                  <a:pos x="35" y="77"/>
                                </a:cxn>
                                <a:cxn ang="0">
                                  <a:pos x="51" y="67"/>
                                </a:cxn>
                                <a:cxn ang="0">
                                  <a:pos x="67" y="59"/>
                                </a:cxn>
                                <a:cxn ang="0">
                                  <a:pos x="77" y="56"/>
                                </a:cxn>
                                <a:cxn ang="0">
                                  <a:pos x="97" y="58"/>
                                </a:cxn>
                                <a:cxn ang="0">
                                  <a:pos x="103" y="70"/>
                                </a:cxn>
                                <a:cxn ang="0">
                                  <a:pos x="106" y="79"/>
                                </a:cxn>
                                <a:cxn ang="0">
                                  <a:pos x="118" y="81"/>
                                </a:cxn>
                                <a:cxn ang="0">
                                  <a:pos x="113" y="76"/>
                                </a:cxn>
                                <a:cxn ang="0">
                                  <a:pos x="110" y="73"/>
                                </a:cxn>
                                <a:cxn ang="0">
                                  <a:pos x="106" y="64"/>
                                </a:cxn>
                                <a:cxn ang="0">
                                  <a:pos x="105" y="55"/>
                                </a:cxn>
                                <a:cxn ang="0">
                                  <a:pos x="195" y="58"/>
                                </a:cxn>
                                <a:cxn ang="0">
                                  <a:pos x="191" y="49"/>
                                </a:cxn>
                                <a:cxn ang="0">
                                  <a:pos x="108" y="50"/>
                                </a:cxn>
                                <a:cxn ang="0">
                                  <a:pos x="175" y="50"/>
                                </a:cxn>
                              </a:cxnLst>
                              <a:rect l="0" t="0" r="r" b="b"/>
                              <a:pathLst>
                                <a:path w="196" h="254">
                                  <a:moveTo>
                                    <a:pt x="175" y="50"/>
                                  </a:moveTo>
                                  <a:lnTo>
                                    <a:pt x="106" y="48"/>
                                  </a:lnTo>
                                  <a:lnTo>
                                    <a:pt x="103" y="42"/>
                                  </a:lnTo>
                                  <a:lnTo>
                                    <a:pt x="99" y="38"/>
                                  </a:lnTo>
                                  <a:lnTo>
                                    <a:pt x="83" y="30"/>
                                  </a:lnTo>
                                  <a:lnTo>
                                    <a:pt x="82" y="22"/>
                                  </a:lnTo>
                                  <a:lnTo>
                                    <a:pt x="75" y="9"/>
                                  </a:lnTo>
                                  <a:lnTo>
                                    <a:pt x="67" y="2"/>
                                  </a:lnTo>
                                  <a:lnTo>
                                    <a:pt x="54" y="0"/>
                                  </a:lnTo>
                                  <a:lnTo>
                                    <a:pt x="42" y="2"/>
                                  </a:lnTo>
                                  <a:lnTo>
                                    <a:pt x="37" y="6"/>
                                  </a:lnTo>
                                  <a:lnTo>
                                    <a:pt x="32" y="6"/>
                                  </a:lnTo>
                                  <a:lnTo>
                                    <a:pt x="23" y="3"/>
                                  </a:lnTo>
                                  <a:lnTo>
                                    <a:pt x="22" y="12"/>
                                  </a:lnTo>
                                  <a:lnTo>
                                    <a:pt x="38" y="12"/>
                                  </a:lnTo>
                                  <a:lnTo>
                                    <a:pt x="47" y="5"/>
                                  </a:lnTo>
                                  <a:lnTo>
                                    <a:pt x="61" y="10"/>
                                  </a:lnTo>
                                  <a:lnTo>
                                    <a:pt x="68" y="15"/>
                                  </a:lnTo>
                                  <a:lnTo>
                                    <a:pt x="76" y="30"/>
                                  </a:lnTo>
                                  <a:lnTo>
                                    <a:pt x="89" y="45"/>
                                  </a:lnTo>
                                  <a:lnTo>
                                    <a:pt x="73" y="47"/>
                                  </a:lnTo>
                                  <a:lnTo>
                                    <a:pt x="56" y="53"/>
                                  </a:lnTo>
                                  <a:lnTo>
                                    <a:pt x="40" y="62"/>
                                  </a:lnTo>
                                  <a:lnTo>
                                    <a:pt x="29" y="71"/>
                                  </a:lnTo>
                                  <a:lnTo>
                                    <a:pt x="18" y="83"/>
                                  </a:lnTo>
                                  <a:lnTo>
                                    <a:pt x="8" y="97"/>
                                  </a:lnTo>
                                  <a:lnTo>
                                    <a:pt x="4" y="108"/>
                                  </a:lnTo>
                                  <a:lnTo>
                                    <a:pt x="0" y="119"/>
                                  </a:lnTo>
                                  <a:lnTo>
                                    <a:pt x="0" y="253"/>
                                  </a:lnTo>
                                  <a:lnTo>
                                    <a:pt x="8" y="252"/>
                                  </a:lnTo>
                                  <a:lnTo>
                                    <a:pt x="9" y="124"/>
                                  </a:lnTo>
                                  <a:lnTo>
                                    <a:pt x="12" y="108"/>
                                  </a:lnTo>
                                  <a:lnTo>
                                    <a:pt x="24" y="90"/>
                                  </a:lnTo>
                                  <a:lnTo>
                                    <a:pt x="35" y="77"/>
                                  </a:lnTo>
                                  <a:lnTo>
                                    <a:pt x="51" y="67"/>
                                  </a:lnTo>
                                  <a:lnTo>
                                    <a:pt x="67" y="59"/>
                                  </a:lnTo>
                                  <a:lnTo>
                                    <a:pt x="77" y="56"/>
                                  </a:lnTo>
                                  <a:lnTo>
                                    <a:pt x="97" y="58"/>
                                  </a:lnTo>
                                  <a:lnTo>
                                    <a:pt x="103" y="70"/>
                                  </a:lnTo>
                                  <a:lnTo>
                                    <a:pt x="106" y="79"/>
                                  </a:lnTo>
                                  <a:lnTo>
                                    <a:pt x="118" y="81"/>
                                  </a:lnTo>
                                  <a:lnTo>
                                    <a:pt x="113" y="76"/>
                                  </a:lnTo>
                                  <a:lnTo>
                                    <a:pt x="110" y="73"/>
                                  </a:lnTo>
                                  <a:lnTo>
                                    <a:pt x="106" y="64"/>
                                  </a:lnTo>
                                  <a:lnTo>
                                    <a:pt x="105" y="55"/>
                                  </a:lnTo>
                                  <a:lnTo>
                                    <a:pt x="195" y="58"/>
                                  </a:lnTo>
                                  <a:lnTo>
                                    <a:pt x="191" y="49"/>
                                  </a:lnTo>
                                  <a:lnTo>
                                    <a:pt x="108" y="50"/>
                                  </a:lnTo>
                                  <a:lnTo>
                                    <a:pt x="175" y="50"/>
                                  </a:lnTo>
                                </a:path>
                              </a:pathLst>
                            </a:cu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91" name="Freeform 139">
                              <a:extLst>
                                <a:ext uri="{FF2B5EF4-FFF2-40B4-BE49-F238E27FC236}">
                                  <a16:creationId xmlns:a16="http://schemas.microsoft.com/office/drawing/2014/main" id="{B918DF13-69AA-01DC-4561-1BF335604AE2}"/>
                                </a:ext>
                              </a:extLst>
                            </p:cNvPr>
                            <p:cNvSpPr>
                              <a:spLocks/>
                            </p:cNvSpPr>
                            <p:nvPr/>
                          </p:nvSpPr>
                          <p:spPr bwMode="auto">
                            <a:xfrm>
                              <a:off x="5795740" y="396877"/>
                              <a:ext cx="454877" cy="505247"/>
                            </a:xfrm>
                            <a:custGeom>
                              <a:avLst/>
                              <a:gdLst/>
                              <a:ahLst/>
                              <a:cxnLst>
                                <a:cxn ang="0">
                                  <a:pos x="184" y="52"/>
                                </a:cxn>
                                <a:cxn ang="0">
                                  <a:pos x="112" y="50"/>
                                </a:cxn>
                                <a:cxn ang="0">
                                  <a:pos x="108" y="44"/>
                                </a:cxn>
                                <a:cxn ang="0">
                                  <a:pos x="104" y="39"/>
                                </a:cxn>
                                <a:cxn ang="0">
                                  <a:pos x="87" y="32"/>
                                </a:cxn>
                                <a:cxn ang="0">
                                  <a:pos x="86" y="23"/>
                                </a:cxn>
                                <a:cxn ang="0">
                                  <a:pos x="79" y="10"/>
                                </a:cxn>
                                <a:cxn ang="0">
                                  <a:pos x="71" y="2"/>
                                </a:cxn>
                                <a:cxn ang="0">
                                  <a:pos x="56" y="0"/>
                                </a:cxn>
                                <a:cxn ang="0">
                                  <a:pos x="44" y="2"/>
                                </a:cxn>
                                <a:cxn ang="0">
                                  <a:pos x="39" y="7"/>
                                </a:cxn>
                                <a:cxn ang="0">
                                  <a:pos x="34" y="7"/>
                                </a:cxn>
                                <a:cxn ang="0">
                                  <a:pos x="24" y="3"/>
                                </a:cxn>
                                <a:cxn ang="0">
                                  <a:pos x="23" y="12"/>
                                </a:cxn>
                                <a:cxn ang="0">
                                  <a:pos x="40" y="12"/>
                                </a:cxn>
                                <a:cxn ang="0">
                                  <a:pos x="50" y="5"/>
                                </a:cxn>
                                <a:cxn ang="0">
                                  <a:pos x="64" y="11"/>
                                </a:cxn>
                                <a:cxn ang="0">
                                  <a:pos x="72" y="15"/>
                                </a:cxn>
                                <a:cxn ang="0">
                                  <a:pos x="80" y="32"/>
                                </a:cxn>
                                <a:cxn ang="0">
                                  <a:pos x="93" y="47"/>
                                </a:cxn>
                                <a:cxn ang="0">
                                  <a:pos x="77" y="49"/>
                                </a:cxn>
                                <a:cxn ang="0">
                                  <a:pos x="59" y="56"/>
                                </a:cxn>
                                <a:cxn ang="0">
                                  <a:pos x="42" y="64"/>
                                </a:cxn>
                                <a:cxn ang="0">
                                  <a:pos x="30" y="74"/>
                                </a:cxn>
                                <a:cxn ang="0">
                                  <a:pos x="18" y="86"/>
                                </a:cxn>
                                <a:cxn ang="0">
                                  <a:pos x="9" y="101"/>
                                </a:cxn>
                                <a:cxn ang="0">
                                  <a:pos x="4" y="112"/>
                                </a:cxn>
                                <a:cxn ang="0">
                                  <a:pos x="0" y="124"/>
                                </a:cxn>
                                <a:cxn ang="0">
                                  <a:pos x="0" y="264"/>
                                </a:cxn>
                                <a:cxn ang="0">
                                  <a:pos x="9" y="263"/>
                                </a:cxn>
                                <a:cxn ang="0">
                                  <a:pos x="10" y="130"/>
                                </a:cxn>
                                <a:cxn ang="0">
                                  <a:pos x="13" y="112"/>
                                </a:cxn>
                                <a:cxn ang="0">
                                  <a:pos x="25" y="94"/>
                                </a:cxn>
                                <a:cxn ang="0">
                                  <a:pos x="37" y="81"/>
                                </a:cxn>
                                <a:cxn ang="0">
                                  <a:pos x="53" y="70"/>
                                </a:cxn>
                                <a:cxn ang="0">
                                  <a:pos x="71" y="61"/>
                                </a:cxn>
                                <a:cxn ang="0">
                                  <a:pos x="81" y="59"/>
                                </a:cxn>
                                <a:cxn ang="0">
                                  <a:pos x="102" y="60"/>
                                </a:cxn>
                                <a:cxn ang="0">
                                  <a:pos x="108" y="73"/>
                                </a:cxn>
                                <a:cxn ang="0">
                                  <a:pos x="112" y="83"/>
                                </a:cxn>
                                <a:cxn ang="0">
                                  <a:pos x="124" y="84"/>
                                </a:cxn>
                                <a:cxn ang="0">
                                  <a:pos x="119" y="80"/>
                                </a:cxn>
                                <a:cxn ang="0">
                                  <a:pos x="116" y="76"/>
                                </a:cxn>
                                <a:cxn ang="0">
                                  <a:pos x="112" y="67"/>
                                </a:cxn>
                                <a:cxn ang="0">
                                  <a:pos x="111" y="58"/>
                                </a:cxn>
                                <a:cxn ang="0">
                                  <a:pos x="205" y="60"/>
                                </a:cxn>
                                <a:cxn ang="0">
                                  <a:pos x="201" y="51"/>
                                </a:cxn>
                                <a:cxn ang="0">
                                  <a:pos x="114" y="52"/>
                                </a:cxn>
                              </a:cxnLst>
                              <a:rect l="0" t="0" r="r" b="b"/>
                              <a:pathLst>
                                <a:path w="206" h="265">
                                  <a:moveTo>
                                    <a:pt x="184" y="52"/>
                                  </a:moveTo>
                                  <a:lnTo>
                                    <a:pt x="112" y="50"/>
                                  </a:lnTo>
                                  <a:lnTo>
                                    <a:pt x="108" y="44"/>
                                  </a:lnTo>
                                  <a:lnTo>
                                    <a:pt x="104" y="39"/>
                                  </a:lnTo>
                                  <a:lnTo>
                                    <a:pt x="87" y="32"/>
                                  </a:lnTo>
                                  <a:lnTo>
                                    <a:pt x="86" y="23"/>
                                  </a:lnTo>
                                  <a:lnTo>
                                    <a:pt x="79" y="10"/>
                                  </a:lnTo>
                                  <a:lnTo>
                                    <a:pt x="71" y="2"/>
                                  </a:lnTo>
                                  <a:lnTo>
                                    <a:pt x="56" y="0"/>
                                  </a:lnTo>
                                  <a:lnTo>
                                    <a:pt x="44" y="2"/>
                                  </a:lnTo>
                                  <a:lnTo>
                                    <a:pt x="39" y="7"/>
                                  </a:lnTo>
                                  <a:lnTo>
                                    <a:pt x="34" y="7"/>
                                  </a:lnTo>
                                  <a:lnTo>
                                    <a:pt x="24" y="3"/>
                                  </a:lnTo>
                                  <a:lnTo>
                                    <a:pt x="23" y="12"/>
                                  </a:lnTo>
                                  <a:lnTo>
                                    <a:pt x="40" y="12"/>
                                  </a:lnTo>
                                  <a:lnTo>
                                    <a:pt x="50" y="5"/>
                                  </a:lnTo>
                                  <a:lnTo>
                                    <a:pt x="64" y="11"/>
                                  </a:lnTo>
                                  <a:lnTo>
                                    <a:pt x="72" y="15"/>
                                  </a:lnTo>
                                  <a:lnTo>
                                    <a:pt x="80" y="32"/>
                                  </a:lnTo>
                                  <a:lnTo>
                                    <a:pt x="93" y="47"/>
                                  </a:lnTo>
                                  <a:lnTo>
                                    <a:pt x="77" y="49"/>
                                  </a:lnTo>
                                  <a:lnTo>
                                    <a:pt x="59" y="56"/>
                                  </a:lnTo>
                                  <a:lnTo>
                                    <a:pt x="42" y="64"/>
                                  </a:lnTo>
                                  <a:lnTo>
                                    <a:pt x="30" y="74"/>
                                  </a:lnTo>
                                  <a:lnTo>
                                    <a:pt x="18" y="86"/>
                                  </a:lnTo>
                                  <a:lnTo>
                                    <a:pt x="9" y="101"/>
                                  </a:lnTo>
                                  <a:lnTo>
                                    <a:pt x="4" y="112"/>
                                  </a:lnTo>
                                  <a:lnTo>
                                    <a:pt x="0" y="124"/>
                                  </a:lnTo>
                                  <a:lnTo>
                                    <a:pt x="0" y="264"/>
                                  </a:lnTo>
                                  <a:lnTo>
                                    <a:pt x="9" y="263"/>
                                  </a:lnTo>
                                  <a:lnTo>
                                    <a:pt x="10" y="130"/>
                                  </a:lnTo>
                                  <a:lnTo>
                                    <a:pt x="13" y="112"/>
                                  </a:lnTo>
                                  <a:lnTo>
                                    <a:pt x="25" y="94"/>
                                  </a:lnTo>
                                  <a:lnTo>
                                    <a:pt x="37" y="81"/>
                                  </a:lnTo>
                                  <a:lnTo>
                                    <a:pt x="53" y="70"/>
                                  </a:lnTo>
                                  <a:lnTo>
                                    <a:pt x="71" y="61"/>
                                  </a:lnTo>
                                  <a:lnTo>
                                    <a:pt x="81" y="59"/>
                                  </a:lnTo>
                                  <a:lnTo>
                                    <a:pt x="102" y="60"/>
                                  </a:lnTo>
                                  <a:lnTo>
                                    <a:pt x="108" y="73"/>
                                  </a:lnTo>
                                  <a:lnTo>
                                    <a:pt x="112" y="83"/>
                                  </a:lnTo>
                                  <a:lnTo>
                                    <a:pt x="124" y="84"/>
                                  </a:lnTo>
                                  <a:lnTo>
                                    <a:pt x="119" y="80"/>
                                  </a:lnTo>
                                  <a:lnTo>
                                    <a:pt x="116" y="76"/>
                                  </a:lnTo>
                                  <a:lnTo>
                                    <a:pt x="112" y="67"/>
                                  </a:lnTo>
                                  <a:lnTo>
                                    <a:pt x="111" y="58"/>
                                  </a:lnTo>
                                  <a:lnTo>
                                    <a:pt x="205" y="60"/>
                                  </a:lnTo>
                                  <a:lnTo>
                                    <a:pt x="201" y="51"/>
                                  </a:lnTo>
                                  <a:lnTo>
                                    <a:pt x="114" y="5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92" name="Freeform 140">
                              <a:extLst>
                                <a:ext uri="{FF2B5EF4-FFF2-40B4-BE49-F238E27FC236}">
                                  <a16:creationId xmlns:a16="http://schemas.microsoft.com/office/drawing/2014/main" id="{D8FBDA2D-E226-9079-0C99-00AB1376C2F2}"/>
                                </a:ext>
                              </a:extLst>
                            </p:cNvPr>
                            <p:cNvSpPr>
                              <a:spLocks/>
                            </p:cNvSpPr>
                            <p:nvPr/>
                          </p:nvSpPr>
                          <p:spPr bwMode="auto">
                            <a:xfrm>
                              <a:off x="5961351" y="105170"/>
                              <a:ext cx="479167" cy="795047"/>
                            </a:xfrm>
                            <a:custGeom>
                              <a:avLst/>
                              <a:gdLst/>
                              <a:ahLst/>
                              <a:cxnLst>
                                <a:cxn ang="0">
                                  <a:pos x="13" y="29"/>
                                </a:cxn>
                                <a:cxn ang="0">
                                  <a:pos x="39" y="58"/>
                                </a:cxn>
                                <a:cxn ang="0">
                                  <a:pos x="59" y="48"/>
                                </a:cxn>
                                <a:cxn ang="0">
                                  <a:pos x="97" y="35"/>
                                </a:cxn>
                                <a:cxn ang="0">
                                  <a:pos x="132" y="44"/>
                                </a:cxn>
                                <a:cxn ang="0">
                                  <a:pos x="150" y="71"/>
                                </a:cxn>
                                <a:cxn ang="0">
                                  <a:pos x="153" y="111"/>
                                </a:cxn>
                                <a:cxn ang="0">
                                  <a:pos x="130" y="154"/>
                                </a:cxn>
                                <a:cxn ang="0">
                                  <a:pos x="113" y="178"/>
                                </a:cxn>
                                <a:cxn ang="0">
                                  <a:pos x="127" y="209"/>
                                </a:cxn>
                                <a:cxn ang="0">
                                  <a:pos x="141" y="258"/>
                                </a:cxn>
                                <a:cxn ang="0">
                                  <a:pos x="123" y="285"/>
                                </a:cxn>
                                <a:cxn ang="0">
                                  <a:pos x="87" y="302"/>
                                </a:cxn>
                                <a:cxn ang="0">
                                  <a:pos x="84" y="322"/>
                                </a:cxn>
                                <a:cxn ang="0">
                                  <a:pos x="97" y="343"/>
                                </a:cxn>
                                <a:cxn ang="0">
                                  <a:pos x="92" y="354"/>
                                </a:cxn>
                                <a:cxn ang="0">
                                  <a:pos x="53" y="357"/>
                                </a:cxn>
                                <a:cxn ang="0">
                                  <a:pos x="21" y="375"/>
                                </a:cxn>
                                <a:cxn ang="0">
                                  <a:pos x="0" y="415"/>
                                </a:cxn>
                                <a:cxn ang="0">
                                  <a:pos x="17" y="396"/>
                                </a:cxn>
                                <a:cxn ang="0">
                                  <a:pos x="48" y="366"/>
                                </a:cxn>
                                <a:cxn ang="0">
                                  <a:pos x="88" y="361"/>
                                </a:cxn>
                                <a:cxn ang="0">
                                  <a:pos x="105" y="354"/>
                                </a:cxn>
                                <a:cxn ang="0">
                                  <a:pos x="101" y="334"/>
                                </a:cxn>
                                <a:cxn ang="0">
                                  <a:pos x="94" y="318"/>
                                </a:cxn>
                                <a:cxn ang="0">
                                  <a:pos x="122" y="294"/>
                                </a:cxn>
                                <a:cxn ang="0">
                                  <a:pos x="151" y="257"/>
                                </a:cxn>
                                <a:cxn ang="0">
                                  <a:pos x="141" y="213"/>
                                </a:cxn>
                                <a:cxn ang="0">
                                  <a:pos x="126" y="190"/>
                                </a:cxn>
                                <a:cxn ang="0">
                                  <a:pos x="130" y="167"/>
                                </a:cxn>
                                <a:cxn ang="0">
                                  <a:pos x="164" y="110"/>
                                </a:cxn>
                                <a:cxn ang="0">
                                  <a:pos x="154" y="58"/>
                                </a:cxn>
                                <a:cxn ang="0">
                                  <a:pos x="193" y="45"/>
                                </a:cxn>
                                <a:cxn ang="0">
                                  <a:pos x="216" y="38"/>
                                </a:cxn>
                                <a:cxn ang="0">
                                  <a:pos x="162" y="44"/>
                                </a:cxn>
                                <a:cxn ang="0">
                                  <a:pos x="135" y="34"/>
                                </a:cxn>
                                <a:cxn ang="0">
                                  <a:pos x="96" y="24"/>
                                </a:cxn>
                                <a:cxn ang="0">
                                  <a:pos x="58" y="39"/>
                                </a:cxn>
                                <a:cxn ang="0">
                                  <a:pos x="41" y="47"/>
                                </a:cxn>
                                <a:cxn ang="0">
                                  <a:pos x="9" y="0"/>
                                </a:cxn>
                              </a:cxnLst>
                              <a:rect l="0" t="0" r="r" b="b"/>
                              <a:pathLst>
                                <a:path w="217" h="417">
                                  <a:moveTo>
                                    <a:pt x="0" y="3"/>
                                  </a:moveTo>
                                  <a:lnTo>
                                    <a:pt x="13" y="29"/>
                                  </a:lnTo>
                                  <a:lnTo>
                                    <a:pt x="29" y="48"/>
                                  </a:lnTo>
                                  <a:lnTo>
                                    <a:pt x="39" y="58"/>
                                  </a:lnTo>
                                  <a:lnTo>
                                    <a:pt x="49" y="59"/>
                                  </a:lnTo>
                                  <a:lnTo>
                                    <a:pt x="59" y="48"/>
                                  </a:lnTo>
                                  <a:lnTo>
                                    <a:pt x="73" y="37"/>
                                  </a:lnTo>
                                  <a:lnTo>
                                    <a:pt x="97" y="35"/>
                                  </a:lnTo>
                                  <a:lnTo>
                                    <a:pt x="114" y="38"/>
                                  </a:lnTo>
                                  <a:lnTo>
                                    <a:pt x="132" y="44"/>
                                  </a:lnTo>
                                  <a:lnTo>
                                    <a:pt x="144" y="54"/>
                                  </a:lnTo>
                                  <a:lnTo>
                                    <a:pt x="150" y="71"/>
                                  </a:lnTo>
                                  <a:lnTo>
                                    <a:pt x="156" y="91"/>
                                  </a:lnTo>
                                  <a:lnTo>
                                    <a:pt x="153" y="111"/>
                                  </a:lnTo>
                                  <a:lnTo>
                                    <a:pt x="143" y="134"/>
                                  </a:lnTo>
                                  <a:lnTo>
                                    <a:pt x="130" y="154"/>
                                  </a:lnTo>
                                  <a:lnTo>
                                    <a:pt x="116" y="168"/>
                                  </a:lnTo>
                                  <a:lnTo>
                                    <a:pt x="113" y="178"/>
                                  </a:lnTo>
                                  <a:lnTo>
                                    <a:pt x="116" y="192"/>
                                  </a:lnTo>
                                  <a:lnTo>
                                    <a:pt x="127" y="209"/>
                                  </a:lnTo>
                                  <a:lnTo>
                                    <a:pt x="134" y="223"/>
                                  </a:lnTo>
                                  <a:lnTo>
                                    <a:pt x="141" y="258"/>
                                  </a:lnTo>
                                  <a:lnTo>
                                    <a:pt x="135" y="273"/>
                                  </a:lnTo>
                                  <a:lnTo>
                                    <a:pt x="123" y="285"/>
                                  </a:lnTo>
                                  <a:lnTo>
                                    <a:pt x="109" y="294"/>
                                  </a:lnTo>
                                  <a:lnTo>
                                    <a:pt x="87" y="302"/>
                                  </a:lnTo>
                                  <a:lnTo>
                                    <a:pt x="80" y="312"/>
                                  </a:lnTo>
                                  <a:lnTo>
                                    <a:pt x="84" y="322"/>
                                  </a:lnTo>
                                  <a:lnTo>
                                    <a:pt x="87" y="333"/>
                                  </a:lnTo>
                                  <a:lnTo>
                                    <a:pt x="97" y="343"/>
                                  </a:lnTo>
                                  <a:lnTo>
                                    <a:pt x="96" y="346"/>
                                  </a:lnTo>
                                  <a:lnTo>
                                    <a:pt x="92" y="354"/>
                                  </a:lnTo>
                                  <a:lnTo>
                                    <a:pt x="86" y="357"/>
                                  </a:lnTo>
                                  <a:lnTo>
                                    <a:pt x="53" y="357"/>
                                  </a:lnTo>
                                  <a:lnTo>
                                    <a:pt x="33" y="362"/>
                                  </a:lnTo>
                                  <a:lnTo>
                                    <a:pt x="21" y="375"/>
                                  </a:lnTo>
                                  <a:lnTo>
                                    <a:pt x="2" y="406"/>
                                  </a:lnTo>
                                  <a:lnTo>
                                    <a:pt x="0" y="415"/>
                                  </a:lnTo>
                                  <a:lnTo>
                                    <a:pt x="5" y="416"/>
                                  </a:lnTo>
                                  <a:lnTo>
                                    <a:pt x="17" y="396"/>
                                  </a:lnTo>
                                  <a:lnTo>
                                    <a:pt x="28" y="376"/>
                                  </a:lnTo>
                                  <a:lnTo>
                                    <a:pt x="48" y="366"/>
                                  </a:lnTo>
                                  <a:lnTo>
                                    <a:pt x="64" y="364"/>
                                  </a:lnTo>
                                  <a:lnTo>
                                    <a:pt x="88" y="361"/>
                                  </a:lnTo>
                                  <a:lnTo>
                                    <a:pt x="100" y="359"/>
                                  </a:lnTo>
                                  <a:lnTo>
                                    <a:pt x="105" y="354"/>
                                  </a:lnTo>
                                  <a:lnTo>
                                    <a:pt x="106" y="343"/>
                                  </a:lnTo>
                                  <a:lnTo>
                                    <a:pt x="101" y="334"/>
                                  </a:lnTo>
                                  <a:lnTo>
                                    <a:pt x="97" y="323"/>
                                  </a:lnTo>
                                  <a:lnTo>
                                    <a:pt x="94" y="318"/>
                                  </a:lnTo>
                                  <a:lnTo>
                                    <a:pt x="98" y="307"/>
                                  </a:lnTo>
                                  <a:lnTo>
                                    <a:pt x="122" y="294"/>
                                  </a:lnTo>
                                  <a:lnTo>
                                    <a:pt x="142" y="281"/>
                                  </a:lnTo>
                                  <a:lnTo>
                                    <a:pt x="151" y="257"/>
                                  </a:lnTo>
                                  <a:lnTo>
                                    <a:pt x="147" y="239"/>
                                  </a:lnTo>
                                  <a:lnTo>
                                    <a:pt x="141" y="213"/>
                                  </a:lnTo>
                                  <a:lnTo>
                                    <a:pt x="132" y="201"/>
                                  </a:lnTo>
                                  <a:lnTo>
                                    <a:pt x="126" y="190"/>
                                  </a:lnTo>
                                  <a:lnTo>
                                    <a:pt x="123" y="179"/>
                                  </a:lnTo>
                                  <a:lnTo>
                                    <a:pt x="130" y="167"/>
                                  </a:lnTo>
                                  <a:lnTo>
                                    <a:pt x="156" y="131"/>
                                  </a:lnTo>
                                  <a:lnTo>
                                    <a:pt x="164" y="110"/>
                                  </a:lnTo>
                                  <a:lnTo>
                                    <a:pt x="162" y="79"/>
                                  </a:lnTo>
                                  <a:lnTo>
                                    <a:pt x="154" y="58"/>
                                  </a:lnTo>
                                  <a:lnTo>
                                    <a:pt x="164" y="49"/>
                                  </a:lnTo>
                                  <a:lnTo>
                                    <a:pt x="193" y="45"/>
                                  </a:lnTo>
                                  <a:lnTo>
                                    <a:pt x="216" y="45"/>
                                  </a:lnTo>
                                  <a:lnTo>
                                    <a:pt x="216" y="38"/>
                                  </a:lnTo>
                                  <a:lnTo>
                                    <a:pt x="181" y="39"/>
                                  </a:lnTo>
                                  <a:lnTo>
                                    <a:pt x="162" y="44"/>
                                  </a:lnTo>
                                  <a:lnTo>
                                    <a:pt x="149" y="45"/>
                                  </a:lnTo>
                                  <a:lnTo>
                                    <a:pt x="135" y="34"/>
                                  </a:lnTo>
                                  <a:lnTo>
                                    <a:pt x="117" y="28"/>
                                  </a:lnTo>
                                  <a:lnTo>
                                    <a:pt x="96" y="24"/>
                                  </a:lnTo>
                                  <a:lnTo>
                                    <a:pt x="75" y="27"/>
                                  </a:lnTo>
                                  <a:lnTo>
                                    <a:pt x="58" y="39"/>
                                  </a:lnTo>
                                  <a:lnTo>
                                    <a:pt x="48" y="45"/>
                                  </a:lnTo>
                                  <a:lnTo>
                                    <a:pt x="41" y="47"/>
                                  </a:lnTo>
                                  <a:lnTo>
                                    <a:pt x="29" y="32"/>
                                  </a:lnTo>
                                  <a:lnTo>
                                    <a:pt x="9" y="0"/>
                                  </a:lnTo>
                                  <a:lnTo>
                                    <a:pt x="0" y="3"/>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dirty="0">
                                <a:solidFill>
                                  <a:srgbClr val="FFFFFF"/>
                                </a:solidFill>
                                <a:effectLst>
                                  <a:outerShdw blurRad="38100" dist="38100" dir="2700000" algn="tl">
                                    <a:srgbClr val="000000">
                                      <a:alpha val="43137"/>
                                    </a:srgbClr>
                                  </a:outerShdw>
                                </a:effectLst>
                                <a:latin typeface="Segoe" pitchFamily="34" charset="0"/>
                              </a:endParaRPr>
                            </a:p>
                          </p:txBody>
                        </p:sp>
                        <p:sp>
                          <p:nvSpPr>
                            <p:cNvPr id="193" name="Freeform 141">
                              <a:extLst>
                                <a:ext uri="{FF2B5EF4-FFF2-40B4-BE49-F238E27FC236}">
                                  <a16:creationId xmlns:a16="http://schemas.microsoft.com/office/drawing/2014/main" id="{2D7EA1C2-5DC9-07F7-4231-7A8E72810DA0}"/>
                                </a:ext>
                              </a:extLst>
                            </p:cNvPr>
                            <p:cNvSpPr>
                              <a:spLocks/>
                            </p:cNvSpPr>
                            <p:nvPr/>
                          </p:nvSpPr>
                          <p:spPr bwMode="auto">
                            <a:xfrm>
                              <a:off x="5471145" y="6057540"/>
                              <a:ext cx="174443" cy="106769"/>
                            </a:xfrm>
                            <a:custGeom>
                              <a:avLst/>
                              <a:gdLst/>
                              <a:ahLst/>
                              <a:cxnLst>
                                <a:cxn ang="0">
                                  <a:pos x="7" y="12"/>
                                </a:cxn>
                                <a:cxn ang="0">
                                  <a:pos x="14" y="2"/>
                                </a:cxn>
                                <a:cxn ang="0">
                                  <a:pos x="15" y="0"/>
                                </a:cxn>
                                <a:cxn ang="0">
                                  <a:pos x="20" y="0"/>
                                </a:cxn>
                                <a:cxn ang="0">
                                  <a:pos x="38" y="9"/>
                                </a:cxn>
                                <a:cxn ang="0">
                                  <a:pos x="47" y="9"/>
                                </a:cxn>
                                <a:cxn ang="0">
                                  <a:pos x="54" y="12"/>
                                </a:cxn>
                                <a:cxn ang="0">
                                  <a:pos x="63" y="26"/>
                                </a:cxn>
                                <a:cxn ang="0">
                                  <a:pos x="76" y="36"/>
                                </a:cxn>
                                <a:cxn ang="0">
                                  <a:pos x="78" y="39"/>
                                </a:cxn>
                                <a:cxn ang="0">
                                  <a:pos x="77" y="51"/>
                                </a:cxn>
                                <a:cxn ang="0">
                                  <a:pos x="71" y="50"/>
                                </a:cxn>
                                <a:cxn ang="0">
                                  <a:pos x="68" y="55"/>
                                </a:cxn>
                                <a:cxn ang="0">
                                  <a:pos x="65" y="54"/>
                                </a:cxn>
                                <a:cxn ang="0">
                                  <a:pos x="62" y="38"/>
                                </a:cxn>
                                <a:cxn ang="0">
                                  <a:pos x="56" y="41"/>
                                </a:cxn>
                                <a:cxn ang="0">
                                  <a:pos x="54" y="46"/>
                                </a:cxn>
                                <a:cxn ang="0">
                                  <a:pos x="52" y="46"/>
                                </a:cxn>
                                <a:cxn ang="0">
                                  <a:pos x="52" y="32"/>
                                </a:cxn>
                                <a:cxn ang="0">
                                  <a:pos x="47" y="28"/>
                                </a:cxn>
                                <a:cxn ang="0">
                                  <a:pos x="43" y="26"/>
                                </a:cxn>
                                <a:cxn ang="0">
                                  <a:pos x="38" y="29"/>
                                </a:cxn>
                                <a:cxn ang="0">
                                  <a:pos x="35" y="27"/>
                                </a:cxn>
                                <a:cxn ang="0">
                                  <a:pos x="34" y="17"/>
                                </a:cxn>
                                <a:cxn ang="0">
                                  <a:pos x="21" y="12"/>
                                </a:cxn>
                                <a:cxn ang="0">
                                  <a:pos x="13" y="13"/>
                                </a:cxn>
                                <a:cxn ang="0">
                                  <a:pos x="4" y="22"/>
                                </a:cxn>
                                <a:cxn ang="0">
                                  <a:pos x="0" y="22"/>
                                </a:cxn>
                                <a:cxn ang="0">
                                  <a:pos x="7" y="12"/>
                                </a:cxn>
                              </a:cxnLst>
                              <a:rect l="0" t="0" r="r" b="b"/>
                              <a:pathLst>
                                <a:path w="79" h="56">
                                  <a:moveTo>
                                    <a:pt x="7" y="12"/>
                                  </a:moveTo>
                                  <a:lnTo>
                                    <a:pt x="14" y="2"/>
                                  </a:lnTo>
                                  <a:lnTo>
                                    <a:pt x="15" y="0"/>
                                  </a:lnTo>
                                  <a:lnTo>
                                    <a:pt x="20" y="0"/>
                                  </a:lnTo>
                                  <a:lnTo>
                                    <a:pt x="38" y="9"/>
                                  </a:lnTo>
                                  <a:lnTo>
                                    <a:pt x="47" y="9"/>
                                  </a:lnTo>
                                  <a:lnTo>
                                    <a:pt x="54" y="12"/>
                                  </a:lnTo>
                                  <a:lnTo>
                                    <a:pt x="63" y="26"/>
                                  </a:lnTo>
                                  <a:lnTo>
                                    <a:pt x="76" y="36"/>
                                  </a:lnTo>
                                  <a:lnTo>
                                    <a:pt x="78" y="39"/>
                                  </a:lnTo>
                                  <a:lnTo>
                                    <a:pt x="77" y="51"/>
                                  </a:lnTo>
                                  <a:lnTo>
                                    <a:pt x="71" y="50"/>
                                  </a:lnTo>
                                  <a:lnTo>
                                    <a:pt x="68" y="55"/>
                                  </a:lnTo>
                                  <a:lnTo>
                                    <a:pt x="65" y="54"/>
                                  </a:lnTo>
                                  <a:lnTo>
                                    <a:pt x="62" y="38"/>
                                  </a:lnTo>
                                  <a:lnTo>
                                    <a:pt x="56" y="41"/>
                                  </a:lnTo>
                                  <a:lnTo>
                                    <a:pt x="54" y="46"/>
                                  </a:lnTo>
                                  <a:lnTo>
                                    <a:pt x="52" y="46"/>
                                  </a:lnTo>
                                  <a:lnTo>
                                    <a:pt x="52" y="32"/>
                                  </a:lnTo>
                                  <a:lnTo>
                                    <a:pt x="47" y="28"/>
                                  </a:lnTo>
                                  <a:lnTo>
                                    <a:pt x="43" y="26"/>
                                  </a:lnTo>
                                  <a:lnTo>
                                    <a:pt x="38" y="29"/>
                                  </a:lnTo>
                                  <a:lnTo>
                                    <a:pt x="35" y="27"/>
                                  </a:lnTo>
                                  <a:lnTo>
                                    <a:pt x="34" y="17"/>
                                  </a:lnTo>
                                  <a:lnTo>
                                    <a:pt x="21" y="12"/>
                                  </a:lnTo>
                                  <a:lnTo>
                                    <a:pt x="13" y="13"/>
                                  </a:lnTo>
                                  <a:lnTo>
                                    <a:pt x="4" y="22"/>
                                  </a:lnTo>
                                  <a:lnTo>
                                    <a:pt x="0" y="22"/>
                                  </a:lnTo>
                                  <a:lnTo>
                                    <a:pt x="7" y="1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94" name="Line 142">
                              <a:extLst>
                                <a:ext uri="{FF2B5EF4-FFF2-40B4-BE49-F238E27FC236}">
                                  <a16:creationId xmlns:a16="http://schemas.microsoft.com/office/drawing/2014/main" id="{34468444-7C8B-F2FA-B8B3-D448A7210252}"/>
                                </a:ext>
                              </a:extLst>
                            </p:cNvPr>
                            <p:cNvSpPr>
                              <a:spLocks noChangeShapeType="1"/>
                            </p:cNvSpPr>
                            <p:nvPr/>
                          </p:nvSpPr>
                          <p:spPr bwMode="auto">
                            <a:xfrm flipH="1" flipV="1">
                              <a:off x="5426981" y="6074698"/>
                              <a:ext cx="30912" cy="2097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95" name="Line 143">
                              <a:extLst>
                                <a:ext uri="{FF2B5EF4-FFF2-40B4-BE49-F238E27FC236}">
                                  <a16:creationId xmlns:a16="http://schemas.microsoft.com/office/drawing/2014/main" id="{BFE64753-B2A6-438E-4932-66931CB4DB39}"/>
                                </a:ext>
                              </a:extLst>
                            </p:cNvPr>
                            <p:cNvSpPr>
                              <a:spLocks noChangeShapeType="1"/>
                            </p:cNvSpPr>
                            <p:nvPr/>
                          </p:nvSpPr>
                          <p:spPr bwMode="auto">
                            <a:xfrm flipV="1">
                              <a:off x="5223833" y="6072793"/>
                              <a:ext cx="200942" cy="40038"/>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96" name="Line 144">
                              <a:extLst>
                                <a:ext uri="{FF2B5EF4-FFF2-40B4-BE49-F238E27FC236}">
                                  <a16:creationId xmlns:a16="http://schemas.microsoft.com/office/drawing/2014/main" id="{73E2C00C-9685-5D56-DF58-02F8E953FA9A}"/>
                                </a:ext>
                              </a:extLst>
                            </p:cNvPr>
                            <p:cNvSpPr>
                              <a:spLocks noChangeShapeType="1"/>
                            </p:cNvSpPr>
                            <p:nvPr/>
                          </p:nvSpPr>
                          <p:spPr bwMode="auto">
                            <a:xfrm flipH="1">
                              <a:off x="5175253" y="6112831"/>
                              <a:ext cx="46372" cy="953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97" name="Line 145">
                              <a:extLst>
                                <a:ext uri="{FF2B5EF4-FFF2-40B4-BE49-F238E27FC236}">
                                  <a16:creationId xmlns:a16="http://schemas.microsoft.com/office/drawing/2014/main" id="{C6AD5462-3CD2-61CA-6582-7C081890BE56}"/>
                                </a:ext>
                              </a:extLst>
                            </p:cNvPr>
                            <p:cNvSpPr>
                              <a:spLocks noChangeShapeType="1"/>
                            </p:cNvSpPr>
                            <p:nvPr/>
                          </p:nvSpPr>
                          <p:spPr bwMode="auto">
                            <a:xfrm flipH="1">
                              <a:off x="5133300" y="6141430"/>
                              <a:ext cx="59619" cy="5910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98" name="Line 146">
                              <a:extLst>
                                <a:ext uri="{FF2B5EF4-FFF2-40B4-BE49-F238E27FC236}">
                                  <a16:creationId xmlns:a16="http://schemas.microsoft.com/office/drawing/2014/main" id="{53E94F4A-B7D3-BA61-D165-77C846592771}"/>
                                </a:ext>
                              </a:extLst>
                            </p:cNvPr>
                            <p:cNvSpPr>
                              <a:spLocks noChangeShapeType="1"/>
                            </p:cNvSpPr>
                            <p:nvPr/>
                          </p:nvSpPr>
                          <p:spPr bwMode="auto">
                            <a:xfrm>
                              <a:off x="5150965" y="6215786"/>
                              <a:ext cx="2207" cy="32411"/>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199" name="Line 147">
                              <a:extLst>
                                <a:ext uri="{FF2B5EF4-FFF2-40B4-BE49-F238E27FC236}">
                                  <a16:creationId xmlns:a16="http://schemas.microsoft.com/office/drawing/2014/main" id="{6A776B16-E8FF-262C-B8AA-8A3228010F69}"/>
                                </a:ext>
                              </a:extLst>
                            </p:cNvPr>
                            <p:cNvSpPr>
                              <a:spLocks noChangeShapeType="1"/>
                            </p:cNvSpPr>
                            <p:nvPr/>
                          </p:nvSpPr>
                          <p:spPr bwMode="auto">
                            <a:xfrm flipH="1">
                              <a:off x="5137716" y="6267264"/>
                              <a:ext cx="30912" cy="1525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00" name="Line 148">
                              <a:extLst>
                                <a:ext uri="{FF2B5EF4-FFF2-40B4-BE49-F238E27FC236}">
                                  <a16:creationId xmlns:a16="http://schemas.microsoft.com/office/drawing/2014/main" id="{6A57D521-5B79-0EA3-1307-F53ABA1F61FA}"/>
                                </a:ext>
                              </a:extLst>
                            </p:cNvPr>
                            <p:cNvSpPr>
                              <a:spLocks noChangeShapeType="1"/>
                            </p:cNvSpPr>
                            <p:nvPr/>
                          </p:nvSpPr>
                          <p:spPr bwMode="auto">
                            <a:xfrm>
                              <a:off x="5153172" y="6297770"/>
                              <a:ext cx="15458" cy="6673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01" name="Line 149">
                              <a:extLst>
                                <a:ext uri="{FF2B5EF4-FFF2-40B4-BE49-F238E27FC236}">
                                  <a16:creationId xmlns:a16="http://schemas.microsoft.com/office/drawing/2014/main" id="{DC80EF00-3DA5-D686-B49E-6C640359E985}"/>
                                </a:ext>
                              </a:extLst>
                            </p:cNvPr>
                            <p:cNvSpPr>
                              <a:spLocks noChangeShapeType="1"/>
                            </p:cNvSpPr>
                            <p:nvPr/>
                          </p:nvSpPr>
                          <p:spPr bwMode="auto">
                            <a:xfrm>
                              <a:off x="5177463" y="6379752"/>
                              <a:ext cx="0" cy="3431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02" name="Line 150">
                              <a:extLst>
                                <a:ext uri="{FF2B5EF4-FFF2-40B4-BE49-F238E27FC236}">
                                  <a16:creationId xmlns:a16="http://schemas.microsoft.com/office/drawing/2014/main" id="{8D119795-4C44-C803-D559-053F0BFC4747}"/>
                                </a:ext>
                              </a:extLst>
                            </p:cNvPr>
                            <p:cNvSpPr>
                              <a:spLocks noChangeShapeType="1"/>
                            </p:cNvSpPr>
                            <p:nvPr/>
                          </p:nvSpPr>
                          <p:spPr bwMode="auto">
                            <a:xfrm flipH="1">
                              <a:off x="5135507" y="6431231"/>
                              <a:ext cx="48579" cy="53384"/>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03" name="Line 151">
                              <a:extLst>
                                <a:ext uri="{FF2B5EF4-FFF2-40B4-BE49-F238E27FC236}">
                                  <a16:creationId xmlns:a16="http://schemas.microsoft.com/office/drawing/2014/main" id="{DB0C0A1E-FE6F-E5E7-C2C8-D1822072371A}"/>
                                </a:ext>
                              </a:extLst>
                            </p:cNvPr>
                            <p:cNvSpPr>
                              <a:spLocks noChangeShapeType="1"/>
                            </p:cNvSpPr>
                            <p:nvPr/>
                          </p:nvSpPr>
                          <p:spPr bwMode="auto">
                            <a:xfrm>
                              <a:off x="5477770" y="6093763"/>
                              <a:ext cx="2207" cy="381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04" name="Line 152">
                              <a:extLst>
                                <a:ext uri="{FF2B5EF4-FFF2-40B4-BE49-F238E27FC236}">
                                  <a16:creationId xmlns:a16="http://schemas.microsoft.com/office/drawing/2014/main" id="{821B4D38-DDAA-E895-ED6B-9671DB5C6E7C}"/>
                                </a:ext>
                              </a:extLst>
                            </p:cNvPr>
                            <p:cNvSpPr>
                              <a:spLocks noChangeShapeType="1"/>
                            </p:cNvSpPr>
                            <p:nvPr/>
                          </p:nvSpPr>
                          <p:spPr bwMode="auto">
                            <a:xfrm flipH="1">
                              <a:off x="5466728" y="5948863"/>
                              <a:ext cx="50787" cy="13347"/>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05" name="Line 153">
                              <a:extLst>
                                <a:ext uri="{FF2B5EF4-FFF2-40B4-BE49-F238E27FC236}">
                                  <a16:creationId xmlns:a16="http://schemas.microsoft.com/office/drawing/2014/main" id="{867DED60-B86A-4428-6553-4EE220EB286F}"/>
                                </a:ext>
                              </a:extLst>
                            </p:cNvPr>
                            <p:cNvSpPr>
                              <a:spLocks noChangeShapeType="1"/>
                            </p:cNvSpPr>
                            <p:nvPr/>
                          </p:nvSpPr>
                          <p:spPr bwMode="auto">
                            <a:xfrm>
                              <a:off x="5473354" y="5979369"/>
                              <a:ext cx="6623" cy="953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06" name="Line 154">
                              <a:extLst>
                                <a:ext uri="{FF2B5EF4-FFF2-40B4-BE49-F238E27FC236}">
                                  <a16:creationId xmlns:a16="http://schemas.microsoft.com/office/drawing/2014/main" id="{DED913D1-77F6-3E8D-D434-5F23CAD3BEEC}"/>
                                </a:ext>
                              </a:extLst>
                            </p:cNvPr>
                            <p:cNvSpPr>
                              <a:spLocks noChangeShapeType="1"/>
                            </p:cNvSpPr>
                            <p:nvPr/>
                          </p:nvSpPr>
                          <p:spPr bwMode="auto">
                            <a:xfrm>
                              <a:off x="5491019" y="6004154"/>
                              <a:ext cx="4416" cy="190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07" name="Line 155">
                              <a:extLst>
                                <a:ext uri="{FF2B5EF4-FFF2-40B4-BE49-F238E27FC236}">
                                  <a16:creationId xmlns:a16="http://schemas.microsoft.com/office/drawing/2014/main" id="{65EB05F6-FFF2-C4BE-D7D1-A28B14A9711F}"/>
                                </a:ext>
                              </a:extLst>
                            </p:cNvPr>
                            <p:cNvSpPr>
                              <a:spLocks noChangeShapeType="1"/>
                            </p:cNvSpPr>
                            <p:nvPr/>
                          </p:nvSpPr>
                          <p:spPr bwMode="auto">
                            <a:xfrm>
                              <a:off x="5504266" y="6021314"/>
                              <a:ext cx="0" cy="3050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08" name="Line 156">
                              <a:extLst>
                                <a:ext uri="{FF2B5EF4-FFF2-40B4-BE49-F238E27FC236}">
                                  <a16:creationId xmlns:a16="http://schemas.microsoft.com/office/drawing/2014/main" id="{F9A35669-B81E-8FC2-646A-CA2F58F90996}"/>
                                </a:ext>
                              </a:extLst>
                            </p:cNvPr>
                            <p:cNvSpPr>
                              <a:spLocks noChangeShapeType="1"/>
                            </p:cNvSpPr>
                            <p:nvPr/>
                          </p:nvSpPr>
                          <p:spPr bwMode="auto">
                            <a:xfrm flipH="1">
                              <a:off x="5683125" y="5973649"/>
                              <a:ext cx="59621" cy="7626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09" name="Line 157">
                              <a:extLst>
                                <a:ext uri="{FF2B5EF4-FFF2-40B4-BE49-F238E27FC236}">
                                  <a16:creationId xmlns:a16="http://schemas.microsoft.com/office/drawing/2014/main" id="{9628A2FD-A0DE-20F8-2182-CE16F3618B89}"/>
                                </a:ext>
                              </a:extLst>
                            </p:cNvPr>
                            <p:cNvSpPr>
                              <a:spLocks noChangeShapeType="1"/>
                            </p:cNvSpPr>
                            <p:nvPr/>
                          </p:nvSpPr>
                          <p:spPr bwMode="auto">
                            <a:xfrm>
                              <a:off x="5703000" y="6070885"/>
                              <a:ext cx="11040"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10" name="Line 158">
                              <a:extLst>
                                <a:ext uri="{FF2B5EF4-FFF2-40B4-BE49-F238E27FC236}">
                                  <a16:creationId xmlns:a16="http://schemas.microsoft.com/office/drawing/2014/main" id="{91F5FCF3-B57B-8AAD-C0AF-F42C99A23EEA}"/>
                                </a:ext>
                              </a:extLst>
                            </p:cNvPr>
                            <p:cNvSpPr>
                              <a:spLocks noChangeShapeType="1"/>
                            </p:cNvSpPr>
                            <p:nvPr/>
                          </p:nvSpPr>
                          <p:spPr bwMode="auto">
                            <a:xfrm>
                              <a:off x="5729496" y="6105204"/>
                              <a:ext cx="52996" cy="476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11" name="Line 159">
                              <a:extLst>
                                <a:ext uri="{FF2B5EF4-FFF2-40B4-BE49-F238E27FC236}">
                                  <a16:creationId xmlns:a16="http://schemas.microsoft.com/office/drawing/2014/main" id="{F6FC0C44-16FF-4AD1-9CA3-7CF9E585CC98}"/>
                                </a:ext>
                              </a:extLst>
                            </p:cNvPr>
                            <p:cNvSpPr>
                              <a:spLocks noChangeShapeType="1"/>
                            </p:cNvSpPr>
                            <p:nvPr/>
                          </p:nvSpPr>
                          <p:spPr bwMode="auto">
                            <a:xfrm>
                              <a:off x="5797948" y="6171935"/>
                              <a:ext cx="0" cy="1144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12" name="Line 160">
                              <a:extLst>
                                <a:ext uri="{FF2B5EF4-FFF2-40B4-BE49-F238E27FC236}">
                                  <a16:creationId xmlns:a16="http://schemas.microsoft.com/office/drawing/2014/main" id="{F2F1B8F6-E809-B811-18C0-508F60C0AD92}"/>
                                </a:ext>
                              </a:extLst>
                            </p:cNvPr>
                            <p:cNvSpPr>
                              <a:spLocks noChangeShapeType="1"/>
                            </p:cNvSpPr>
                            <p:nvPr/>
                          </p:nvSpPr>
                          <p:spPr bwMode="auto">
                            <a:xfrm flipH="1">
                              <a:off x="5782492" y="6200533"/>
                              <a:ext cx="22081" cy="13347"/>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13" name="Line 161">
                              <a:extLst>
                                <a:ext uri="{FF2B5EF4-FFF2-40B4-BE49-F238E27FC236}">
                                  <a16:creationId xmlns:a16="http://schemas.microsoft.com/office/drawing/2014/main" id="{F879C9A6-27A0-E824-05CF-EFDEFE1CD42F}"/>
                                </a:ext>
                              </a:extLst>
                            </p:cNvPr>
                            <p:cNvSpPr>
                              <a:spLocks noChangeShapeType="1"/>
                            </p:cNvSpPr>
                            <p:nvPr/>
                          </p:nvSpPr>
                          <p:spPr bwMode="auto">
                            <a:xfrm>
                              <a:off x="5791324" y="6221506"/>
                              <a:ext cx="6623" cy="1334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14" name="Line 162">
                              <a:extLst>
                                <a:ext uri="{FF2B5EF4-FFF2-40B4-BE49-F238E27FC236}">
                                  <a16:creationId xmlns:a16="http://schemas.microsoft.com/office/drawing/2014/main" id="{D8ECE19F-AC30-1F27-E129-27AD76686336}"/>
                                </a:ext>
                              </a:extLst>
                            </p:cNvPr>
                            <p:cNvSpPr>
                              <a:spLocks noChangeShapeType="1"/>
                            </p:cNvSpPr>
                            <p:nvPr/>
                          </p:nvSpPr>
                          <p:spPr bwMode="auto">
                            <a:xfrm>
                              <a:off x="5806782" y="6234851"/>
                              <a:ext cx="8832" cy="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15" name="Line 163">
                              <a:extLst>
                                <a:ext uri="{FF2B5EF4-FFF2-40B4-BE49-F238E27FC236}">
                                  <a16:creationId xmlns:a16="http://schemas.microsoft.com/office/drawing/2014/main" id="{BC36AA4A-5574-698E-C807-74292DF8816C}"/>
                                </a:ext>
                              </a:extLst>
                            </p:cNvPr>
                            <p:cNvSpPr>
                              <a:spLocks noChangeShapeType="1"/>
                            </p:cNvSpPr>
                            <p:nvPr/>
                          </p:nvSpPr>
                          <p:spPr bwMode="auto">
                            <a:xfrm flipV="1">
                              <a:off x="5824446" y="6219599"/>
                              <a:ext cx="11040" cy="2097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16" name="Line 164">
                              <a:extLst>
                                <a:ext uri="{FF2B5EF4-FFF2-40B4-BE49-F238E27FC236}">
                                  <a16:creationId xmlns:a16="http://schemas.microsoft.com/office/drawing/2014/main" id="{C53CB2CD-1ED9-945D-DE1A-0EEEC2B2F5E7}"/>
                                </a:ext>
                              </a:extLst>
                            </p:cNvPr>
                            <p:cNvSpPr>
                              <a:spLocks noChangeShapeType="1"/>
                            </p:cNvSpPr>
                            <p:nvPr/>
                          </p:nvSpPr>
                          <p:spPr bwMode="auto">
                            <a:xfrm>
                              <a:off x="5844320" y="6223412"/>
                              <a:ext cx="11040" cy="762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17" name="Line 165">
                              <a:extLst>
                                <a:ext uri="{FF2B5EF4-FFF2-40B4-BE49-F238E27FC236}">
                                  <a16:creationId xmlns:a16="http://schemas.microsoft.com/office/drawing/2014/main" id="{A74709BD-E27B-9FB7-5B80-86EBD3639197}"/>
                                </a:ext>
                              </a:extLst>
                            </p:cNvPr>
                            <p:cNvSpPr>
                              <a:spLocks noChangeShapeType="1"/>
                            </p:cNvSpPr>
                            <p:nvPr/>
                          </p:nvSpPr>
                          <p:spPr bwMode="auto">
                            <a:xfrm>
                              <a:off x="5864193" y="6238664"/>
                              <a:ext cx="15458" cy="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18" name="Line 166">
                              <a:extLst>
                                <a:ext uri="{FF2B5EF4-FFF2-40B4-BE49-F238E27FC236}">
                                  <a16:creationId xmlns:a16="http://schemas.microsoft.com/office/drawing/2014/main" id="{2885FDB3-E463-B777-E93E-013D0D899D43}"/>
                                </a:ext>
                              </a:extLst>
                            </p:cNvPr>
                            <p:cNvSpPr>
                              <a:spLocks noChangeShapeType="1"/>
                            </p:cNvSpPr>
                            <p:nvPr/>
                          </p:nvSpPr>
                          <p:spPr bwMode="auto">
                            <a:xfrm>
                              <a:off x="5879651" y="6253916"/>
                              <a:ext cx="0" cy="24787"/>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19" name="Line 167">
                              <a:extLst>
                                <a:ext uri="{FF2B5EF4-FFF2-40B4-BE49-F238E27FC236}">
                                  <a16:creationId xmlns:a16="http://schemas.microsoft.com/office/drawing/2014/main" id="{BD1C3F58-46AD-31AF-9AF2-40064A4DB3CD}"/>
                                </a:ext>
                              </a:extLst>
                            </p:cNvPr>
                            <p:cNvSpPr>
                              <a:spLocks noChangeShapeType="1"/>
                            </p:cNvSpPr>
                            <p:nvPr/>
                          </p:nvSpPr>
                          <p:spPr bwMode="auto">
                            <a:xfrm>
                              <a:off x="5888483" y="6293955"/>
                              <a:ext cx="41954" cy="2478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20" name="Line 168">
                              <a:extLst>
                                <a:ext uri="{FF2B5EF4-FFF2-40B4-BE49-F238E27FC236}">
                                  <a16:creationId xmlns:a16="http://schemas.microsoft.com/office/drawing/2014/main" id="{E24B1817-3DB2-6637-1170-8E30EA8DBD6E}"/>
                                </a:ext>
                              </a:extLst>
                            </p:cNvPr>
                            <p:cNvSpPr>
                              <a:spLocks noChangeShapeType="1"/>
                            </p:cNvSpPr>
                            <p:nvPr/>
                          </p:nvSpPr>
                          <p:spPr bwMode="auto">
                            <a:xfrm>
                              <a:off x="5950312" y="6337807"/>
                              <a:ext cx="22081" cy="1525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21" name="Line 169">
                              <a:extLst>
                                <a:ext uri="{FF2B5EF4-FFF2-40B4-BE49-F238E27FC236}">
                                  <a16:creationId xmlns:a16="http://schemas.microsoft.com/office/drawing/2014/main" id="{6BBE5B57-4950-D853-2BEB-E5DC8D231F26}"/>
                                </a:ext>
                              </a:extLst>
                            </p:cNvPr>
                            <p:cNvSpPr>
                              <a:spLocks noChangeShapeType="1"/>
                            </p:cNvSpPr>
                            <p:nvPr/>
                          </p:nvSpPr>
                          <p:spPr bwMode="auto">
                            <a:xfrm>
                              <a:off x="5987849" y="6360686"/>
                              <a:ext cx="8832" cy="381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22" name="Line 170">
                              <a:extLst>
                                <a:ext uri="{FF2B5EF4-FFF2-40B4-BE49-F238E27FC236}">
                                  <a16:creationId xmlns:a16="http://schemas.microsoft.com/office/drawing/2014/main" id="{E3B37783-F738-716B-9E32-40D142FBCC7E}"/>
                                </a:ext>
                              </a:extLst>
                            </p:cNvPr>
                            <p:cNvSpPr>
                              <a:spLocks noChangeShapeType="1"/>
                            </p:cNvSpPr>
                            <p:nvPr/>
                          </p:nvSpPr>
                          <p:spPr bwMode="auto">
                            <a:xfrm>
                              <a:off x="6016555" y="6375940"/>
                              <a:ext cx="128073" cy="91517"/>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23" name="Line 171">
                              <a:extLst>
                                <a:ext uri="{FF2B5EF4-FFF2-40B4-BE49-F238E27FC236}">
                                  <a16:creationId xmlns:a16="http://schemas.microsoft.com/office/drawing/2014/main" id="{6FCA3F53-D0BE-99C1-44F6-8892A9CEF8B0}"/>
                                </a:ext>
                              </a:extLst>
                            </p:cNvPr>
                            <p:cNvSpPr>
                              <a:spLocks noChangeShapeType="1"/>
                            </p:cNvSpPr>
                            <p:nvPr/>
                          </p:nvSpPr>
                          <p:spPr bwMode="auto">
                            <a:xfrm>
                              <a:off x="6162293" y="6482709"/>
                              <a:ext cx="17665" cy="572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24" name="Line 172">
                              <a:extLst>
                                <a:ext uri="{FF2B5EF4-FFF2-40B4-BE49-F238E27FC236}">
                                  <a16:creationId xmlns:a16="http://schemas.microsoft.com/office/drawing/2014/main" id="{AE34D6EC-D6C1-3062-2F57-6B154A70772F}"/>
                                </a:ext>
                              </a:extLst>
                            </p:cNvPr>
                            <p:cNvSpPr>
                              <a:spLocks noChangeShapeType="1"/>
                            </p:cNvSpPr>
                            <p:nvPr/>
                          </p:nvSpPr>
                          <p:spPr bwMode="auto">
                            <a:xfrm>
                              <a:off x="6188789" y="6503682"/>
                              <a:ext cx="13249" cy="953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25" name="Line 173">
                              <a:extLst>
                                <a:ext uri="{FF2B5EF4-FFF2-40B4-BE49-F238E27FC236}">
                                  <a16:creationId xmlns:a16="http://schemas.microsoft.com/office/drawing/2014/main" id="{4DF457F1-5F35-549C-4ED0-EBE7C97CD433}"/>
                                </a:ext>
                              </a:extLst>
                            </p:cNvPr>
                            <p:cNvSpPr>
                              <a:spLocks noChangeShapeType="1"/>
                            </p:cNvSpPr>
                            <p:nvPr/>
                          </p:nvSpPr>
                          <p:spPr bwMode="auto">
                            <a:xfrm>
                              <a:off x="6210872" y="6520840"/>
                              <a:ext cx="11040" cy="572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26" name="Line 174">
                              <a:extLst>
                                <a:ext uri="{FF2B5EF4-FFF2-40B4-BE49-F238E27FC236}">
                                  <a16:creationId xmlns:a16="http://schemas.microsoft.com/office/drawing/2014/main" id="{98D18631-0BA8-FA53-2AD7-C318BDCF9A89}"/>
                                </a:ext>
                              </a:extLst>
                            </p:cNvPr>
                            <p:cNvSpPr>
                              <a:spLocks noChangeShapeType="1"/>
                            </p:cNvSpPr>
                            <p:nvPr/>
                          </p:nvSpPr>
                          <p:spPr bwMode="auto">
                            <a:xfrm>
                              <a:off x="5647795" y="6168122"/>
                              <a:ext cx="17665" cy="1525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27" name="Line 175">
                              <a:extLst>
                                <a:ext uri="{FF2B5EF4-FFF2-40B4-BE49-F238E27FC236}">
                                  <a16:creationId xmlns:a16="http://schemas.microsoft.com/office/drawing/2014/main" id="{0DE66D9B-DF03-6FCE-784B-FD7147C0F606}"/>
                                </a:ext>
                              </a:extLst>
                            </p:cNvPr>
                            <p:cNvSpPr>
                              <a:spLocks noChangeShapeType="1"/>
                            </p:cNvSpPr>
                            <p:nvPr/>
                          </p:nvSpPr>
                          <p:spPr bwMode="auto">
                            <a:xfrm>
                              <a:off x="5683125" y="6191001"/>
                              <a:ext cx="17665" cy="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28" name="Line 176">
                              <a:extLst>
                                <a:ext uri="{FF2B5EF4-FFF2-40B4-BE49-F238E27FC236}">
                                  <a16:creationId xmlns:a16="http://schemas.microsoft.com/office/drawing/2014/main" id="{8F69F232-2C4F-2033-2394-E42EBF2F0563}"/>
                                </a:ext>
                              </a:extLst>
                            </p:cNvPr>
                            <p:cNvSpPr>
                              <a:spLocks noChangeShapeType="1"/>
                            </p:cNvSpPr>
                            <p:nvPr/>
                          </p:nvSpPr>
                          <p:spPr bwMode="auto">
                            <a:xfrm>
                              <a:off x="5716249" y="6194813"/>
                              <a:ext cx="28704" cy="1334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29" name="Line 177">
                              <a:extLst>
                                <a:ext uri="{FF2B5EF4-FFF2-40B4-BE49-F238E27FC236}">
                                  <a16:creationId xmlns:a16="http://schemas.microsoft.com/office/drawing/2014/main" id="{318106E6-23F7-3A06-66C9-632E269F6398}"/>
                                </a:ext>
                              </a:extLst>
                            </p:cNvPr>
                            <p:cNvSpPr>
                              <a:spLocks noChangeShapeType="1"/>
                            </p:cNvSpPr>
                            <p:nvPr/>
                          </p:nvSpPr>
                          <p:spPr bwMode="auto">
                            <a:xfrm>
                              <a:off x="5753786" y="6225319"/>
                              <a:ext cx="13249" cy="953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30" name="Line 178">
                              <a:extLst>
                                <a:ext uri="{FF2B5EF4-FFF2-40B4-BE49-F238E27FC236}">
                                  <a16:creationId xmlns:a16="http://schemas.microsoft.com/office/drawing/2014/main" id="{8DE97AA3-CE2A-A2F2-860C-0CF076915B30}"/>
                                </a:ext>
                              </a:extLst>
                            </p:cNvPr>
                            <p:cNvSpPr>
                              <a:spLocks noChangeShapeType="1"/>
                            </p:cNvSpPr>
                            <p:nvPr/>
                          </p:nvSpPr>
                          <p:spPr bwMode="auto">
                            <a:xfrm>
                              <a:off x="5773659" y="6246292"/>
                              <a:ext cx="22081" cy="3622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31" name="Line 179">
                              <a:extLst>
                                <a:ext uri="{FF2B5EF4-FFF2-40B4-BE49-F238E27FC236}">
                                  <a16:creationId xmlns:a16="http://schemas.microsoft.com/office/drawing/2014/main" id="{747E23EC-05FC-8CC1-C52A-418FC4F2C2AF}"/>
                                </a:ext>
                              </a:extLst>
                            </p:cNvPr>
                            <p:cNvSpPr>
                              <a:spLocks noChangeShapeType="1"/>
                            </p:cNvSpPr>
                            <p:nvPr/>
                          </p:nvSpPr>
                          <p:spPr bwMode="auto">
                            <a:xfrm>
                              <a:off x="5811197" y="6297770"/>
                              <a:ext cx="17665" cy="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32" name="Line 180">
                              <a:extLst>
                                <a:ext uri="{FF2B5EF4-FFF2-40B4-BE49-F238E27FC236}">
                                  <a16:creationId xmlns:a16="http://schemas.microsoft.com/office/drawing/2014/main" id="{E4C7C55F-6D97-77A8-45E4-68234FCD1954}"/>
                                </a:ext>
                              </a:extLst>
                            </p:cNvPr>
                            <p:cNvSpPr>
                              <a:spLocks noChangeShapeType="1"/>
                            </p:cNvSpPr>
                            <p:nvPr/>
                          </p:nvSpPr>
                          <p:spPr bwMode="auto">
                            <a:xfrm>
                              <a:off x="5846529" y="6305395"/>
                              <a:ext cx="24289" cy="571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33" name="Line 181">
                              <a:extLst>
                                <a:ext uri="{FF2B5EF4-FFF2-40B4-BE49-F238E27FC236}">
                                  <a16:creationId xmlns:a16="http://schemas.microsoft.com/office/drawing/2014/main" id="{F6E3359D-8D97-89B1-3764-912ABA341EC8}"/>
                                </a:ext>
                              </a:extLst>
                            </p:cNvPr>
                            <p:cNvSpPr>
                              <a:spLocks noChangeShapeType="1"/>
                            </p:cNvSpPr>
                            <p:nvPr/>
                          </p:nvSpPr>
                          <p:spPr bwMode="auto">
                            <a:xfrm>
                              <a:off x="5888483" y="6318741"/>
                              <a:ext cx="8832" cy="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34" name="Line 182">
                              <a:extLst>
                                <a:ext uri="{FF2B5EF4-FFF2-40B4-BE49-F238E27FC236}">
                                  <a16:creationId xmlns:a16="http://schemas.microsoft.com/office/drawing/2014/main" id="{496E627F-B0DB-A789-1AD3-653844539E5A}"/>
                                </a:ext>
                              </a:extLst>
                            </p:cNvPr>
                            <p:cNvSpPr>
                              <a:spLocks noChangeShapeType="1"/>
                            </p:cNvSpPr>
                            <p:nvPr/>
                          </p:nvSpPr>
                          <p:spPr bwMode="auto">
                            <a:xfrm>
                              <a:off x="5908356" y="6337807"/>
                              <a:ext cx="6625" cy="572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35" name="Line 183">
                              <a:extLst>
                                <a:ext uri="{FF2B5EF4-FFF2-40B4-BE49-F238E27FC236}">
                                  <a16:creationId xmlns:a16="http://schemas.microsoft.com/office/drawing/2014/main" id="{EC42E62C-C2B6-28B9-C5E4-9372B4F84C12}"/>
                                </a:ext>
                              </a:extLst>
                            </p:cNvPr>
                            <p:cNvSpPr>
                              <a:spLocks noChangeShapeType="1"/>
                            </p:cNvSpPr>
                            <p:nvPr/>
                          </p:nvSpPr>
                          <p:spPr bwMode="auto">
                            <a:xfrm>
                              <a:off x="5921604" y="6351154"/>
                              <a:ext cx="13249" cy="571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36" name="Line 184">
                              <a:extLst>
                                <a:ext uri="{FF2B5EF4-FFF2-40B4-BE49-F238E27FC236}">
                                  <a16:creationId xmlns:a16="http://schemas.microsoft.com/office/drawing/2014/main" id="{6B4AF1F1-1730-6A39-90FE-B7531827DD2A}"/>
                                </a:ext>
                              </a:extLst>
                            </p:cNvPr>
                            <p:cNvSpPr>
                              <a:spLocks noChangeShapeType="1"/>
                            </p:cNvSpPr>
                            <p:nvPr/>
                          </p:nvSpPr>
                          <p:spPr bwMode="auto">
                            <a:xfrm>
                              <a:off x="5948102" y="6366407"/>
                              <a:ext cx="13249" cy="190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37" name="Line 185">
                              <a:extLst>
                                <a:ext uri="{FF2B5EF4-FFF2-40B4-BE49-F238E27FC236}">
                                  <a16:creationId xmlns:a16="http://schemas.microsoft.com/office/drawing/2014/main" id="{EB9D29F8-291F-058D-9BD3-FA7959CB7FB5}"/>
                                </a:ext>
                              </a:extLst>
                            </p:cNvPr>
                            <p:cNvSpPr>
                              <a:spLocks noChangeShapeType="1"/>
                            </p:cNvSpPr>
                            <p:nvPr/>
                          </p:nvSpPr>
                          <p:spPr bwMode="auto">
                            <a:xfrm>
                              <a:off x="5970184" y="6391192"/>
                              <a:ext cx="35331"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38" name="Line 186">
                              <a:extLst>
                                <a:ext uri="{FF2B5EF4-FFF2-40B4-BE49-F238E27FC236}">
                                  <a16:creationId xmlns:a16="http://schemas.microsoft.com/office/drawing/2014/main" id="{25CD0345-FED2-7BA2-66F0-51C6D6F81691}"/>
                                </a:ext>
                              </a:extLst>
                            </p:cNvPr>
                            <p:cNvSpPr>
                              <a:spLocks noChangeShapeType="1"/>
                            </p:cNvSpPr>
                            <p:nvPr/>
                          </p:nvSpPr>
                          <p:spPr bwMode="auto">
                            <a:xfrm>
                              <a:off x="6025387" y="6425510"/>
                              <a:ext cx="2207" cy="3431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39" name="Line 187">
                              <a:extLst>
                                <a:ext uri="{FF2B5EF4-FFF2-40B4-BE49-F238E27FC236}">
                                  <a16:creationId xmlns:a16="http://schemas.microsoft.com/office/drawing/2014/main" id="{58EED365-D500-DE2B-1011-ACE91FDBC377}"/>
                                </a:ext>
                              </a:extLst>
                            </p:cNvPr>
                            <p:cNvSpPr>
                              <a:spLocks noChangeShapeType="1"/>
                            </p:cNvSpPr>
                            <p:nvPr/>
                          </p:nvSpPr>
                          <p:spPr bwMode="auto">
                            <a:xfrm>
                              <a:off x="6043052" y="6476990"/>
                              <a:ext cx="99366" cy="6673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40" name="Line 188">
                              <a:extLst>
                                <a:ext uri="{FF2B5EF4-FFF2-40B4-BE49-F238E27FC236}">
                                  <a16:creationId xmlns:a16="http://schemas.microsoft.com/office/drawing/2014/main" id="{D34E275C-E1D4-4956-285B-2F93E9DDDA6C}"/>
                                </a:ext>
                              </a:extLst>
                            </p:cNvPr>
                            <p:cNvSpPr>
                              <a:spLocks noChangeShapeType="1"/>
                            </p:cNvSpPr>
                            <p:nvPr/>
                          </p:nvSpPr>
                          <p:spPr bwMode="auto">
                            <a:xfrm>
                              <a:off x="6153460" y="6558971"/>
                              <a:ext cx="147945" cy="66731"/>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41" name="Line 189">
                              <a:extLst>
                                <a:ext uri="{FF2B5EF4-FFF2-40B4-BE49-F238E27FC236}">
                                  <a16:creationId xmlns:a16="http://schemas.microsoft.com/office/drawing/2014/main" id="{147B6534-3E20-D030-82A0-77AC73660B3F}"/>
                                </a:ext>
                              </a:extLst>
                            </p:cNvPr>
                            <p:cNvSpPr>
                              <a:spLocks noChangeShapeType="1"/>
                            </p:cNvSpPr>
                            <p:nvPr/>
                          </p:nvSpPr>
                          <p:spPr bwMode="auto">
                            <a:xfrm>
                              <a:off x="6319069" y="6640955"/>
                              <a:ext cx="35331" cy="40038"/>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42" name="Line 190">
                              <a:extLst>
                                <a:ext uri="{FF2B5EF4-FFF2-40B4-BE49-F238E27FC236}">
                                  <a16:creationId xmlns:a16="http://schemas.microsoft.com/office/drawing/2014/main" id="{FF3DB2F2-5AF5-38A3-D617-F7D06082815F}"/>
                                </a:ext>
                              </a:extLst>
                            </p:cNvPr>
                            <p:cNvSpPr>
                              <a:spLocks noChangeShapeType="1"/>
                            </p:cNvSpPr>
                            <p:nvPr/>
                          </p:nvSpPr>
                          <p:spPr bwMode="auto">
                            <a:xfrm>
                              <a:off x="6237368" y="6534186"/>
                              <a:ext cx="50786" cy="3813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43" name="Line 191">
                              <a:extLst>
                                <a:ext uri="{FF2B5EF4-FFF2-40B4-BE49-F238E27FC236}">
                                  <a16:creationId xmlns:a16="http://schemas.microsoft.com/office/drawing/2014/main" id="{D0DC3FA0-4E8F-1882-1B9B-D2E98175B613}"/>
                                </a:ext>
                              </a:extLst>
                            </p:cNvPr>
                            <p:cNvSpPr>
                              <a:spLocks noChangeShapeType="1"/>
                            </p:cNvSpPr>
                            <p:nvPr/>
                          </p:nvSpPr>
                          <p:spPr bwMode="auto">
                            <a:xfrm flipV="1">
                              <a:off x="6305822" y="6568505"/>
                              <a:ext cx="8832"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44" name="Line 192">
                              <a:extLst>
                                <a:ext uri="{FF2B5EF4-FFF2-40B4-BE49-F238E27FC236}">
                                  <a16:creationId xmlns:a16="http://schemas.microsoft.com/office/drawing/2014/main" id="{920DBFF9-B735-7232-1D63-D217421520EF}"/>
                                </a:ext>
                              </a:extLst>
                            </p:cNvPr>
                            <p:cNvSpPr>
                              <a:spLocks noChangeShapeType="1"/>
                            </p:cNvSpPr>
                            <p:nvPr/>
                          </p:nvSpPr>
                          <p:spPr bwMode="auto">
                            <a:xfrm>
                              <a:off x="6334527" y="6576131"/>
                              <a:ext cx="17665" cy="953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45" name="Line 193">
                              <a:extLst>
                                <a:ext uri="{FF2B5EF4-FFF2-40B4-BE49-F238E27FC236}">
                                  <a16:creationId xmlns:a16="http://schemas.microsoft.com/office/drawing/2014/main" id="{26EEED3B-6F88-95DB-9D91-8861D8D47390}"/>
                                </a:ext>
                              </a:extLst>
                            </p:cNvPr>
                            <p:cNvSpPr>
                              <a:spLocks noChangeShapeType="1"/>
                            </p:cNvSpPr>
                            <p:nvPr/>
                          </p:nvSpPr>
                          <p:spPr bwMode="auto">
                            <a:xfrm>
                              <a:off x="6372065" y="6597104"/>
                              <a:ext cx="24289" cy="3622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46" name="Line 194">
                              <a:extLst>
                                <a:ext uri="{FF2B5EF4-FFF2-40B4-BE49-F238E27FC236}">
                                  <a16:creationId xmlns:a16="http://schemas.microsoft.com/office/drawing/2014/main" id="{72876617-67FD-C103-C6B5-8E9641DCB0F6}"/>
                                </a:ext>
                              </a:extLst>
                            </p:cNvPr>
                            <p:cNvSpPr>
                              <a:spLocks noChangeShapeType="1"/>
                            </p:cNvSpPr>
                            <p:nvPr/>
                          </p:nvSpPr>
                          <p:spPr bwMode="auto">
                            <a:xfrm>
                              <a:off x="6372065" y="6696246"/>
                              <a:ext cx="70659" cy="2287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47" name="Line 195">
                              <a:extLst>
                                <a:ext uri="{FF2B5EF4-FFF2-40B4-BE49-F238E27FC236}">
                                  <a16:creationId xmlns:a16="http://schemas.microsoft.com/office/drawing/2014/main" id="{F04E7CE5-A6D3-6D2E-7766-F12047512258}"/>
                                </a:ext>
                              </a:extLst>
                            </p:cNvPr>
                            <p:cNvSpPr>
                              <a:spLocks noChangeShapeType="1"/>
                            </p:cNvSpPr>
                            <p:nvPr/>
                          </p:nvSpPr>
                          <p:spPr bwMode="auto">
                            <a:xfrm>
                              <a:off x="6414021" y="6648582"/>
                              <a:ext cx="39747" cy="1334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48" name="Line 196">
                              <a:extLst>
                                <a:ext uri="{FF2B5EF4-FFF2-40B4-BE49-F238E27FC236}">
                                  <a16:creationId xmlns:a16="http://schemas.microsoft.com/office/drawing/2014/main" id="{C9D56EC8-FC74-1647-D1F6-5F9238763514}"/>
                                </a:ext>
                              </a:extLst>
                            </p:cNvPr>
                            <p:cNvSpPr>
                              <a:spLocks noChangeShapeType="1"/>
                            </p:cNvSpPr>
                            <p:nvPr/>
                          </p:nvSpPr>
                          <p:spPr bwMode="auto">
                            <a:xfrm>
                              <a:off x="6471431" y="6667649"/>
                              <a:ext cx="0" cy="190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49" name="Line 197">
                              <a:extLst>
                                <a:ext uri="{FF2B5EF4-FFF2-40B4-BE49-F238E27FC236}">
                                  <a16:creationId xmlns:a16="http://schemas.microsoft.com/office/drawing/2014/main" id="{2E87C2FB-D430-C347-78A5-DBF92094CBD4}"/>
                                </a:ext>
                              </a:extLst>
                            </p:cNvPr>
                            <p:cNvSpPr>
                              <a:spLocks noChangeShapeType="1"/>
                            </p:cNvSpPr>
                            <p:nvPr/>
                          </p:nvSpPr>
                          <p:spPr bwMode="auto">
                            <a:xfrm>
                              <a:off x="6480265" y="6669553"/>
                              <a:ext cx="6623" cy="762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50" name="Line 198">
                              <a:extLst>
                                <a:ext uri="{FF2B5EF4-FFF2-40B4-BE49-F238E27FC236}">
                                  <a16:creationId xmlns:a16="http://schemas.microsoft.com/office/drawing/2014/main" id="{DB436016-C3D2-1923-9224-635E6F9D03B8}"/>
                                </a:ext>
                              </a:extLst>
                            </p:cNvPr>
                            <p:cNvSpPr>
                              <a:spLocks noChangeShapeType="1"/>
                            </p:cNvSpPr>
                            <p:nvPr/>
                          </p:nvSpPr>
                          <p:spPr bwMode="auto">
                            <a:xfrm>
                              <a:off x="6493514" y="6686714"/>
                              <a:ext cx="6623" cy="571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51" name="Freeform 199">
                              <a:extLst>
                                <a:ext uri="{FF2B5EF4-FFF2-40B4-BE49-F238E27FC236}">
                                  <a16:creationId xmlns:a16="http://schemas.microsoft.com/office/drawing/2014/main" id="{C1A6233C-060E-7215-5D2D-440C48149A8D}"/>
                                </a:ext>
                              </a:extLst>
                            </p:cNvPr>
                            <p:cNvSpPr>
                              <a:spLocks/>
                            </p:cNvSpPr>
                            <p:nvPr/>
                          </p:nvSpPr>
                          <p:spPr bwMode="auto">
                            <a:xfrm>
                              <a:off x="5656628" y="5121405"/>
                              <a:ext cx="52996" cy="83890"/>
                            </a:xfrm>
                            <a:custGeom>
                              <a:avLst/>
                              <a:gdLst/>
                              <a:ahLst/>
                              <a:cxnLst>
                                <a:cxn ang="0">
                                  <a:pos x="12" y="0"/>
                                </a:cxn>
                                <a:cxn ang="0">
                                  <a:pos x="18" y="2"/>
                                </a:cxn>
                                <a:cxn ang="0">
                                  <a:pos x="20" y="6"/>
                                </a:cxn>
                                <a:cxn ang="0">
                                  <a:pos x="17" y="8"/>
                                </a:cxn>
                                <a:cxn ang="0">
                                  <a:pos x="21" y="10"/>
                                </a:cxn>
                                <a:cxn ang="0">
                                  <a:pos x="23" y="14"/>
                                </a:cxn>
                                <a:cxn ang="0">
                                  <a:pos x="21" y="17"/>
                                </a:cxn>
                                <a:cxn ang="0">
                                  <a:pos x="18" y="17"/>
                                </a:cxn>
                                <a:cxn ang="0">
                                  <a:pos x="16" y="18"/>
                                </a:cxn>
                                <a:cxn ang="0">
                                  <a:pos x="17" y="20"/>
                                </a:cxn>
                                <a:cxn ang="0">
                                  <a:pos x="20" y="21"/>
                                </a:cxn>
                                <a:cxn ang="0">
                                  <a:pos x="22" y="23"/>
                                </a:cxn>
                                <a:cxn ang="0">
                                  <a:pos x="22" y="25"/>
                                </a:cxn>
                                <a:cxn ang="0">
                                  <a:pos x="20" y="28"/>
                                </a:cxn>
                                <a:cxn ang="0">
                                  <a:pos x="15" y="28"/>
                                </a:cxn>
                                <a:cxn ang="0">
                                  <a:pos x="15" y="29"/>
                                </a:cxn>
                                <a:cxn ang="0">
                                  <a:pos x="16" y="31"/>
                                </a:cxn>
                                <a:cxn ang="0">
                                  <a:pos x="18" y="32"/>
                                </a:cxn>
                                <a:cxn ang="0">
                                  <a:pos x="16" y="34"/>
                                </a:cxn>
                                <a:cxn ang="0">
                                  <a:pos x="15" y="35"/>
                                </a:cxn>
                                <a:cxn ang="0">
                                  <a:pos x="16" y="36"/>
                                </a:cxn>
                                <a:cxn ang="0">
                                  <a:pos x="18" y="39"/>
                                </a:cxn>
                                <a:cxn ang="0">
                                  <a:pos x="18" y="42"/>
                                </a:cxn>
                                <a:cxn ang="0">
                                  <a:pos x="12" y="43"/>
                                </a:cxn>
                                <a:cxn ang="0">
                                  <a:pos x="8" y="42"/>
                                </a:cxn>
                                <a:cxn ang="0">
                                  <a:pos x="8" y="35"/>
                                </a:cxn>
                                <a:cxn ang="0">
                                  <a:pos x="6" y="33"/>
                                </a:cxn>
                                <a:cxn ang="0">
                                  <a:pos x="2" y="32"/>
                                </a:cxn>
                                <a:cxn ang="0">
                                  <a:pos x="0" y="29"/>
                                </a:cxn>
                                <a:cxn ang="0">
                                  <a:pos x="1" y="24"/>
                                </a:cxn>
                                <a:cxn ang="0">
                                  <a:pos x="6" y="23"/>
                                </a:cxn>
                                <a:cxn ang="0">
                                  <a:pos x="9" y="24"/>
                                </a:cxn>
                                <a:cxn ang="0">
                                  <a:pos x="12" y="21"/>
                                </a:cxn>
                                <a:cxn ang="0">
                                  <a:pos x="10" y="19"/>
                                </a:cxn>
                                <a:cxn ang="0">
                                  <a:pos x="6" y="17"/>
                                </a:cxn>
                                <a:cxn ang="0">
                                  <a:pos x="5" y="13"/>
                                </a:cxn>
                                <a:cxn ang="0">
                                  <a:pos x="7" y="10"/>
                                </a:cxn>
                                <a:cxn ang="0">
                                  <a:pos x="10" y="9"/>
                                </a:cxn>
                                <a:cxn ang="0">
                                  <a:pos x="10" y="7"/>
                                </a:cxn>
                                <a:cxn ang="0">
                                  <a:pos x="8" y="7"/>
                                </a:cxn>
                                <a:cxn ang="0">
                                  <a:pos x="6" y="3"/>
                                </a:cxn>
                                <a:cxn ang="0">
                                  <a:pos x="6" y="0"/>
                                </a:cxn>
                                <a:cxn ang="0">
                                  <a:pos x="12" y="0"/>
                                </a:cxn>
                              </a:cxnLst>
                              <a:rect l="0" t="0" r="r" b="b"/>
                              <a:pathLst>
                                <a:path w="24" h="44">
                                  <a:moveTo>
                                    <a:pt x="12" y="0"/>
                                  </a:moveTo>
                                  <a:lnTo>
                                    <a:pt x="18" y="2"/>
                                  </a:lnTo>
                                  <a:lnTo>
                                    <a:pt x="20" y="6"/>
                                  </a:lnTo>
                                  <a:lnTo>
                                    <a:pt x="17" y="8"/>
                                  </a:lnTo>
                                  <a:lnTo>
                                    <a:pt x="21" y="10"/>
                                  </a:lnTo>
                                  <a:lnTo>
                                    <a:pt x="23" y="14"/>
                                  </a:lnTo>
                                  <a:lnTo>
                                    <a:pt x="21" y="17"/>
                                  </a:lnTo>
                                  <a:lnTo>
                                    <a:pt x="18" y="17"/>
                                  </a:lnTo>
                                  <a:lnTo>
                                    <a:pt x="16" y="18"/>
                                  </a:lnTo>
                                  <a:lnTo>
                                    <a:pt x="17" y="20"/>
                                  </a:lnTo>
                                  <a:lnTo>
                                    <a:pt x="20" y="21"/>
                                  </a:lnTo>
                                  <a:lnTo>
                                    <a:pt x="22" y="23"/>
                                  </a:lnTo>
                                  <a:lnTo>
                                    <a:pt x="22" y="25"/>
                                  </a:lnTo>
                                  <a:lnTo>
                                    <a:pt x="20" y="28"/>
                                  </a:lnTo>
                                  <a:lnTo>
                                    <a:pt x="15" y="28"/>
                                  </a:lnTo>
                                  <a:lnTo>
                                    <a:pt x="15" y="29"/>
                                  </a:lnTo>
                                  <a:lnTo>
                                    <a:pt x="16" y="31"/>
                                  </a:lnTo>
                                  <a:lnTo>
                                    <a:pt x="18" y="32"/>
                                  </a:lnTo>
                                  <a:lnTo>
                                    <a:pt x="16" y="34"/>
                                  </a:lnTo>
                                  <a:lnTo>
                                    <a:pt x="15" y="35"/>
                                  </a:lnTo>
                                  <a:lnTo>
                                    <a:pt x="16" y="36"/>
                                  </a:lnTo>
                                  <a:lnTo>
                                    <a:pt x="18" y="39"/>
                                  </a:lnTo>
                                  <a:lnTo>
                                    <a:pt x="18" y="42"/>
                                  </a:lnTo>
                                  <a:lnTo>
                                    <a:pt x="12" y="43"/>
                                  </a:lnTo>
                                  <a:lnTo>
                                    <a:pt x="8" y="42"/>
                                  </a:lnTo>
                                  <a:lnTo>
                                    <a:pt x="8" y="35"/>
                                  </a:lnTo>
                                  <a:lnTo>
                                    <a:pt x="6" y="33"/>
                                  </a:lnTo>
                                  <a:lnTo>
                                    <a:pt x="2" y="32"/>
                                  </a:lnTo>
                                  <a:lnTo>
                                    <a:pt x="0" y="29"/>
                                  </a:lnTo>
                                  <a:lnTo>
                                    <a:pt x="1" y="24"/>
                                  </a:lnTo>
                                  <a:lnTo>
                                    <a:pt x="6" y="23"/>
                                  </a:lnTo>
                                  <a:lnTo>
                                    <a:pt x="9" y="24"/>
                                  </a:lnTo>
                                  <a:lnTo>
                                    <a:pt x="12" y="21"/>
                                  </a:lnTo>
                                  <a:lnTo>
                                    <a:pt x="10" y="19"/>
                                  </a:lnTo>
                                  <a:lnTo>
                                    <a:pt x="6" y="17"/>
                                  </a:lnTo>
                                  <a:lnTo>
                                    <a:pt x="5" y="13"/>
                                  </a:lnTo>
                                  <a:lnTo>
                                    <a:pt x="7" y="10"/>
                                  </a:lnTo>
                                  <a:lnTo>
                                    <a:pt x="10" y="9"/>
                                  </a:lnTo>
                                  <a:lnTo>
                                    <a:pt x="10" y="7"/>
                                  </a:lnTo>
                                  <a:lnTo>
                                    <a:pt x="8" y="7"/>
                                  </a:lnTo>
                                  <a:lnTo>
                                    <a:pt x="6" y="3"/>
                                  </a:lnTo>
                                  <a:lnTo>
                                    <a:pt x="6" y="0"/>
                                  </a:lnTo>
                                  <a:lnTo>
                                    <a:pt x="12"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52" name="Freeform 200">
                              <a:extLst>
                                <a:ext uri="{FF2B5EF4-FFF2-40B4-BE49-F238E27FC236}">
                                  <a16:creationId xmlns:a16="http://schemas.microsoft.com/office/drawing/2014/main" id="{00D1CDB2-D40D-3615-10B9-B4FD043B746D}"/>
                                </a:ext>
                              </a:extLst>
                            </p:cNvPr>
                            <p:cNvSpPr>
                              <a:spLocks/>
                            </p:cNvSpPr>
                            <p:nvPr/>
                          </p:nvSpPr>
                          <p:spPr bwMode="auto">
                            <a:xfrm>
                              <a:off x="5590385" y="5098525"/>
                              <a:ext cx="61828" cy="102957"/>
                            </a:xfrm>
                            <a:custGeom>
                              <a:avLst/>
                              <a:gdLst/>
                              <a:ahLst/>
                              <a:cxnLst>
                                <a:cxn ang="0">
                                  <a:pos x="6" y="4"/>
                                </a:cxn>
                                <a:cxn ang="0">
                                  <a:pos x="6" y="15"/>
                                </a:cxn>
                                <a:cxn ang="0">
                                  <a:pos x="1" y="27"/>
                                </a:cxn>
                                <a:cxn ang="0">
                                  <a:pos x="0" y="38"/>
                                </a:cxn>
                                <a:cxn ang="0">
                                  <a:pos x="0" y="45"/>
                                </a:cxn>
                                <a:cxn ang="0">
                                  <a:pos x="3" y="52"/>
                                </a:cxn>
                                <a:cxn ang="0">
                                  <a:pos x="8" y="53"/>
                                </a:cxn>
                                <a:cxn ang="0">
                                  <a:pos x="14" y="50"/>
                                </a:cxn>
                                <a:cxn ang="0">
                                  <a:pos x="12" y="45"/>
                                </a:cxn>
                                <a:cxn ang="0">
                                  <a:pos x="9" y="42"/>
                                </a:cxn>
                                <a:cxn ang="0">
                                  <a:pos x="9" y="41"/>
                                </a:cxn>
                                <a:cxn ang="0">
                                  <a:pos x="9" y="36"/>
                                </a:cxn>
                                <a:cxn ang="0">
                                  <a:pos x="14" y="38"/>
                                </a:cxn>
                                <a:cxn ang="0">
                                  <a:pos x="18" y="43"/>
                                </a:cxn>
                                <a:cxn ang="0">
                                  <a:pos x="21" y="46"/>
                                </a:cxn>
                                <a:cxn ang="0">
                                  <a:pos x="25" y="46"/>
                                </a:cxn>
                                <a:cxn ang="0">
                                  <a:pos x="26" y="42"/>
                                </a:cxn>
                                <a:cxn ang="0">
                                  <a:pos x="23" y="35"/>
                                </a:cxn>
                                <a:cxn ang="0">
                                  <a:pos x="17" y="33"/>
                                </a:cxn>
                                <a:cxn ang="0">
                                  <a:pos x="14" y="32"/>
                                </a:cxn>
                                <a:cxn ang="0">
                                  <a:pos x="12" y="29"/>
                                </a:cxn>
                                <a:cxn ang="0">
                                  <a:pos x="16" y="29"/>
                                </a:cxn>
                                <a:cxn ang="0">
                                  <a:pos x="21" y="31"/>
                                </a:cxn>
                                <a:cxn ang="0">
                                  <a:pos x="26" y="32"/>
                                </a:cxn>
                                <a:cxn ang="0">
                                  <a:pos x="27" y="29"/>
                                </a:cxn>
                                <a:cxn ang="0">
                                  <a:pos x="25" y="24"/>
                                </a:cxn>
                                <a:cxn ang="0">
                                  <a:pos x="18" y="23"/>
                                </a:cxn>
                                <a:cxn ang="0">
                                  <a:pos x="16" y="22"/>
                                </a:cxn>
                                <a:cxn ang="0">
                                  <a:pos x="15" y="22"/>
                                </a:cxn>
                                <a:cxn ang="0">
                                  <a:pos x="12" y="17"/>
                                </a:cxn>
                                <a:cxn ang="0">
                                  <a:pos x="11" y="9"/>
                                </a:cxn>
                                <a:cxn ang="0">
                                  <a:pos x="17" y="2"/>
                                </a:cxn>
                                <a:cxn ang="0">
                                  <a:pos x="12" y="0"/>
                                </a:cxn>
                                <a:cxn ang="0">
                                  <a:pos x="6" y="4"/>
                                </a:cxn>
                              </a:cxnLst>
                              <a:rect l="0" t="0" r="r" b="b"/>
                              <a:pathLst>
                                <a:path w="28" h="54">
                                  <a:moveTo>
                                    <a:pt x="6" y="4"/>
                                  </a:moveTo>
                                  <a:lnTo>
                                    <a:pt x="6" y="15"/>
                                  </a:lnTo>
                                  <a:lnTo>
                                    <a:pt x="1" y="27"/>
                                  </a:lnTo>
                                  <a:lnTo>
                                    <a:pt x="0" y="38"/>
                                  </a:lnTo>
                                  <a:lnTo>
                                    <a:pt x="0" y="45"/>
                                  </a:lnTo>
                                  <a:lnTo>
                                    <a:pt x="3" y="52"/>
                                  </a:lnTo>
                                  <a:lnTo>
                                    <a:pt x="8" y="53"/>
                                  </a:lnTo>
                                  <a:lnTo>
                                    <a:pt x="14" y="50"/>
                                  </a:lnTo>
                                  <a:lnTo>
                                    <a:pt x="12" y="45"/>
                                  </a:lnTo>
                                  <a:lnTo>
                                    <a:pt x="9" y="42"/>
                                  </a:lnTo>
                                  <a:lnTo>
                                    <a:pt x="9" y="41"/>
                                  </a:lnTo>
                                  <a:lnTo>
                                    <a:pt x="9" y="36"/>
                                  </a:lnTo>
                                  <a:lnTo>
                                    <a:pt x="14" y="38"/>
                                  </a:lnTo>
                                  <a:lnTo>
                                    <a:pt x="18" y="43"/>
                                  </a:lnTo>
                                  <a:lnTo>
                                    <a:pt x="21" y="46"/>
                                  </a:lnTo>
                                  <a:lnTo>
                                    <a:pt x="25" y="46"/>
                                  </a:lnTo>
                                  <a:lnTo>
                                    <a:pt x="26" y="42"/>
                                  </a:lnTo>
                                  <a:lnTo>
                                    <a:pt x="23" y="35"/>
                                  </a:lnTo>
                                  <a:lnTo>
                                    <a:pt x="17" y="33"/>
                                  </a:lnTo>
                                  <a:lnTo>
                                    <a:pt x="14" y="32"/>
                                  </a:lnTo>
                                  <a:lnTo>
                                    <a:pt x="12" y="29"/>
                                  </a:lnTo>
                                  <a:lnTo>
                                    <a:pt x="16" y="29"/>
                                  </a:lnTo>
                                  <a:lnTo>
                                    <a:pt x="21" y="31"/>
                                  </a:lnTo>
                                  <a:lnTo>
                                    <a:pt x="26" y="32"/>
                                  </a:lnTo>
                                  <a:lnTo>
                                    <a:pt x="27" y="29"/>
                                  </a:lnTo>
                                  <a:lnTo>
                                    <a:pt x="25" y="24"/>
                                  </a:lnTo>
                                  <a:lnTo>
                                    <a:pt x="18" y="23"/>
                                  </a:lnTo>
                                  <a:lnTo>
                                    <a:pt x="16" y="22"/>
                                  </a:lnTo>
                                  <a:lnTo>
                                    <a:pt x="15" y="22"/>
                                  </a:lnTo>
                                  <a:lnTo>
                                    <a:pt x="12" y="17"/>
                                  </a:lnTo>
                                  <a:lnTo>
                                    <a:pt x="11" y="9"/>
                                  </a:lnTo>
                                  <a:lnTo>
                                    <a:pt x="17" y="2"/>
                                  </a:lnTo>
                                  <a:lnTo>
                                    <a:pt x="12" y="0"/>
                                  </a:lnTo>
                                  <a:lnTo>
                                    <a:pt x="6" y="4"/>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53" name="Freeform 201">
                              <a:extLst>
                                <a:ext uri="{FF2B5EF4-FFF2-40B4-BE49-F238E27FC236}">
                                  <a16:creationId xmlns:a16="http://schemas.microsoft.com/office/drawing/2014/main" id="{9E5EA4D1-4B5A-6EE6-F03F-9A9969B39107}"/>
                                </a:ext>
                              </a:extLst>
                            </p:cNvPr>
                            <p:cNvSpPr>
                              <a:spLocks/>
                            </p:cNvSpPr>
                            <p:nvPr/>
                          </p:nvSpPr>
                          <p:spPr bwMode="auto">
                            <a:xfrm>
                              <a:off x="5625713" y="5098525"/>
                              <a:ext cx="50787" cy="36226"/>
                            </a:xfrm>
                            <a:custGeom>
                              <a:avLst/>
                              <a:gdLst/>
                              <a:ahLst/>
                              <a:cxnLst>
                                <a:cxn ang="0">
                                  <a:pos x="22" y="0"/>
                                </a:cxn>
                                <a:cxn ang="0">
                                  <a:pos x="22" y="3"/>
                                </a:cxn>
                                <a:cxn ang="0">
                                  <a:pos x="19" y="8"/>
                                </a:cxn>
                                <a:cxn ang="0">
                                  <a:pos x="16" y="13"/>
                                </a:cxn>
                                <a:cxn ang="0">
                                  <a:pos x="15" y="17"/>
                                </a:cxn>
                                <a:cxn ang="0">
                                  <a:pos x="13" y="18"/>
                                </a:cxn>
                                <a:cxn ang="0">
                                  <a:pos x="12" y="15"/>
                                </a:cxn>
                                <a:cxn ang="0">
                                  <a:pos x="12" y="12"/>
                                </a:cxn>
                                <a:cxn ang="0">
                                  <a:pos x="9" y="11"/>
                                </a:cxn>
                                <a:cxn ang="0">
                                  <a:pos x="7" y="13"/>
                                </a:cxn>
                                <a:cxn ang="0">
                                  <a:pos x="4" y="16"/>
                                </a:cxn>
                                <a:cxn ang="0">
                                  <a:pos x="2" y="17"/>
                                </a:cxn>
                                <a:cxn ang="0">
                                  <a:pos x="0" y="14"/>
                                </a:cxn>
                                <a:cxn ang="0">
                                  <a:pos x="1" y="10"/>
                                </a:cxn>
                                <a:cxn ang="0">
                                  <a:pos x="4" y="7"/>
                                </a:cxn>
                                <a:cxn ang="0">
                                  <a:pos x="10" y="3"/>
                                </a:cxn>
                                <a:cxn ang="0">
                                  <a:pos x="16" y="2"/>
                                </a:cxn>
                                <a:cxn ang="0">
                                  <a:pos x="17" y="0"/>
                                </a:cxn>
                                <a:cxn ang="0">
                                  <a:pos x="22" y="0"/>
                                </a:cxn>
                              </a:cxnLst>
                              <a:rect l="0" t="0" r="r" b="b"/>
                              <a:pathLst>
                                <a:path w="23" h="19">
                                  <a:moveTo>
                                    <a:pt x="22" y="0"/>
                                  </a:moveTo>
                                  <a:lnTo>
                                    <a:pt x="22" y="3"/>
                                  </a:lnTo>
                                  <a:lnTo>
                                    <a:pt x="19" y="8"/>
                                  </a:lnTo>
                                  <a:lnTo>
                                    <a:pt x="16" y="13"/>
                                  </a:lnTo>
                                  <a:lnTo>
                                    <a:pt x="15" y="17"/>
                                  </a:lnTo>
                                  <a:lnTo>
                                    <a:pt x="13" y="18"/>
                                  </a:lnTo>
                                  <a:lnTo>
                                    <a:pt x="12" y="15"/>
                                  </a:lnTo>
                                  <a:lnTo>
                                    <a:pt x="12" y="12"/>
                                  </a:lnTo>
                                  <a:lnTo>
                                    <a:pt x="9" y="11"/>
                                  </a:lnTo>
                                  <a:lnTo>
                                    <a:pt x="7" y="13"/>
                                  </a:lnTo>
                                  <a:lnTo>
                                    <a:pt x="4" y="16"/>
                                  </a:lnTo>
                                  <a:lnTo>
                                    <a:pt x="2" y="17"/>
                                  </a:lnTo>
                                  <a:lnTo>
                                    <a:pt x="0" y="14"/>
                                  </a:lnTo>
                                  <a:lnTo>
                                    <a:pt x="1" y="10"/>
                                  </a:lnTo>
                                  <a:lnTo>
                                    <a:pt x="4" y="7"/>
                                  </a:lnTo>
                                  <a:lnTo>
                                    <a:pt x="10" y="3"/>
                                  </a:lnTo>
                                  <a:lnTo>
                                    <a:pt x="16" y="2"/>
                                  </a:lnTo>
                                  <a:lnTo>
                                    <a:pt x="17" y="0"/>
                                  </a:lnTo>
                                  <a:lnTo>
                                    <a:pt x="22"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54" name="Line 202">
                              <a:extLst>
                                <a:ext uri="{FF2B5EF4-FFF2-40B4-BE49-F238E27FC236}">
                                  <a16:creationId xmlns:a16="http://schemas.microsoft.com/office/drawing/2014/main" id="{BBEC1836-A14A-3E95-98A1-BDF94B28B6D3}"/>
                                </a:ext>
                              </a:extLst>
                            </p:cNvPr>
                            <p:cNvSpPr>
                              <a:spLocks noChangeShapeType="1"/>
                            </p:cNvSpPr>
                            <p:nvPr/>
                          </p:nvSpPr>
                          <p:spPr bwMode="auto">
                            <a:xfrm flipV="1">
                              <a:off x="7334813" y="2862098"/>
                              <a:ext cx="52996"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55" name="Line 203">
                              <a:extLst>
                                <a:ext uri="{FF2B5EF4-FFF2-40B4-BE49-F238E27FC236}">
                                  <a16:creationId xmlns:a16="http://schemas.microsoft.com/office/drawing/2014/main" id="{88DBE998-7D72-BF3B-43F6-32C98AD1AF33}"/>
                                </a:ext>
                              </a:extLst>
                            </p:cNvPr>
                            <p:cNvSpPr>
                              <a:spLocks noChangeShapeType="1"/>
                            </p:cNvSpPr>
                            <p:nvPr/>
                          </p:nvSpPr>
                          <p:spPr bwMode="auto">
                            <a:xfrm flipV="1">
                              <a:off x="7409890" y="2846845"/>
                              <a:ext cx="17665" cy="28598"/>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56" name="Line 204">
                              <a:extLst>
                                <a:ext uri="{FF2B5EF4-FFF2-40B4-BE49-F238E27FC236}">
                                  <a16:creationId xmlns:a16="http://schemas.microsoft.com/office/drawing/2014/main" id="{A25BEA03-EC18-2141-A3D1-0372E4DEBDB9}"/>
                                </a:ext>
                              </a:extLst>
                            </p:cNvPr>
                            <p:cNvSpPr>
                              <a:spLocks noChangeShapeType="1"/>
                            </p:cNvSpPr>
                            <p:nvPr/>
                          </p:nvSpPr>
                          <p:spPr bwMode="auto">
                            <a:xfrm flipV="1">
                              <a:off x="7447430" y="2837312"/>
                              <a:ext cx="19874" cy="24787"/>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57" name="Line 205">
                              <a:extLst>
                                <a:ext uri="{FF2B5EF4-FFF2-40B4-BE49-F238E27FC236}">
                                  <a16:creationId xmlns:a16="http://schemas.microsoft.com/office/drawing/2014/main" id="{9801419C-AA46-A365-3466-FB4339B40D43}"/>
                                </a:ext>
                              </a:extLst>
                            </p:cNvPr>
                            <p:cNvSpPr>
                              <a:spLocks noChangeShapeType="1"/>
                            </p:cNvSpPr>
                            <p:nvPr/>
                          </p:nvSpPr>
                          <p:spPr bwMode="auto">
                            <a:xfrm>
                              <a:off x="7487175" y="2846845"/>
                              <a:ext cx="8832" cy="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58" name="Line 206">
                              <a:extLst>
                                <a:ext uri="{FF2B5EF4-FFF2-40B4-BE49-F238E27FC236}">
                                  <a16:creationId xmlns:a16="http://schemas.microsoft.com/office/drawing/2014/main" id="{BAB7E2AA-EDBF-DEAD-B3A7-19BE2D926D21}"/>
                                </a:ext>
                              </a:extLst>
                            </p:cNvPr>
                            <p:cNvSpPr>
                              <a:spLocks noChangeShapeType="1"/>
                            </p:cNvSpPr>
                            <p:nvPr/>
                          </p:nvSpPr>
                          <p:spPr bwMode="auto">
                            <a:xfrm flipV="1">
                              <a:off x="7513673" y="2812527"/>
                              <a:ext cx="24289" cy="40038"/>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59" name="Line 207">
                              <a:extLst>
                                <a:ext uri="{FF2B5EF4-FFF2-40B4-BE49-F238E27FC236}">
                                  <a16:creationId xmlns:a16="http://schemas.microsoft.com/office/drawing/2014/main" id="{E2C2AB79-4C9D-0FC4-8D4C-DCCE7898FEE0}"/>
                                </a:ext>
                              </a:extLst>
                            </p:cNvPr>
                            <p:cNvSpPr>
                              <a:spLocks noChangeShapeType="1"/>
                            </p:cNvSpPr>
                            <p:nvPr/>
                          </p:nvSpPr>
                          <p:spPr bwMode="auto">
                            <a:xfrm>
                              <a:off x="7560043" y="2820152"/>
                              <a:ext cx="37538" cy="1144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60" name="Line 208">
                              <a:extLst>
                                <a:ext uri="{FF2B5EF4-FFF2-40B4-BE49-F238E27FC236}">
                                  <a16:creationId xmlns:a16="http://schemas.microsoft.com/office/drawing/2014/main" id="{FB5AAC44-CC1F-3C97-26BC-9EC5DA1D091C}"/>
                                </a:ext>
                              </a:extLst>
                            </p:cNvPr>
                            <p:cNvSpPr>
                              <a:spLocks noChangeShapeType="1"/>
                            </p:cNvSpPr>
                            <p:nvPr/>
                          </p:nvSpPr>
                          <p:spPr bwMode="auto">
                            <a:xfrm flipV="1">
                              <a:off x="7615248" y="2810619"/>
                              <a:ext cx="2207" cy="2669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61" name="Line 209">
                              <a:extLst>
                                <a:ext uri="{FF2B5EF4-FFF2-40B4-BE49-F238E27FC236}">
                                  <a16:creationId xmlns:a16="http://schemas.microsoft.com/office/drawing/2014/main" id="{3FBCACE6-CAE2-B083-7067-A46395CA0586}"/>
                                </a:ext>
                              </a:extLst>
                            </p:cNvPr>
                            <p:cNvSpPr>
                              <a:spLocks noChangeShapeType="1"/>
                            </p:cNvSpPr>
                            <p:nvPr/>
                          </p:nvSpPr>
                          <p:spPr bwMode="auto">
                            <a:xfrm flipV="1">
                              <a:off x="7635120" y="2808713"/>
                              <a:ext cx="30912"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62" name="Line 210">
                              <a:extLst>
                                <a:ext uri="{FF2B5EF4-FFF2-40B4-BE49-F238E27FC236}">
                                  <a16:creationId xmlns:a16="http://schemas.microsoft.com/office/drawing/2014/main" id="{8E074693-65CA-10D1-0D1C-1CDC622B00B9}"/>
                                </a:ext>
                              </a:extLst>
                            </p:cNvPr>
                            <p:cNvSpPr>
                              <a:spLocks noChangeShapeType="1"/>
                            </p:cNvSpPr>
                            <p:nvPr/>
                          </p:nvSpPr>
                          <p:spPr bwMode="auto">
                            <a:xfrm flipV="1">
                              <a:off x="7685907" y="2743889"/>
                              <a:ext cx="46370" cy="80077"/>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63" name="Line 211">
                              <a:extLst>
                                <a:ext uri="{FF2B5EF4-FFF2-40B4-BE49-F238E27FC236}">
                                  <a16:creationId xmlns:a16="http://schemas.microsoft.com/office/drawing/2014/main" id="{4C4C8B0F-3706-C0DD-40D6-5B535C3AC665}"/>
                                </a:ext>
                              </a:extLst>
                            </p:cNvPr>
                            <p:cNvSpPr>
                              <a:spLocks noChangeShapeType="1"/>
                            </p:cNvSpPr>
                            <p:nvPr/>
                          </p:nvSpPr>
                          <p:spPr bwMode="auto">
                            <a:xfrm>
                              <a:off x="7361311" y="3033691"/>
                              <a:ext cx="33123" cy="1334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64" name="Line 212">
                              <a:extLst>
                                <a:ext uri="{FF2B5EF4-FFF2-40B4-BE49-F238E27FC236}">
                                  <a16:creationId xmlns:a16="http://schemas.microsoft.com/office/drawing/2014/main" id="{CD7CAD83-F67D-D4DA-2D48-EDF48F9567A8}"/>
                                </a:ext>
                              </a:extLst>
                            </p:cNvPr>
                            <p:cNvSpPr>
                              <a:spLocks noChangeShapeType="1"/>
                            </p:cNvSpPr>
                            <p:nvPr/>
                          </p:nvSpPr>
                          <p:spPr bwMode="auto">
                            <a:xfrm>
                              <a:off x="7405474" y="3058475"/>
                              <a:ext cx="0" cy="1525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65" name="Line 213">
                              <a:extLst>
                                <a:ext uri="{FF2B5EF4-FFF2-40B4-BE49-F238E27FC236}">
                                  <a16:creationId xmlns:a16="http://schemas.microsoft.com/office/drawing/2014/main" id="{4E8337B3-C22F-8DA4-DEF7-F7C51CDB5CA3}"/>
                                </a:ext>
                              </a:extLst>
                            </p:cNvPr>
                            <p:cNvSpPr>
                              <a:spLocks noChangeShapeType="1"/>
                            </p:cNvSpPr>
                            <p:nvPr/>
                          </p:nvSpPr>
                          <p:spPr bwMode="auto">
                            <a:xfrm>
                              <a:off x="7416516" y="3090887"/>
                              <a:ext cx="19874" cy="3813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66" name="Line 214">
                              <a:extLst>
                                <a:ext uri="{FF2B5EF4-FFF2-40B4-BE49-F238E27FC236}">
                                  <a16:creationId xmlns:a16="http://schemas.microsoft.com/office/drawing/2014/main" id="{AE6A15C0-7EAC-93CD-5847-C2CDD1D079E8}"/>
                                </a:ext>
                              </a:extLst>
                            </p:cNvPr>
                            <p:cNvSpPr>
                              <a:spLocks noChangeShapeType="1"/>
                            </p:cNvSpPr>
                            <p:nvPr/>
                          </p:nvSpPr>
                          <p:spPr bwMode="auto">
                            <a:xfrm>
                              <a:off x="7454053" y="3144272"/>
                              <a:ext cx="48579"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67" name="Line 215">
                              <a:extLst>
                                <a:ext uri="{FF2B5EF4-FFF2-40B4-BE49-F238E27FC236}">
                                  <a16:creationId xmlns:a16="http://schemas.microsoft.com/office/drawing/2014/main" id="{721CC6CD-F76A-D604-FD35-CEDB562F0271}"/>
                                </a:ext>
                              </a:extLst>
                            </p:cNvPr>
                            <p:cNvSpPr>
                              <a:spLocks noChangeShapeType="1"/>
                            </p:cNvSpPr>
                            <p:nvPr/>
                          </p:nvSpPr>
                          <p:spPr bwMode="auto">
                            <a:xfrm>
                              <a:off x="7511465" y="3174777"/>
                              <a:ext cx="11040" cy="1334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68" name="Line 216">
                              <a:extLst>
                                <a:ext uri="{FF2B5EF4-FFF2-40B4-BE49-F238E27FC236}">
                                  <a16:creationId xmlns:a16="http://schemas.microsoft.com/office/drawing/2014/main" id="{BB660057-AA2D-0C41-48BD-03AA221D5E64}"/>
                                </a:ext>
                              </a:extLst>
                            </p:cNvPr>
                            <p:cNvSpPr>
                              <a:spLocks noChangeShapeType="1"/>
                            </p:cNvSpPr>
                            <p:nvPr/>
                          </p:nvSpPr>
                          <p:spPr bwMode="auto">
                            <a:xfrm flipH="1">
                              <a:off x="7478342" y="3195750"/>
                              <a:ext cx="50786"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69" name="Line 217">
                              <a:extLst>
                                <a:ext uri="{FF2B5EF4-FFF2-40B4-BE49-F238E27FC236}">
                                  <a16:creationId xmlns:a16="http://schemas.microsoft.com/office/drawing/2014/main" id="{0301498A-12BB-FC5F-577E-3479282CF58F}"/>
                                </a:ext>
                              </a:extLst>
                            </p:cNvPr>
                            <p:cNvSpPr>
                              <a:spLocks noChangeShapeType="1"/>
                            </p:cNvSpPr>
                            <p:nvPr/>
                          </p:nvSpPr>
                          <p:spPr bwMode="auto">
                            <a:xfrm>
                              <a:off x="7487175" y="3226255"/>
                              <a:ext cx="0" cy="13347"/>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70" name="Line 218">
                              <a:extLst>
                                <a:ext uri="{FF2B5EF4-FFF2-40B4-BE49-F238E27FC236}">
                                  <a16:creationId xmlns:a16="http://schemas.microsoft.com/office/drawing/2014/main" id="{85EB1CCE-BE86-057B-9ED3-31EB00F17E74}"/>
                                </a:ext>
                              </a:extLst>
                            </p:cNvPr>
                            <p:cNvSpPr>
                              <a:spLocks noChangeShapeType="1"/>
                            </p:cNvSpPr>
                            <p:nvPr/>
                          </p:nvSpPr>
                          <p:spPr bwMode="auto">
                            <a:xfrm>
                              <a:off x="7498214" y="3245321"/>
                              <a:ext cx="22081" cy="762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71" name="Freeform 219">
                              <a:extLst>
                                <a:ext uri="{FF2B5EF4-FFF2-40B4-BE49-F238E27FC236}">
                                  <a16:creationId xmlns:a16="http://schemas.microsoft.com/office/drawing/2014/main" id="{8955D5CD-6ED1-43A7-6D33-6C4834D28F73}"/>
                                </a:ext>
                              </a:extLst>
                            </p:cNvPr>
                            <p:cNvSpPr>
                              <a:spLocks/>
                            </p:cNvSpPr>
                            <p:nvPr/>
                          </p:nvSpPr>
                          <p:spPr bwMode="auto">
                            <a:xfrm>
                              <a:off x="4166135" y="4097566"/>
                              <a:ext cx="291475" cy="192564"/>
                            </a:xfrm>
                            <a:custGeom>
                              <a:avLst/>
                              <a:gdLst/>
                              <a:ahLst/>
                              <a:cxnLst>
                                <a:cxn ang="0">
                                  <a:pos x="96" y="2"/>
                                </a:cxn>
                                <a:cxn ang="0">
                                  <a:pos x="77" y="9"/>
                                </a:cxn>
                                <a:cxn ang="0">
                                  <a:pos x="70" y="15"/>
                                </a:cxn>
                                <a:cxn ang="0">
                                  <a:pos x="53" y="25"/>
                                </a:cxn>
                                <a:cxn ang="0">
                                  <a:pos x="40" y="28"/>
                                </a:cxn>
                                <a:cxn ang="0">
                                  <a:pos x="31" y="41"/>
                                </a:cxn>
                                <a:cxn ang="0">
                                  <a:pos x="26" y="36"/>
                                </a:cxn>
                                <a:cxn ang="0">
                                  <a:pos x="10" y="36"/>
                                </a:cxn>
                                <a:cxn ang="0">
                                  <a:pos x="4" y="42"/>
                                </a:cxn>
                                <a:cxn ang="0">
                                  <a:pos x="0" y="54"/>
                                </a:cxn>
                                <a:cxn ang="0">
                                  <a:pos x="11" y="67"/>
                                </a:cxn>
                                <a:cxn ang="0">
                                  <a:pos x="15" y="64"/>
                                </a:cxn>
                                <a:cxn ang="0">
                                  <a:pos x="12" y="47"/>
                                </a:cxn>
                                <a:cxn ang="0">
                                  <a:pos x="19" y="48"/>
                                </a:cxn>
                                <a:cxn ang="0">
                                  <a:pos x="31" y="67"/>
                                </a:cxn>
                                <a:cxn ang="0">
                                  <a:pos x="27" y="67"/>
                                </a:cxn>
                                <a:cxn ang="0">
                                  <a:pos x="42" y="82"/>
                                </a:cxn>
                                <a:cxn ang="0">
                                  <a:pos x="49" y="77"/>
                                </a:cxn>
                                <a:cxn ang="0">
                                  <a:pos x="46" y="64"/>
                                </a:cxn>
                                <a:cxn ang="0">
                                  <a:pos x="55" y="70"/>
                                </a:cxn>
                                <a:cxn ang="0">
                                  <a:pos x="62" y="70"/>
                                </a:cxn>
                                <a:cxn ang="0">
                                  <a:pos x="72" y="74"/>
                                </a:cxn>
                                <a:cxn ang="0">
                                  <a:pos x="73" y="80"/>
                                </a:cxn>
                                <a:cxn ang="0">
                                  <a:pos x="57" y="92"/>
                                </a:cxn>
                                <a:cxn ang="0">
                                  <a:pos x="68" y="100"/>
                                </a:cxn>
                                <a:cxn ang="0">
                                  <a:pos x="77" y="96"/>
                                </a:cxn>
                                <a:cxn ang="0">
                                  <a:pos x="86" y="91"/>
                                </a:cxn>
                                <a:cxn ang="0">
                                  <a:pos x="97" y="98"/>
                                </a:cxn>
                                <a:cxn ang="0">
                                  <a:pos x="97" y="92"/>
                                </a:cxn>
                                <a:cxn ang="0">
                                  <a:pos x="90" y="80"/>
                                </a:cxn>
                                <a:cxn ang="0">
                                  <a:pos x="83" y="73"/>
                                </a:cxn>
                                <a:cxn ang="0">
                                  <a:pos x="83" y="65"/>
                                </a:cxn>
                                <a:cxn ang="0">
                                  <a:pos x="96" y="74"/>
                                </a:cxn>
                                <a:cxn ang="0">
                                  <a:pos x="105" y="76"/>
                                </a:cxn>
                                <a:cxn ang="0">
                                  <a:pos x="112" y="80"/>
                                </a:cxn>
                                <a:cxn ang="0">
                                  <a:pos x="122" y="86"/>
                                </a:cxn>
                                <a:cxn ang="0">
                                  <a:pos x="128" y="79"/>
                                </a:cxn>
                                <a:cxn ang="0">
                                  <a:pos x="125" y="53"/>
                                </a:cxn>
                                <a:cxn ang="0">
                                  <a:pos x="121" y="38"/>
                                </a:cxn>
                                <a:cxn ang="0">
                                  <a:pos x="121" y="22"/>
                                </a:cxn>
                                <a:cxn ang="0">
                                  <a:pos x="129" y="12"/>
                                </a:cxn>
                                <a:cxn ang="0">
                                  <a:pos x="131" y="2"/>
                                </a:cxn>
                                <a:cxn ang="0">
                                  <a:pos x="129" y="0"/>
                                </a:cxn>
                                <a:cxn ang="0">
                                  <a:pos x="118" y="1"/>
                                </a:cxn>
                                <a:cxn ang="0">
                                  <a:pos x="113" y="0"/>
                                </a:cxn>
                                <a:cxn ang="0">
                                  <a:pos x="96" y="2"/>
                                </a:cxn>
                              </a:cxnLst>
                              <a:rect l="0" t="0" r="r" b="b"/>
                              <a:pathLst>
                                <a:path w="132" h="101">
                                  <a:moveTo>
                                    <a:pt x="96" y="2"/>
                                  </a:moveTo>
                                  <a:lnTo>
                                    <a:pt x="77" y="9"/>
                                  </a:lnTo>
                                  <a:lnTo>
                                    <a:pt x="70" y="15"/>
                                  </a:lnTo>
                                  <a:lnTo>
                                    <a:pt x="53" y="25"/>
                                  </a:lnTo>
                                  <a:lnTo>
                                    <a:pt x="40" y="28"/>
                                  </a:lnTo>
                                  <a:lnTo>
                                    <a:pt x="31" y="41"/>
                                  </a:lnTo>
                                  <a:lnTo>
                                    <a:pt x="26" y="36"/>
                                  </a:lnTo>
                                  <a:lnTo>
                                    <a:pt x="10" y="36"/>
                                  </a:lnTo>
                                  <a:lnTo>
                                    <a:pt x="4" y="42"/>
                                  </a:lnTo>
                                  <a:lnTo>
                                    <a:pt x="0" y="54"/>
                                  </a:lnTo>
                                  <a:lnTo>
                                    <a:pt x="11" y="67"/>
                                  </a:lnTo>
                                  <a:lnTo>
                                    <a:pt x="15" y="64"/>
                                  </a:lnTo>
                                  <a:lnTo>
                                    <a:pt x="12" y="47"/>
                                  </a:lnTo>
                                  <a:lnTo>
                                    <a:pt x="19" y="48"/>
                                  </a:lnTo>
                                  <a:lnTo>
                                    <a:pt x="31" y="67"/>
                                  </a:lnTo>
                                  <a:lnTo>
                                    <a:pt x="27" y="67"/>
                                  </a:lnTo>
                                  <a:lnTo>
                                    <a:pt x="42" y="82"/>
                                  </a:lnTo>
                                  <a:lnTo>
                                    <a:pt x="49" y="77"/>
                                  </a:lnTo>
                                  <a:lnTo>
                                    <a:pt x="46" y="64"/>
                                  </a:lnTo>
                                  <a:lnTo>
                                    <a:pt x="55" y="70"/>
                                  </a:lnTo>
                                  <a:lnTo>
                                    <a:pt x="62" y="70"/>
                                  </a:lnTo>
                                  <a:lnTo>
                                    <a:pt x="72" y="74"/>
                                  </a:lnTo>
                                  <a:lnTo>
                                    <a:pt x="73" y="80"/>
                                  </a:lnTo>
                                  <a:lnTo>
                                    <a:pt x="57" y="92"/>
                                  </a:lnTo>
                                  <a:lnTo>
                                    <a:pt x="68" y="100"/>
                                  </a:lnTo>
                                  <a:lnTo>
                                    <a:pt x="77" y="96"/>
                                  </a:lnTo>
                                  <a:lnTo>
                                    <a:pt x="86" y="91"/>
                                  </a:lnTo>
                                  <a:lnTo>
                                    <a:pt x="97" y="98"/>
                                  </a:lnTo>
                                  <a:lnTo>
                                    <a:pt x="97" y="92"/>
                                  </a:lnTo>
                                  <a:lnTo>
                                    <a:pt x="90" y="80"/>
                                  </a:lnTo>
                                  <a:lnTo>
                                    <a:pt x="83" y="73"/>
                                  </a:lnTo>
                                  <a:lnTo>
                                    <a:pt x="83" y="65"/>
                                  </a:lnTo>
                                  <a:lnTo>
                                    <a:pt x="96" y="74"/>
                                  </a:lnTo>
                                  <a:lnTo>
                                    <a:pt x="105" y="76"/>
                                  </a:lnTo>
                                  <a:lnTo>
                                    <a:pt x="112" y="80"/>
                                  </a:lnTo>
                                  <a:lnTo>
                                    <a:pt x="122" y="86"/>
                                  </a:lnTo>
                                  <a:lnTo>
                                    <a:pt x="128" y="79"/>
                                  </a:lnTo>
                                  <a:lnTo>
                                    <a:pt x="125" y="53"/>
                                  </a:lnTo>
                                  <a:lnTo>
                                    <a:pt x="121" y="38"/>
                                  </a:lnTo>
                                  <a:lnTo>
                                    <a:pt x="121" y="22"/>
                                  </a:lnTo>
                                  <a:lnTo>
                                    <a:pt x="129" y="12"/>
                                  </a:lnTo>
                                  <a:lnTo>
                                    <a:pt x="131" y="2"/>
                                  </a:lnTo>
                                  <a:lnTo>
                                    <a:pt x="129" y="0"/>
                                  </a:lnTo>
                                  <a:lnTo>
                                    <a:pt x="118" y="1"/>
                                  </a:lnTo>
                                  <a:lnTo>
                                    <a:pt x="113" y="0"/>
                                  </a:lnTo>
                                  <a:lnTo>
                                    <a:pt x="96" y="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72" name="Freeform 220">
                              <a:extLst>
                                <a:ext uri="{FF2B5EF4-FFF2-40B4-BE49-F238E27FC236}">
                                  <a16:creationId xmlns:a16="http://schemas.microsoft.com/office/drawing/2014/main" id="{3B2D3DBE-2CA6-E7EC-75B4-B8D4367B42EA}"/>
                                </a:ext>
                              </a:extLst>
                            </p:cNvPr>
                            <p:cNvSpPr>
                              <a:spLocks/>
                            </p:cNvSpPr>
                            <p:nvPr/>
                          </p:nvSpPr>
                          <p:spPr bwMode="auto">
                            <a:xfrm>
                              <a:off x="4464233" y="4227215"/>
                              <a:ext cx="92742" cy="61011"/>
                            </a:xfrm>
                            <a:custGeom>
                              <a:avLst/>
                              <a:gdLst/>
                              <a:ahLst/>
                              <a:cxnLst>
                                <a:cxn ang="0">
                                  <a:pos x="1" y="0"/>
                                </a:cxn>
                                <a:cxn ang="0">
                                  <a:pos x="0" y="19"/>
                                </a:cxn>
                                <a:cxn ang="0">
                                  <a:pos x="0" y="31"/>
                                </a:cxn>
                                <a:cxn ang="0">
                                  <a:pos x="23" y="26"/>
                                </a:cxn>
                                <a:cxn ang="0">
                                  <a:pos x="41" y="20"/>
                                </a:cxn>
                                <a:cxn ang="0">
                                  <a:pos x="13" y="7"/>
                                </a:cxn>
                                <a:cxn ang="0">
                                  <a:pos x="1" y="0"/>
                                </a:cxn>
                              </a:cxnLst>
                              <a:rect l="0" t="0" r="r" b="b"/>
                              <a:pathLst>
                                <a:path w="42" h="32">
                                  <a:moveTo>
                                    <a:pt x="1" y="0"/>
                                  </a:moveTo>
                                  <a:lnTo>
                                    <a:pt x="0" y="19"/>
                                  </a:lnTo>
                                  <a:lnTo>
                                    <a:pt x="0" y="31"/>
                                  </a:lnTo>
                                  <a:lnTo>
                                    <a:pt x="23" y="26"/>
                                  </a:lnTo>
                                  <a:lnTo>
                                    <a:pt x="41" y="20"/>
                                  </a:lnTo>
                                  <a:lnTo>
                                    <a:pt x="13" y="7"/>
                                  </a:lnTo>
                                  <a:lnTo>
                                    <a:pt x="1"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73" name="Freeform 221">
                              <a:extLst>
                                <a:ext uri="{FF2B5EF4-FFF2-40B4-BE49-F238E27FC236}">
                                  <a16:creationId xmlns:a16="http://schemas.microsoft.com/office/drawing/2014/main" id="{CF11D835-CE67-9730-4ABB-9332999D54D2}"/>
                                </a:ext>
                              </a:extLst>
                            </p:cNvPr>
                            <p:cNvSpPr>
                              <a:spLocks/>
                            </p:cNvSpPr>
                            <p:nvPr/>
                          </p:nvSpPr>
                          <p:spPr bwMode="auto">
                            <a:xfrm>
                              <a:off x="4375907" y="4196710"/>
                              <a:ext cx="406297" cy="198287"/>
                            </a:xfrm>
                            <a:custGeom>
                              <a:avLst/>
                              <a:gdLst/>
                              <a:ahLst/>
                              <a:cxnLst>
                                <a:cxn ang="0">
                                  <a:pos x="30" y="0"/>
                                </a:cxn>
                                <a:cxn ang="0">
                                  <a:pos x="45" y="10"/>
                                </a:cxn>
                                <a:cxn ang="0">
                                  <a:pos x="62" y="18"/>
                                </a:cxn>
                                <a:cxn ang="0">
                                  <a:pos x="79" y="28"/>
                                </a:cxn>
                                <a:cxn ang="0">
                                  <a:pos x="97" y="30"/>
                                </a:cxn>
                                <a:cxn ang="0">
                                  <a:pos x="110" y="44"/>
                                </a:cxn>
                                <a:cxn ang="0">
                                  <a:pos x="128" y="44"/>
                                </a:cxn>
                                <a:cxn ang="0">
                                  <a:pos x="167" y="42"/>
                                </a:cxn>
                                <a:cxn ang="0">
                                  <a:pos x="183" y="35"/>
                                </a:cxn>
                                <a:cxn ang="0">
                                  <a:pos x="163" y="88"/>
                                </a:cxn>
                                <a:cxn ang="0">
                                  <a:pos x="145" y="85"/>
                                </a:cxn>
                                <a:cxn ang="0">
                                  <a:pos x="136" y="85"/>
                                </a:cxn>
                                <a:cxn ang="0">
                                  <a:pos x="127" y="91"/>
                                </a:cxn>
                                <a:cxn ang="0">
                                  <a:pos x="119" y="89"/>
                                </a:cxn>
                                <a:cxn ang="0">
                                  <a:pos x="114" y="83"/>
                                </a:cxn>
                                <a:cxn ang="0">
                                  <a:pos x="97" y="87"/>
                                </a:cxn>
                                <a:cxn ang="0">
                                  <a:pos x="53" y="103"/>
                                </a:cxn>
                                <a:cxn ang="0">
                                  <a:pos x="29" y="103"/>
                                </a:cxn>
                                <a:cxn ang="0">
                                  <a:pos x="0" y="92"/>
                                </a:cxn>
                                <a:cxn ang="0">
                                  <a:pos x="8" y="71"/>
                                </a:cxn>
                                <a:cxn ang="0">
                                  <a:pos x="37" y="71"/>
                                </a:cxn>
                                <a:cxn ang="0">
                                  <a:pos x="67" y="65"/>
                                </a:cxn>
                                <a:cxn ang="0">
                                  <a:pos x="83" y="55"/>
                                </a:cxn>
                                <a:cxn ang="0">
                                  <a:pos x="93" y="47"/>
                                </a:cxn>
                                <a:cxn ang="0">
                                  <a:pos x="69" y="50"/>
                                </a:cxn>
                                <a:cxn ang="0">
                                  <a:pos x="58" y="58"/>
                                </a:cxn>
                                <a:cxn ang="0">
                                  <a:pos x="48" y="58"/>
                                </a:cxn>
                                <a:cxn ang="0">
                                  <a:pos x="41" y="65"/>
                                </a:cxn>
                                <a:cxn ang="0">
                                  <a:pos x="27" y="65"/>
                                </a:cxn>
                                <a:cxn ang="0">
                                  <a:pos x="15" y="64"/>
                                </a:cxn>
                                <a:cxn ang="0">
                                  <a:pos x="41" y="58"/>
                                </a:cxn>
                                <a:cxn ang="0">
                                  <a:pos x="41" y="50"/>
                                </a:cxn>
                                <a:cxn ang="0">
                                  <a:pos x="86" y="41"/>
                                </a:cxn>
                                <a:cxn ang="0">
                                  <a:pos x="94" y="34"/>
                                </a:cxn>
                                <a:cxn ang="0">
                                  <a:pos x="82" y="31"/>
                                </a:cxn>
                                <a:cxn ang="0">
                                  <a:pos x="67" y="24"/>
                                </a:cxn>
                                <a:cxn ang="0">
                                  <a:pos x="53" y="16"/>
                                </a:cxn>
                                <a:cxn ang="0">
                                  <a:pos x="41" y="12"/>
                                </a:cxn>
                                <a:cxn ang="0">
                                  <a:pos x="33" y="9"/>
                                </a:cxn>
                                <a:cxn ang="0">
                                  <a:pos x="30" y="0"/>
                                </a:cxn>
                              </a:cxnLst>
                              <a:rect l="0" t="0" r="r" b="b"/>
                              <a:pathLst>
                                <a:path w="184" h="104">
                                  <a:moveTo>
                                    <a:pt x="30" y="0"/>
                                  </a:moveTo>
                                  <a:lnTo>
                                    <a:pt x="45" y="10"/>
                                  </a:lnTo>
                                  <a:lnTo>
                                    <a:pt x="62" y="18"/>
                                  </a:lnTo>
                                  <a:lnTo>
                                    <a:pt x="79" y="28"/>
                                  </a:lnTo>
                                  <a:lnTo>
                                    <a:pt x="97" y="30"/>
                                  </a:lnTo>
                                  <a:lnTo>
                                    <a:pt x="110" y="44"/>
                                  </a:lnTo>
                                  <a:lnTo>
                                    <a:pt x="128" y="44"/>
                                  </a:lnTo>
                                  <a:lnTo>
                                    <a:pt x="167" y="42"/>
                                  </a:lnTo>
                                  <a:lnTo>
                                    <a:pt x="183" y="35"/>
                                  </a:lnTo>
                                  <a:lnTo>
                                    <a:pt x="163" y="88"/>
                                  </a:lnTo>
                                  <a:lnTo>
                                    <a:pt x="145" y="85"/>
                                  </a:lnTo>
                                  <a:lnTo>
                                    <a:pt x="136" y="85"/>
                                  </a:lnTo>
                                  <a:lnTo>
                                    <a:pt x="127" y="91"/>
                                  </a:lnTo>
                                  <a:lnTo>
                                    <a:pt x="119" y="89"/>
                                  </a:lnTo>
                                  <a:lnTo>
                                    <a:pt x="114" y="83"/>
                                  </a:lnTo>
                                  <a:lnTo>
                                    <a:pt x="97" y="87"/>
                                  </a:lnTo>
                                  <a:lnTo>
                                    <a:pt x="53" y="103"/>
                                  </a:lnTo>
                                  <a:lnTo>
                                    <a:pt x="29" y="103"/>
                                  </a:lnTo>
                                  <a:lnTo>
                                    <a:pt x="0" y="92"/>
                                  </a:lnTo>
                                  <a:lnTo>
                                    <a:pt x="8" y="71"/>
                                  </a:lnTo>
                                  <a:lnTo>
                                    <a:pt x="37" y="71"/>
                                  </a:lnTo>
                                  <a:lnTo>
                                    <a:pt x="67" y="65"/>
                                  </a:lnTo>
                                  <a:lnTo>
                                    <a:pt x="83" y="55"/>
                                  </a:lnTo>
                                  <a:lnTo>
                                    <a:pt x="93" y="47"/>
                                  </a:lnTo>
                                  <a:lnTo>
                                    <a:pt x="69" y="50"/>
                                  </a:lnTo>
                                  <a:lnTo>
                                    <a:pt x="58" y="58"/>
                                  </a:lnTo>
                                  <a:lnTo>
                                    <a:pt x="48" y="58"/>
                                  </a:lnTo>
                                  <a:lnTo>
                                    <a:pt x="41" y="65"/>
                                  </a:lnTo>
                                  <a:lnTo>
                                    <a:pt x="27" y="65"/>
                                  </a:lnTo>
                                  <a:lnTo>
                                    <a:pt x="15" y="64"/>
                                  </a:lnTo>
                                  <a:lnTo>
                                    <a:pt x="41" y="58"/>
                                  </a:lnTo>
                                  <a:lnTo>
                                    <a:pt x="41" y="50"/>
                                  </a:lnTo>
                                  <a:lnTo>
                                    <a:pt x="86" y="41"/>
                                  </a:lnTo>
                                  <a:lnTo>
                                    <a:pt x="94" y="34"/>
                                  </a:lnTo>
                                  <a:lnTo>
                                    <a:pt x="82" y="31"/>
                                  </a:lnTo>
                                  <a:lnTo>
                                    <a:pt x="67" y="24"/>
                                  </a:lnTo>
                                  <a:lnTo>
                                    <a:pt x="53" y="16"/>
                                  </a:lnTo>
                                  <a:lnTo>
                                    <a:pt x="41" y="12"/>
                                  </a:lnTo>
                                  <a:lnTo>
                                    <a:pt x="33" y="9"/>
                                  </a:lnTo>
                                  <a:lnTo>
                                    <a:pt x="3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74" name="Freeform 222">
                              <a:extLst>
                                <a:ext uri="{FF2B5EF4-FFF2-40B4-BE49-F238E27FC236}">
                                  <a16:creationId xmlns:a16="http://schemas.microsoft.com/office/drawing/2014/main" id="{00704EF9-D1DA-1A89-986B-1FD909FF625B}"/>
                                </a:ext>
                              </a:extLst>
                            </p:cNvPr>
                            <p:cNvSpPr>
                              <a:spLocks/>
                            </p:cNvSpPr>
                            <p:nvPr/>
                          </p:nvSpPr>
                          <p:spPr bwMode="auto">
                            <a:xfrm>
                              <a:off x="4141845" y="4219589"/>
                              <a:ext cx="324596" cy="156340"/>
                            </a:xfrm>
                            <a:custGeom>
                              <a:avLst/>
                              <a:gdLst/>
                              <a:ahLst/>
                              <a:cxnLst>
                                <a:cxn ang="0">
                                  <a:pos x="141" y="0"/>
                                </a:cxn>
                                <a:cxn ang="0">
                                  <a:pos x="140" y="27"/>
                                </a:cxn>
                                <a:cxn ang="0">
                                  <a:pos x="138" y="41"/>
                                </a:cxn>
                                <a:cxn ang="0">
                                  <a:pos x="146" y="41"/>
                                </a:cxn>
                                <a:cxn ang="0">
                                  <a:pos x="145" y="49"/>
                                </a:cxn>
                                <a:cxn ang="0">
                                  <a:pos x="120" y="53"/>
                                </a:cxn>
                                <a:cxn ang="0">
                                  <a:pos x="112" y="57"/>
                                </a:cxn>
                                <a:cxn ang="0">
                                  <a:pos x="106" y="81"/>
                                </a:cxn>
                                <a:cxn ang="0">
                                  <a:pos x="84" y="76"/>
                                </a:cxn>
                                <a:cxn ang="0">
                                  <a:pos x="56" y="77"/>
                                </a:cxn>
                                <a:cxn ang="0">
                                  <a:pos x="38" y="73"/>
                                </a:cxn>
                                <a:cxn ang="0">
                                  <a:pos x="26" y="59"/>
                                </a:cxn>
                                <a:cxn ang="0">
                                  <a:pos x="14" y="53"/>
                                </a:cxn>
                                <a:cxn ang="0">
                                  <a:pos x="0" y="50"/>
                                </a:cxn>
                                <a:cxn ang="0">
                                  <a:pos x="15" y="16"/>
                                </a:cxn>
                                <a:cxn ang="0">
                                  <a:pos x="18" y="33"/>
                                </a:cxn>
                                <a:cxn ang="0">
                                  <a:pos x="36" y="46"/>
                                </a:cxn>
                                <a:cxn ang="0">
                                  <a:pos x="50" y="55"/>
                                </a:cxn>
                                <a:cxn ang="0">
                                  <a:pos x="66" y="56"/>
                                </a:cxn>
                                <a:cxn ang="0">
                                  <a:pos x="71" y="49"/>
                                </a:cxn>
                                <a:cxn ang="0">
                                  <a:pos x="56" y="41"/>
                                </a:cxn>
                                <a:cxn ang="0">
                                  <a:pos x="44" y="35"/>
                                </a:cxn>
                                <a:cxn ang="0">
                                  <a:pos x="36" y="22"/>
                                </a:cxn>
                                <a:cxn ang="0">
                                  <a:pos x="27" y="18"/>
                                </a:cxn>
                                <a:cxn ang="0">
                                  <a:pos x="18" y="13"/>
                                </a:cxn>
                                <a:cxn ang="0">
                                  <a:pos x="22" y="11"/>
                                </a:cxn>
                                <a:cxn ang="0">
                                  <a:pos x="37" y="18"/>
                                </a:cxn>
                                <a:cxn ang="0">
                                  <a:pos x="49" y="28"/>
                                </a:cxn>
                                <a:cxn ang="0">
                                  <a:pos x="63" y="38"/>
                                </a:cxn>
                                <a:cxn ang="0">
                                  <a:pos x="88" y="45"/>
                                </a:cxn>
                                <a:cxn ang="0">
                                  <a:pos x="107" y="46"/>
                                </a:cxn>
                                <a:cxn ang="0">
                                  <a:pos x="125" y="46"/>
                                </a:cxn>
                                <a:cxn ang="0">
                                  <a:pos x="135" y="42"/>
                                </a:cxn>
                                <a:cxn ang="0">
                                  <a:pos x="141" y="27"/>
                                </a:cxn>
                                <a:cxn ang="0">
                                  <a:pos x="138" y="12"/>
                                </a:cxn>
                                <a:cxn ang="0">
                                  <a:pos x="141" y="0"/>
                                </a:cxn>
                              </a:cxnLst>
                              <a:rect l="0" t="0" r="r" b="b"/>
                              <a:pathLst>
                                <a:path w="147" h="82">
                                  <a:moveTo>
                                    <a:pt x="141" y="0"/>
                                  </a:moveTo>
                                  <a:lnTo>
                                    <a:pt x="140" y="27"/>
                                  </a:lnTo>
                                  <a:lnTo>
                                    <a:pt x="138" y="41"/>
                                  </a:lnTo>
                                  <a:lnTo>
                                    <a:pt x="146" y="41"/>
                                  </a:lnTo>
                                  <a:lnTo>
                                    <a:pt x="145" y="49"/>
                                  </a:lnTo>
                                  <a:lnTo>
                                    <a:pt x="120" y="53"/>
                                  </a:lnTo>
                                  <a:lnTo>
                                    <a:pt x="112" y="57"/>
                                  </a:lnTo>
                                  <a:lnTo>
                                    <a:pt x="106" y="81"/>
                                  </a:lnTo>
                                  <a:lnTo>
                                    <a:pt x="84" y="76"/>
                                  </a:lnTo>
                                  <a:lnTo>
                                    <a:pt x="56" y="77"/>
                                  </a:lnTo>
                                  <a:lnTo>
                                    <a:pt x="38" y="73"/>
                                  </a:lnTo>
                                  <a:lnTo>
                                    <a:pt x="26" y="59"/>
                                  </a:lnTo>
                                  <a:lnTo>
                                    <a:pt x="14" y="53"/>
                                  </a:lnTo>
                                  <a:lnTo>
                                    <a:pt x="0" y="50"/>
                                  </a:lnTo>
                                  <a:lnTo>
                                    <a:pt x="15" y="16"/>
                                  </a:lnTo>
                                  <a:lnTo>
                                    <a:pt x="18" y="33"/>
                                  </a:lnTo>
                                  <a:lnTo>
                                    <a:pt x="36" y="46"/>
                                  </a:lnTo>
                                  <a:lnTo>
                                    <a:pt x="50" y="55"/>
                                  </a:lnTo>
                                  <a:lnTo>
                                    <a:pt x="66" y="56"/>
                                  </a:lnTo>
                                  <a:lnTo>
                                    <a:pt x="71" y="49"/>
                                  </a:lnTo>
                                  <a:lnTo>
                                    <a:pt x="56" y="41"/>
                                  </a:lnTo>
                                  <a:lnTo>
                                    <a:pt x="44" y="35"/>
                                  </a:lnTo>
                                  <a:lnTo>
                                    <a:pt x="36" y="22"/>
                                  </a:lnTo>
                                  <a:lnTo>
                                    <a:pt x="27" y="18"/>
                                  </a:lnTo>
                                  <a:lnTo>
                                    <a:pt x="18" y="13"/>
                                  </a:lnTo>
                                  <a:lnTo>
                                    <a:pt x="22" y="11"/>
                                  </a:lnTo>
                                  <a:lnTo>
                                    <a:pt x="37" y="18"/>
                                  </a:lnTo>
                                  <a:lnTo>
                                    <a:pt x="49" y="28"/>
                                  </a:lnTo>
                                  <a:lnTo>
                                    <a:pt x="63" y="38"/>
                                  </a:lnTo>
                                  <a:lnTo>
                                    <a:pt x="88" y="45"/>
                                  </a:lnTo>
                                  <a:lnTo>
                                    <a:pt x="107" y="46"/>
                                  </a:lnTo>
                                  <a:lnTo>
                                    <a:pt x="125" y="46"/>
                                  </a:lnTo>
                                  <a:lnTo>
                                    <a:pt x="135" y="42"/>
                                  </a:lnTo>
                                  <a:lnTo>
                                    <a:pt x="141" y="27"/>
                                  </a:lnTo>
                                  <a:lnTo>
                                    <a:pt x="138" y="12"/>
                                  </a:lnTo>
                                  <a:lnTo>
                                    <a:pt x="141"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75" name="Freeform 223">
                              <a:extLst>
                                <a:ext uri="{FF2B5EF4-FFF2-40B4-BE49-F238E27FC236}">
                                  <a16:creationId xmlns:a16="http://schemas.microsoft.com/office/drawing/2014/main" id="{7BCC3314-7B56-D589-5FD7-BD4F6F3D47D4}"/>
                                </a:ext>
                              </a:extLst>
                            </p:cNvPr>
                            <p:cNvSpPr>
                              <a:spLocks/>
                            </p:cNvSpPr>
                            <p:nvPr/>
                          </p:nvSpPr>
                          <p:spPr bwMode="auto">
                            <a:xfrm>
                              <a:off x="4075599" y="3826831"/>
                              <a:ext cx="717646" cy="284081"/>
                            </a:xfrm>
                            <a:custGeom>
                              <a:avLst/>
                              <a:gdLst/>
                              <a:ahLst/>
                              <a:cxnLst>
                                <a:cxn ang="0">
                                  <a:pos x="294" y="0"/>
                                </a:cxn>
                                <a:cxn ang="0">
                                  <a:pos x="324" y="20"/>
                                </a:cxn>
                                <a:cxn ang="0">
                                  <a:pos x="308" y="34"/>
                                </a:cxn>
                                <a:cxn ang="0">
                                  <a:pos x="294" y="39"/>
                                </a:cxn>
                                <a:cxn ang="0">
                                  <a:pos x="267" y="60"/>
                                </a:cxn>
                                <a:cxn ang="0">
                                  <a:pos x="247" y="70"/>
                                </a:cxn>
                                <a:cxn ang="0">
                                  <a:pos x="228" y="78"/>
                                </a:cxn>
                                <a:cxn ang="0">
                                  <a:pos x="213" y="91"/>
                                </a:cxn>
                                <a:cxn ang="0">
                                  <a:pos x="200" y="104"/>
                                </a:cxn>
                                <a:cxn ang="0">
                                  <a:pos x="183" y="114"/>
                                </a:cxn>
                                <a:cxn ang="0">
                                  <a:pos x="165" y="123"/>
                                </a:cxn>
                                <a:cxn ang="0">
                                  <a:pos x="159" y="135"/>
                                </a:cxn>
                                <a:cxn ang="0">
                                  <a:pos x="156" y="144"/>
                                </a:cxn>
                                <a:cxn ang="0">
                                  <a:pos x="141" y="144"/>
                                </a:cxn>
                                <a:cxn ang="0">
                                  <a:pos x="144" y="135"/>
                                </a:cxn>
                                <a:cxn ang="0">
                                  <a:pos x="138" y="134"/>
                                </a:cxn>
                                <a:cxn ang="0">
                                  <a:pos x="131" y="138"/>
                                </a:cxn>
                                <a:cxn ang="0">
                                  <a:pos x="136" y="146"/>
                                </a:cxn>
                                <a:cxn ang="0">
                                  <a:pos x="127" y="148"/>
                                </a:cxn>
                                <a:cxn ang="0">
                                  <a:pos x="127" y="140"/>
                                </a:cxn>
                                <a:cxn ang="0">
                                  <a:pos x="105" y="136"/>
                                </a:cxn>
                                <a:cxn ang="0">
                                  <a:pos x="79" y="134"/>
                                </a:cxn>
                                <a:cxn ang="0">
                                  <a:pos x="65" y="123"/>
                                </a:cxn>
                                <a:cxn ang="0">
                                  <a:pos x="42" y="113"/>
                                </a:cxn>
                                <a:cxn ang="0">
                                  <a:pos x="26" y="109"/>
                                </a:cxn>
                                <a:cxn ang="0">
                                  <a:pos x="11" y="112"/>
                                </a:cxn>
                                <a:cxn ang="0">
                                  <a:pos x="0" y="65"/>
                                </a:cxn>
                                <a:cxn ang="0">
                                  <a:pos x="13" y="74"/>
                                </a:cxn>
                                <a:cxn ang="0">
                                  <a:pos x="22" y="73"/>
                                </a:cxn>
                                <a:cxn ang="0">
                                  <a:pos x="13" y="64"/>
                                </a:cxn>
                                <a:cxn ang="0">
                                  <a:pos x="3" y="62"/>
                                </a:cxn>
                                <a:cxn ang="0">
                                  <a:pos x="5" y="57"/>
                                </a:cxn>
                                <a:cxn ang="0">
                                  <a:pos x="14" y="57"/>
                                </a:cxn>
                                <a:cxn ang="0">
                                  <a:pos x="22" y="64"/>
                                </a:cxn>
                                <a:cxn ang="0">
                                  <a:pos x="24" y="67"/>
                                </a:cxn>
                                <a:cxn ang="0">
                                  <a:pos x="31" y="67"/>
                                </a:cxn>
                                <a:cxn ang="0">
                                  <a:pos x="33" y="62"/>
                                </a:cxn>
                                <a:cxn ang="0">
                                  <a:pos x="38" y="62"/>
                                </a:cxn>
                                <a:cxn ang="0">
                                  <a:pos x="39" y="66"/>
                                </a:cxn>
                                <a:cxn ang="0">
                                  <a:pos x="33" y="71"/>
                                </a:cxn>
                                <a:cxn ang="0">
                                  <a:pos x="31" y="74"/>
                                </a:cxn>
                                <a:cxn ang="0">
                                  <a:pos x="36" y="79"/>
                                </a:cxn>
                                <a:cxn ang="0">
                                  <a:pos x="51" y="85"/>
                                </a:cxn>
                                <a:cxn ang="0">
                                  <a:pos x="84" y="100"/>
                                </a:cxn>
                                <a:cxn ang="0">
                                  <a:pos x="104" y="106"/>
                                </a:cxn>
                                <a:cxn ang="0">
                                  <a:pos x="118" y="106"/>
                                </a:cxn>
                                <a:cxn ang="0">
                                  <a:pos x="138" y="98"/>
                                </a:cxn>
                                <a:cxn ang="0">
                                  <a:pos x="170" y="83"/>
                                </a:cxn>
                                <a:cxn ang="0">
                                  <a:pos x="187" y="70"/>
                                </a:cxn>
                                <a:cxn ang="0">
                                  <a:pos x="225" y="48"/>
                                </a:cxn>
                                <a:cxn ang="0">
                                  <a:pos x="264" y="26"/>
                                </a:cxn>
                                <a:cxn ang="0">
                                  <a:pos x="281" y="12"/>
                                </a:cxn>
                                <a:cxn ang="0">
                                  <a:pos x="294" y="0"/>
                                </a:cxn>
                              </a:cxnLst>
                              <a:rect l="0" t="0" r="r" b="b"/>
                              <a:pathLst>
                                <a:path w="325" h="149">
                                  <a:moveTo>
                                    <a:pt x="294" y="0"/>
                                  </a:moveTo>
                                  <a:lnTo>
                                    <a:pt x="324" y="20"/>
                                  </a:lnTo>
                                  <a:lnTo>
                                    <a:pt x="308" y="34"/>
                                  </a:lnTo>
                                  <a:lnTo>
                                    <a:pt x="294" y="39"/>
                                  </a:lnTo>
                                  <a:lnTo>
                                    <a:pt x="267" y="60"/>
                                  </a:lnTo>
                                  <a:lnTo>
                                    <a:pt x="247" y="70"/>
                                  </a:lnTo>
                                  <a:lnTo>
                                    <a:pt x="228" y="78"/>
                                  </a:lnTo>
                                  <a:lnTo>
                                    <a:pt x="213" y="91"/>
                                  </a:lnTo>
                                  <a:lnTo>
                                    <a:pt x="200" y="104"/>
                                  </a:lnTo>
                                  <a:lnTo>
                                    <a:pt x="183" y="114"/>
                                  </a:lnTo>
                                  <a:lnTo>
                                    <a:pt x="165" y="123"/>
                                  </a:lnTo>
                                  <a:lnTo>
                                    <a:pt x="159" y="135"/>
                                  </a:lnTo>
                                  <a:lnTo>
                                    <a:pt x="156" y="144"/>
                                  </a:lnTo>
                                  <a:lnTo>
                                    <a:pt x="141" y="144"/>
                                  </a:lnTo>
                                  <a:lnTo>
                                    <a:pt x="144" y="135"/>
                                  </a:lnTo>
                                  <a:lnTo>
                                    <a:pt x="138" y="134"/>
                                  </a:lnTo>
                                  <a:lnTo>
                                    <a:pt x="131" y="138"/>
                                  </a:lnTo>
                                  <a:lnTo>
                                    <a:pt x="136" y="146"/>
                                  </a:lnTo>
                                  <a:lnTo>
                                    <a:pt x="127" y="148"/>
                                  </a:lnTo>
                                  <a:lnTo>
                                    <a:pt x="127" y="140"/>
                                  </a:lnTo>
                                  <a:lnTo>
                                    <a:pt x="105" y="136"/>
                                  </a:lnTo>
                                  <a:lnTo>
                                    <a:pt x="79" y="134"/>
                                  </a:lnTo>
                                  <a:lnTo>
                                    <a:pt x="65" y="123"/>
                                  </a:lnTo>
                                  <a:lnTo>
                                    <a:pt x="42" y="113"/>
                                  </a:lnTo>
                                  <a:lnTo>
                                    <a:pt x="26" y="109"/>
                                  </a:lnTo>
                                  <a:lnTo>
                                    <a:pt x="11" y="112"/>
                                  </a:lnTo>
                                  <a:lnTo>
                                    <a:pt x="0" y="65"/>
                                  </a:lnTo>
                                  <a:lnTo>
                                    <a:pt x="13" y="74"/>
                                  </a:lnTo>
                                  <a:lnTo>
                                    <a:pt x="22" y="73"/>
                                  </a:lnTo>
                                  <a:lnTo>
                                    <a:pt x="13" y="64"/>
                                  </a:lnTo>
                                  <a:lnTo>
                                    <a:pt x="3" y="62"/>
                                  </a:lnTo>
                                  <a:lnTo>
                                    <a:pt x="5" y="57"/>
                                  </a:lnTo>
                                  <a:lnTo>
                                    <a:pt x="14" y="57"/>
                                  </a:lnTo>
                                  <a:lnTo>
                                    <a:pt x="22" y="64"/>
                                  </a:lnTo>
                                  <a:lnTo>
                                    <a:pt x="24" y="67"/>
                                  </a:lnTo>
                                  <a:lnTo>
                                    <a:pt x="31" y="67"/>
                                  </a:lnTo>
                                  <a:lnTo>
                                    <a:pt x="33" y="62"/>
                                  </a:lnTo>
                                  <a:lnTo>
                                    <a:pt x="38" y="62"/>
                                  </a:lnTo>
                                  <a:lnTo>
                                    <a:pt x="39" y="66"/>
                                  </a:lnTo>
                                  <a:lnTo>
                                    <a:pt x="33" y="71"/>
                                  </a:lnTo>
                                  <a:lnTo>
                                    <a:pt x="31" y="74"/>
                                  </a:lnTo>
                                  <a:lnTo>
                                    <a:pt x="36" y="79"/>
                                  </a:lnTo>
                                  <a:lnTo>
                                    <a:pt x="51" y="85"/>
                                  </a:lnTo>
                                  <a:lnTo>
                                    <a:pt x="84" y="100"/>
                                  </a:lnTo>
                                  <a:lnTo>
                                    <a:pt x="104" y="106"/>
                                  </a:lnTo>
                                  <a:lnTo>
                                    <a:pt x="118" y="106"/>
                                  </a:lnTo>
                                  <a:lnTo>
                                    <a:pt x="138" y="98"/>
                                  </a:lnTo>
                                  <a:lnTo>
                                    <a:pt x="170" y="83"/>
                                  </a:lnTo>
                                  <a:lnTo>
                                    <a:pt x="187" y="70"/>
                                  </a:lnTo>
                                  <a:lnTo>
                                    <a:pt x="225" y="48"/>
                                  </a:lnTo>
                                  <a:lnTo>
                                    <a:pt x="264" y="26"/>
                                  </a:lnTo>
                                  <a:lnTo>
                                    <a:pt x="281" y="12"/>
                                  </a:lnTo>
                                  <a:lnTo>
                                    <a:pt x="294"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76" name="Freeform 224">
                              <a:extLst>
                                <a:ext uri="{FF2B5EF4-FFF2-40B4-BE49-F238E27FC236}">
                                  <a16:creationId xmlns:a16="http://schemas.microsoft.com/office/drawing/2014/main" id="{3BB85DB3-3013-8E43-9548-2739C66C1981}"/>
                                </a:ext>
                              </a:extLst>
                            </p:cNvPr>
                            <p:cNvSpPr>
                              <a:spLocks/>
                            </p:cNvSpPr>
                            <p:nvPr/>
                          </p:nvSpPr>
                          <p:spPr bwMode="auto">
                            <a:xfrm>
                              <a:off x="3784127" y="3933600"/>
                              <a:ext cx="404090" cy="387037"/>
                            </a:xfrm>
                            <a:custGeom>
                              <a:avLst/>
                              <a:gdLst/>
                              <a:ahLst/>
                              <a:cxnLst>
                                <a:cxn ang="0">
                                  <a:pos x="132" y="10"/>
                                </a:cxn>
                                <a:cxn ang="0">
                                  <a:pos x="145" y="64"/>
                                </a:cxn>
                                <a:cxn ang="0">
                                  <a:pos x="157" y="104"/>
                                </a:cxn>
                                <a:cxn ang="0">
                                  <a:pos x="165" y="144"/>
                                </a:cxn>
                                <a:cxn ang="0">
                                  <a:pos x="182" y="163"/>
                                </a:cxn>
                                <a:cxn ang="0">
                                  <a:pos x="150" y="201"/>
                                </a:cxn>
                                <a:cxn ang="0">
                                  <a:pos x="127" y="198"/>
                                </a:cxn>
                                <a:cxn ang="0">
                                  <a:pos x="106" y="189"/>
                                </a:cxn>
                                <a:cxn ang="0">
                                  <a:pos x="61" y="182"/>
                                </a:cxn>
                                <a:cxn ang="0">
                                  <a:pos x="23" y="166"/>
                                </a:cxn>
                                <a:cxn ang="0">
                                  <a:pos x="5" y="148"/>
                                </a:cxn>
                                <a:cxn ang="0">
                                  <a:pos x="28" y="139"/>
                                </a:cxn>
                                <a:cxn ang="0">
                                  <a:pos x="30" y="156"/>
                                </a:cxn>
                                <a:cxn ang="0">
                                  <a:pos x="67" y="173"/>
                                </a:cxn>
                                <a:cxn ang="0">
                                  <a:pos x="96" y="173"/>
                                </a:cxn>
                                <a:cxn ang="0">
                                  <a:pos x="103" y="152"/>
                                </a:cxn>
                                <a:cxn ang="0">
                                  <a:pos x="87" y="127"/>
                                </a:cxn>
                                <a:cxn ang="0">
                                  <a:pos x="90" y="102"/>
                                </a:cxn>
                                <a:cxn ang="0">
                                  <a:pos x="96" y="110"/>
                                </a:cxn>
                                <a:cxn ang="0">
                                  <a:pos x="89" y="120"/>
                                </a:cxn>
                                <a:cxn ang="0">
                                  <a:pos x="106" y="132"/>
                                </a:cxn>
                                <a:cxn ang="0">
                                  <a:pos x="114" y="157"/>
                                </a:cxn>
                                <a:cxn ang="0">
                                  <a:pos x="118" y="177"/>
                                </a:cxn>
                                <a:cxn ang="0">
                                  <a:pos x="132" y="185"/>
                                </a:cxn>
                                <a:cxn ang="0">
                                  <a:pos x="134" y="171"/>
                                </a:cxn>
                                <a:cxn ang="0">
                                  <a:pos x="117" y="126"/>
                                </a:cxn>
                                <a:cxn ang="0">
                                  <a:pos x="112" y="99"/>
                                </a:cxn>
                                <a:cxn ang="0">
                                  <a:pos x="95" y="97"/>
                                </a:cxn>
                                <a:cxn ang="0">
                                  <a:pos x="112" y="95"/>
                                </a:cxn>
                                <a:cxn ang="0">
                                  <a:pos x="104" y="75"/>
                                </a:cxn>
                                <a:cxn ang="0">
                                  <a:pos x="85" y="43"/>
                                </a:cxn>
                                <a:cxn ang="0">
                                  <a:pos x="109" y="34"/>
                                </a:cxn>
                                <a:cxn ang="0">
                                  <a:pos x="96" y="28"/>
                                </a:cxn>
                                <a:cxn ang="0">
                                  <a:pos x="82" y="38"/>
                                </a:cxn>
                                <a:cxn ang="0">
                                  <a:pos x="98" y="12"/>
                                </a:cxn>
                                <a:cxn ang="0">
                                  <a:pos x="119" y="4"/>
                                </a:cxn>
                              </a:cxnLst>
                              <a:rect l="0" t="0" r="r" b="b"/>
                              <a:pathLst>
                                <a:path w="183" h="203">
                                  <a:moveTo>
                                    <a:pt x="138" y="0"/>
                                  </a:moveTo>
                                  <a:lnTo>
                                    <a:pt x="132" y="10"/>
                                  </a:lnTo>
                                  <a:lnTo>
                                    <a:pt x="144" y="57"/>
                                  </a:lnTo>
                                  <a:lnTo>
                                    <a:pt x="145" y="64"/>
                                  </a:lnTo>
                                  <a:lnTo>
                                    <a:pt x="159" y="85"/>
                                  </a:lnTo>
                                  <a:lnTo>
                                    <a:pt x="157" y="104"/>
                                  </a:lnTo>
                                  <a:lnTo>
                                    <a:pt x="159" y="122"/>
                                  </a:lnTo>
                                  <a:lnTo>
                                    <a:pt x="165" y="144"/>
                                  </a:lnTo>
                                  <a:lnTo>
                                    <a:pt x="170" y="152"/>
                                  </a:lnTo>
                                  <a:lnTo>
                                    <a:pt x="182" y="163"/>
                                  </a:lnTo>
                                  <a:lnTo>
                                    <a:pt x="163" y="202"/>
                                  </a:lnTo>
                                  <a:lnTo>
                                    <a:pt x="150" y="201"/>
                                  </a:lnTo>
                                  <a:lnTo>
                                    <a:pt x="139" y="201"/>
                                  </a:lnTo>
                                  <a:lnTo>
                                    <a:pt x="127" y="198"/>
                                  </a:lnTo>
                                  <a:lnTo>
                                    <a:pt x="115" y="197"/>
                                  </a:lnTo>
                                  <a:lnTo>
                                    <a:pt x="106" y="189"/>
                                  </a:lnTo>
                                  <a:lnTo>
                                    <a:pt x="92" y="186"/>
                                  </a:lnTo>
                                  <a:lnTo>
                                    <a:pt x="61" y="182"/>
                                  </a:lnTo>
                                  <a:lnTo>
                                    <a:pt x="46" y="175"/>
                                  </a:lnTo>
                                  <a:lnTo>
                                    <a:pt x="23" y="166"/>
                                  </a:lnTo>
                                  <a:lnTo>
                                    <a:pt x="12" y="154"/>
                                  </a:lnTo>
                                  <a:lnTo>
                                    <a:pt x="5" y="148"/>
                                  </a:lnTo>
                                  <a:lnTo>
                                    <a:pt x="0" y="139"/>
                                  </a:lnTo>
                                  <a:lnTo>
                                    <a:pt x="28" y="139"/>
                                  </a:lnTo>
                                  <a:lnTo>
                                    <a:pt x="20" y="145"/>
                                  </a:lnTo>
                                  <a:lnTo>
                                    <a:pt x="30" y="156"/>
                                  </a:lnTo>
                                  <a:lnTo>
                                    <a:pt x="47" y="166"/>
                                  </a:lnTo>
                                  <a:lnTo>
                                    <a:pt x="67" y="173"/>
                                  </a:lnTo>
                                  <a:lnTo>
                                    <a:pt x="82" y="174"/>
                                  </a:lnTo>
                                  <a:lnTo>
                                    <a:pt x="96" y="173"/>
                                  </a:lnTo>
                                  <a:lnTo>
                                    <a:pt x="104" y="166"/>
                                  </a:lnTo>
                                  <a:lnTo>
                                    <a:pt x="103" y="152"/>
                                  </a:lnTo>
                                  <a:lnTo>
                                    <a:pt x="98" y="138"/>
                                  </a:lnTo>
                                  <a:lnTo>
                                    <a:pt x="87" y="127"/>
                                  </a:lnTo>
                                  <a:lnTo>
                                    <a:pt x="78" y="119"/>
                                  </a:lnTo>
                                  <a:lnTo>
                                    <a:pt x="90" y="102"/>
                                  </a:lnTo>
                                  <a:lnTo>
                                    <a:pt x="91" y="109"/>
                                  </a:lnTo>
                                  <a:lnTo>
                                    <a:pt x="96" y="110"/>
                                  </a:lnTo>
                                  <a:lnTo>
                                    <a:pt x="89" y="115"/>
                                  </a:lnTo>
                                  <a:lnTo>
                                    <a:pt x="89" y="120"/>
                                  </a:lnTo>
                                  <a:lnTo>
                                    <a:pt x="93" y="126"/>
                                  </a:lnTo>
                                  <a:lnTo>
                                    <a:pt x="106" y="132"/>
                                  </a:lnTo>
                                  <a:lnTo>
                                    <a:pt x="112" y="141"/>
                                  </a:lnTo>
                                  <a:lnTo>
                                    <a:pt x="114" y="157"/>
                                  </a:lnTo>
                                  <a:lnTo>
                                    <a:pt x="118" y="167"/>
                                  </a:lnTo>
                                  <a:lnTo>
                                    <a:pt x="118" y="177"/>
                                  </a:lnTo>
                                  <a:lnTo>
                                    <a:pt x="124" y="185"/>
                                  </a:lnTo>
                                  <a:lnTo>
                                    <a:pt x="132" y="185"/>
                                  </a:lnTo>
                                  <a:lnTo>
                                    <a:pt x="138" y="179"/>
                                  </a:lnTo>
                                  <a:lnTo>
                                    <a:pt x="134" y="171"/>
                                  </a:lnTo>
                                  <a:lnTo>
                                    <a:pt x="124" y="152"/>
                                  </a:lnTo>
                                  <a:lnTo>
                                    <a:pt x="117" y="126"/>
                                  </a:lnTo>
                                  <a:lnTo>
                                    <a:pt x="113" y="114"/>
                                  </a:lnTo>
                                  <a:lnTo>
                                    <a:pt x="112" y="99"/>
                                  </a:lnTo>
                                  <a:lnTo>
                                    <a:pt x="99" y="99"/>
                                  </a:lnTo>
                                  <a:lnTo>
                                    <a:pt x="95" y="97"/>
                                  </a:lnTo>
                                  <a:lnTo>
                                    <a:pt x="96" y="92"/>
                                  </a:lnTo>
                                  <a:lnTo>
                                    <a:pt x="112" y="95"/>
                                  </a:lnTo>
                                  <a:lnTo>
                                    <a:pt x="107" y="85"/>
                                  </a:lnTo>
                                  <a:lnTo>
                                    <a:pt x="104" y="75"/>
                                  </a:lnTo>
                                  <a:lnTo>
                                    <a:pt x="93" y="69"/>
                                  </a:lnTo>
                                  <a:lnTo>
                                    <a:pt x="85" y="43"/>
                                  </a:lnTo>
                                  <a:lnTo>
                                    <a:pt x="95" y="38"/>
                                  </a:lnTo>
                                  <a:lnTo>
                                    <a:pt x="109" y="34"/>
                                  </a:lnTo>
                                  <a:lnTo>
                                    <a:pt x="112" y="29"/>
                                  </a:lnTo>
                                  <a:lnTo>
                                    <a:pt x="96" y="28"/>
                                  </a:lnTo>
                                  <a:lnTo>
                                    <a:pt x="87" y="29"/>
                                  </a:lnTo>
                                  <a:lnTo>
                                    <a:pt x="82" y="38"/>
                                  </a:lnTo>
                                  <a:lnTo>
                                    <a:pt x="75" y="17"/>
                                  </a:lnTo>
                                  <a:lnTo>
                                    <a:pt x="98" y="12"/>
                                  </a:lnTo>
                                  <a:lnTo>
                                    <a:pt x="108" y="10"/>
                                  </a:lnTo>
                                  <a:lnTo>
                                    <a:pt x="119" y="4"/>
                                  </a:lnTo>
                                  <a:lnTo>
                                    <a:pt x="138"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77" name="Freeform 225">
                              <a:extLst>
                                <a:ext uri="{FF2B5EF4-FFF2-40B4-BE49-F238E27FC236}">
                                  <a16:creationId xmlns:a16="http://schemas.microsoft.com/office/drawing/2014/main" id="{8AAE24D1-349E-3602-D5AB-D4DEFE6FBABB}"/>
                                </a:ext>
                              </a:extLst>
                            </p:cNvPr>
                            <p:cNvSpPr>
                              <a:spLocks/>
                            </p:cNvSpPr>
                            <p:nvPr/>
                          </p:nvSpPr>
                          <p:spPr bwMode="auto">
                            <a:xfrm>
                              <a:off x="3373409" y="3842083"/>
                              <a:ext cx="631526" cy="369876"/>
                            </a:xfrm>
                            <a:custGeom>
                              <a:avLst/>
                              <a:gdLst/>
                              <a:ahLst/>
                              <a:cxnLst>
                                <a:cxn ang="0">
                                  <a:pos x="198" y="0"/>
                                </a:cxn>
                                <a:cxn ang="0">
                                  <a:pos x="197" y="13"/>
                                </a:cxn>
                                <a:cxn ang="0">
                                  <a:pos x="191" y="30"/>
                                </a:cxn>
                                <a:cxn ang="0">
                                  <a:pos x="198" y="46"/>
                                </a:cxn>
                                <a:cxn ang="0">
                                  <a:pos x="213" y="63"/>
                                </a:cxn>
                                <a:cxn ang="0">
                                  <a:pos x="232" y="68"/>
                                </a:cxn>
                                <a:cxn ang="0">
                                  <a:pos x="256" y="65"/>
                                </a:cxn>
                                <a:cxn ang="0">
                                  <a:pos x="264" y="65"/>
                                </a:cxn>
                                <a:cxn ang="0">
                                  <a:pos x="270" y="87"/>
                                </a:cxn>
                                <a:cxn ang="0">
                                  <a:pos x="283" y="121"/>
                                </a:cxn>
                                <a:cxn ang="0">
                                  <a:pos x="285" y="127"/>
                                </a:cxn>
                                <a:cxn ang="0">
                                  <a:pos x="282" y="136"/>
                                </a:cxn>
                                <a:cxn ang="0">
                                  <a:pos x="275" y="144"/>
                                </a:cxn>
                                <a:cxn ang="0">
                                  <a:pos x="267" y="144"/>
                                </a:cxn>
                                <a:cxn ang="0">
                                  <a:pos x="265" y="145"/>
                                </a:cxn>
                                <a:cxn ang="0">
                                  <a:pos x="270" y="154"/>
                                </a:cxn>
                                <a:cxn ang="0">
                                  <a:pos x="275" y="157"/>
                                </a:cxn>
                                <a:cxn ang="0">
                                  <a:pos x="264" y="167"/>
                                </a:cxn>
                                <a:cxn ang="0">
                                  <a:pos x="252" y="169"/>
                                </a:cxn>
                                <a:cxn ang="0">
                                  <a:pos x="235" y="175"/>
                                </a:cxn>
                                <a:cxn ang="0">
                                  <a:pos x="227" y="175"/>
                                </a:cxn>
                                <a:cxn ang="0">
                                  <a:pos x="230" y="183"/>
                                </a:cxn>
                                <a:cxn ang="0">
                                  <a:pos x="218" y="185"/>
                                </a:cxn>
                                <a:cxn ang="0">
                                  <a:pos x="212" y="188"/>
                                </a:cxn>
                                <a:cxn ang="0">
                                  <a:pos x="185" y="186"/>
                                </a:cxn>
                                <a:cxn ang="0">
                                  <a:pos x="178" y="186"/>
                                </a:cxn>
                                <a:cxn ang="0">
                                  <a:pos x="153" y="191"/>
                                </a:cxn>
                                <a:cxn ang="0">
                                  <a:pos x="138" y="193"/>
                                </a:cxn>
                                <a:cxn ang="0">
                                  <a:pos x="120" y="191"/>
                                </a:cxn>
                                <a:cxn ang="0">
                                  <a:pos x="104" y="185"/>
                                </a:cxn>
                                <a:cxn ang="0">
                                  <a:pos x="84" y="182"/>
                                </a:cxn>
                                <a:cxn ang="0">
                                  <a:pos x="67" y="177"/>
                                </a:cxn>
                                <a:cxn ang="0">
                                  <a:pos x="62" y="193"/>
                                </a:cxn>
                                <a:cxn ang="0">
                                  <a:pos x="51" y="192"/>
                                </a:cxn>
                                <a:cxn ang="0">
                                  <a:pos x="37" y="185"/>
                                </a:cxn>
                                <a:cxn ang="0">
                                  <a:pos x="32" y="173"/>
                                </a:cxn>
                                <a:cxn ang="0">
                                  <a:pos x="13" y="159"/>
                                </a:cxn>
                                <a:cxn ang="0">
                                  <a:pos x="0" y="154"/>
                                </a:cxn>
                                <a:cxn ang="0">
                                  <a:pos x="41" y="121"/>
                                </a:cxn>
                                <a:cxn ang="0">
                                  <a:pos x="46" y="130"/>
                                </a:cxn>
                                <a:cxn ang="0">
                                  <a:pos x="62" y="140"/>
                                </a:cxn>
                                <a:cxn ang="0">
                                  <a:pos x="78" y="139"/>
                                </a:cxn>
                                <a:cxn ang="0">
                                  <a:pos x="103" y="143"/>
                                </a:cxn>
                                <a:cxn ang="0">
                                  <a:pos x="122" y="143"/>
                                </a:cxn>
                                <a:cxn ang="0">
                                  <a:pos x="139" y="144"/>
                                </a:cxn>
                                <a:cxn ang="0">
                                  <a:pos x="153" y="140"/>
                                </a:cxn>
                                <a:cxn ang="0">
                                  <a:pos x="162" y="135"/>
                                </a:cxn>
                                <a:cxn ang="0">
                                  <a:pos x="172" y="133"/>
                                </a:cxn>
                                <a:cxn ang="0">
                                  <a:pos x="198" y="124"/>
                                </a:cxn>
                                <a:cxn ang="0">
                                  <a:pos x="219" y="114"/>
                                </a:cxn>
                                <a:cxn ang="0">
                                  <a:pos x="231" y="106"/>
                                </a:cxn>
                                <a:cxn ang="0">
                                  <a:pos x="238" y="100"/>
                                </a:cxn>
                                <a:cxn ang="0">
                                  <a:pos x="243" y="88"/>
                                </a:cxn>
                                <a:cxn ang="0">
                                  <a:pos x="244" y="75"/>
                                </a:cxn>
                                <a:cxn ang="0">
                                  <a:pos x="233" y="70"/>
                                </a:cxn>
                                <a:cxn ang="0">
                                  <a:pos x="214" y="68"/>
                                </a:cxn>
                                <a:cxn ang="0">
                                  <a:pos x="198" y="53"/>
                                </a:cxn>
                                <a:cxn ang="0">
                                  <a:pos x="190" y="38"/>
                                </a:cxn>
                                <a:cxn ang="0">
                                  <a:pos x="190" y="22"/>
                                </a:cxn>
                                <a:cxn ang="0">
                                  <a:pos x="191" y="12"/>
                                </a:cxn>
                                <a:cxn ang="0">
                                  <a:pos x="198" y="0"/>
                                </a:cxn>
                              </a:cxnLst>
                              <a:rect l="0" t="0" r="r" b="b"/>
                              <a:pathLst>
                                <a:path w="286" h="194">
                                  <a:moveTo>
                                    <a:pt x="198" y="0"/>
                                  </a:moveTo>
                                  <a:lnTo>
                                    <a:pt x="197" y="13"/>
                                  </a:lnTo>
                                  <a:lnTo>
                                    <a:pt x="191" y="30"/>
                                  </a:lnTo>
                                  <a:lnTo>
                                    <a:pt x="198" y="46"/>
                                  </a:lnTo>
                                  <a:lnTo>
                                    <a:pt x="213" y="63"/>
                                  </a:lnTo>
                                  <a:lnTo>
                                    <a:pt x="232" y="68"/>
                                  </a:lnTo>
                                  <a:lnTo>
                                    <a:pt x="256" y="65"/>
                                  </a:lnTo>
                                  <a:lnTo>
                                    <a:pt x="264" y="65"/>
                                  </a:lnTo>
                                  <a:lnTo>
                                    <a:pt x="270" y="87"/>
                                  </a:lnTo>
                                  <a:lnTo>
                                    <a:pt x="283" y="121"/>
                                  </a:lnTo>
                                  <a:lnTo>
                                    <a:pt x="285" y="127"/>
                                  </a:lnTo>
                                  <a:lnTo>
                                    <a:pt x="282" y="136"/>
                                  </a:lnTo>
                                  <a:lnTo>
                                    <a:pt x="275" y="144"/>
                                  </a:lnTo>
                                  <a:lnTo>
                                    <a:pt x="267" y="144"/>
                                  </a:lnTo>
                                  <a:lnTo>
                                    <a:pt x="265" y="145"/>
                                  </a:lnTo>
                                  <a:lnTo>
                                    <a:pt x="270" y="154"/>
                                  </a:lnTo>
                                  <a:lnTo>
                                    <a:pt x="275" y="157"/>
                                  </a:lnTo>
                                  <a:lnTo>
                                    <a:pt x="264" y="167"/>
                                  </a:lnTo>
                                  <a:lnTo>
                                    <a:pt x="252" y="169"/>
                                  </a:lnTo>
                                  <a:lnTo>
                                    <a:pt x="235" y="175"/>
                                  </a:lnTo>
                                  <a:lnTo>
                                    <a:pt x="227" y="175"/>
                                  </a:lnTo>
                                  <a:lnTo>
                                    <a:pt x="230" y="183"/>
                                  </a:lnTo>
                                  <a:lnTo>
                                    <a:pt x="218" y="185"/>
                                  </a:lnTo>
                                  <a:lnTo>
                                    <a:pt x="212" y="188"/>
                                  </a:lnTo>
                                  <a:lnTo>
                                    <a:pt x="185" y="186"/>
                                  </a:lnTo>
                                  <a:lnTo>
                                    <a:pt x="178" y="186"/>
                                  </a:lnTo>
                                  <a:lnTo>
                                    <a:pt x="153" y="191"/>
                                  </a:lnTo>
                                  <a:lnTo>
                                    <a:pt x="138" y="193"/>
                                  </a:lnTo>
                                  <a:lnTo>
                                    <a:pt x="120" y="191"/>
                                  </a:lnTo>
                                  <a:lnTo>
                                    <a:pt x="104" y="185"/>
                                  </a:lnTo>
                                  <a:lnTo>
                                    <a:pt x="84" y="182"/>
                                  </a:lnTo>
                                  <a:lnTo>
                                    <a:pt x="67" y="177"/>
                                  </a:lnTo>
                                  <a:lnTo>
                                    <a:pt x="62" y="193"/>
                                  </a:lnTo>
                                  <a:lnTo>
                                    <a:pt x="51" y="192"/>
                                  </a:lnTo>
                                  <a:lnTo>
                                    <a:pt x="37" y="185"/>
                                  </a:lnTo>
                                  <a:lnTo>
                                    <a:pt x="32" y="173"/>
                                  </a:lnTo>
                                  <a:lnTo>
                                    <a:pt x="13" y="159"/>
                                  </a:lnTo>
                                  <a:lnTo>
                                    <a:pt x="0" y="154"/>
                                  </a:lnTo>
                                  <a:lnTo>
                                    <a:pt x="41" y="121"/>
                                  </a:lnTo>
                                  <a:lnTo>
                                    <a:pt x="46" y="130"/>
                                  </a:lnTo>
                                  <a:lnTo>
                                    <a:pt x="62" y="140"/>
                                  </a:lnTo>
                                  <a:lnTo>
                                    <a:pt x="78" y="139"/>
                                  </a:lnTo>
                                  <a:lnTo>
                                    <a:pt x="103" y="143"/>
                                  </a:lnTo>
                                  <a:lnTo>
                                    <a:pt x="122" y="143"/>
                                  </a:lnTo>
                                  <a:lnTo>
                                    <a:pt x="139" y="144"/>
                                  </a:lnTo>
                                  <a:lnTo>
                                    <a:pt x="153" y="140"/>
                                  </a:lnTo>
                                  <a:lnTo>
                                    <a:pt x="162" y="135"/>
                                  </a:lnTo>
                                  <a:lnTo>
                                    <a:pt x="172" y="133"/>
                                  </a:lnTo>
                                  <a:lnTo>
                                    <a:pt x="198" y="124"/>
                                  </a:lnTo>
                                  <a:lnTo>
                                    <a:pt x="219" y="114"/>
                                  </a:lnTo>
                                  <a:lnTo>
                                    <a:pt x="231" y="106"/>
                                  </a:lnTo>
                                  <a:lnTo>
                                    <a:pt x="238" y="100"/>
                                  </a:lnTo>
                                  <a:lnTo>
                                    <a:pt x="243" y="88"/>
                                  </a:lnTo>
                                  <a:lnTo>
                                    <a:pt x="244" y="75"/>
                                  </a:lnTo>
                                  <a:lnTo>
                                    <a:pt x="233" y="70"/>
                                  </a:lnTo>
                                  <a:lnTo>
                                    <a:pt x="214" y="68"/>
                                  </a:lnTo>
                                  <a:lnTo>
                                    <a:pt x="198" y="53"/>
                                  </a:lnTo>
                                  <a:lnTo>
                                    <a:pt x="190" y="38"/>
                                  </a:lnTo>
                                  <a:lnTo>
                                    <a:pt x="190" y="22"/>
                                  </a:lnTo>
                                  <a:lnTo>
                                    <a:pt x="191" y="12"/>
                                  </a:lnTo>
                                  <a:lnTo>
                                    <a:pt x="198"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78" name="Freeform 226">
                              <a:extLst>
                                <a:ext uri="{FF2B5EF4-FFF2-40B4-BE49-F238E27FC236}">
                                  <a16:creationId xmlns:a16="http://schemas.microsoft.com/office/drawing/2014/main" id="{C9FFF6DA-6BF9-9A41-1F7D-9ED9C75F7F6E}"/>
                                </a:ext>
                              </a:extLst>
                            </p:cNvPr>
                            <p:cNvSpPr>
                              <a:spLocks/>
                            </p:cNvSpPr>
                            <p:nvPr/>
                          </p:nvSpPr>
                          <p:spPr bwMode="auto">
                            <a:xfrm>
                              <a:off x="3618516" y="3956480"/>
                              <a:ext cx="125863" cy="146807"/>
                            </a:xfrm>
                            <a:custGeom>
                              <a:avLst/>
                              <a:gdLst/>
                              <a:ahLst/>
                              <a:cxnLst>
                                <a:cxn ang="0">
                                  <a:pos x="0" y="0"/>
                                </a:cxn>
                                <a:cxn ang="0">
                                  <a:pos x="0" y="1"/>
                                </a:cxn>
                                <a:cxn ang="0">
                                  <a:pos x="1" y="4"/>
                                </a:cxn>
                                <a:cxn ang="0">
                                  <a:pos x="1" y="9"/>
                                </a:cxn>
                                <a:cxn ang="0">
                                  <a:pos x="1" y="12"/>
                                </a:cxn>
                                <a:cxn ang="0">
                                  <a:pos x="2" y="15"/>
                                </a:cxn>
                                <a:cxn ang="0">
                                  <a:pos x="2" y="21"/>
                                </a:cxn>
                                <a:cxn ang="0">
                                  <a:pos x="3" y="24"/>
                                </a:cxn>
                                <a:cxn ang="0">
                                  <a:pos x="3" y="29"/>
                                </a:cxn>
                                <a:cxn ang="0">
                                  <a:pos x="5" y="34"/>
                                </a:cxn>
                                <a:cxn ang="0">
                                  <a:pos x="5" y="38"/>
                                </a:cxn>
                                <a:cxn ang="0">
                                  <a:pos x="6" y="41"/>
                                </a:cxn>
                                <a:cxn ang="0">
                                  <a:pos x="8" y="45"/>
                                </a:cxn>
                                <a:cxn ang="0">
                                  <a:pos x="11" y="47"/>
                                </a:cxn>
                                <a:cxn ang="0">
                                  <a:pos x="14" y="50"/>
                                </a:cxn>
                                <a:cxn ang="0">
                                  <a:pos x="18" y="52"/>
                                </a:cxn>
                                <a:cxn ang="0">
                                  <a:pos x="22" y="54"/>
                                </a:cxn>
                                <a:cxn ang="0">
                                  <a:pos x="26" y="55"/>
                                </a:cxn>
                                <a:cxn ang="0">
                                  <a:pos x="31" y="58"/>
                                </a:cxn>
                                <a:cxn ang="0">
                                  <a:pos x="34" y="59"/>
                                </a:cxn>
                                <a:cxn ang="0">
                                  <a:pos x="37" y="61"/>
                                </a:cxn>
                                <a:cxn ang="0">
                                  <a:pos x="40" y="63"/>
                                </a:cxn>
                                <a:cxn ang="0">
                                  <a:pos x="43" y="64"/>
                                </a:cxn>
                                <a:cxn ang="0">
                                  <a:pos x="46" y="66"/>
                                </a:cxn>
                                <a:cxn ang="0">
                                  <a:pos x="50" y="67"/>
                                </a:cxn>
                                <a:cxn ang="0">
                                  <a:pos x="52" y="71"/>
                                </a:cxn>
                                <a:cxn ang="0">
                                  <a:pos x="53" y="73"/>
                                </a:cxn>
                                <a:cxn ang="0">
                                  <a:pos x="54" y="76"/>
                                </a:cxn>
                                <a:cxn ang="0">
                                  <a:pos x="56" y="76"/>
                                </a:cxn>
                              </a:cxnLst>
                              <a:rect l="0" t="0" r="r" b="b"/>
                              <a:pathLst>
                                <a:path w="57" h="77">
                                  <a:moveTo>
                                    <a:pt x="0" y="0"/>
                                  </a:moveTo>
                                  <a:lnTo>
                                    <a:pt x="0" y="1"/>
                                  </a:lnTo>
                                  <a:lnTo>
                                    <a:pt x="1" y="4"/>
                                  </a:lnTo>
                                  <a:lnTo>
                                    <a:pt x="1" y="9"/>
                                  </a:lnTo>
                                  <a:lnTo>
                                    <a:pt x="1" y="12"/>
                                  </a:lnTo>
                                  <a:lnTo>
                                    <a:pt x="2" y="15"/>
                                  </a:lnTo>
                                  <a:lnTo>
                                    <a:pt x="2" y="21"/>
                                  </a:lnTo>
                                  <a:lnTo>
                                    <a:pt x="3" y="24"/>
                                  </a:lnTo>
                                  <a:lnTo>
                                    <a:pt x="3" y="29"/>
                                  </a:lnTo>
                                  <a:lnTo>
                                    <a:pt x="5" y="34"/>
                                  </a:lnTo>
                                  <a:lnTo>
                                    <a:pt x="5" y="38"/>
                                  </a:lnTo>
                                  <a:lnTo>
                                    <a:pt x="6" y="41"/>
                                  </a:lnTo>
                                  <a:lnTo>
                                    <a:pt x="8" y="45"/>
                                  </a:lnTo>
                                  <a:lnTo>
                                    <a:pt x="11" y="47"/>
                                  </a:lnTo>
                                  <a:lnTo>
                                    <a:pt x="14" y="50"/>
                                  </a:lnTo>
                                  <a:lnTo>
                                    <a:pt x="18" y="52"/>
                                  </a:lnTo>
                                  <a:lnTo>
                                    <a:pt x="22" y="54"/>
                                  </a:lnTo>
                                  <a:lnTo>
                                    <a:pt x="26" y="55"/>
                                  </a:lnTo>
                                  <a:lnTo>
                                    <a:pt x="31" y="58"/>
                                  </a:lnTo>
                                  <a:lnTo>
                                    <a:pt x="34" y="59"/>
                                  </a:lnTo>
                                  <a:lnTo>
                                    <a:pt x="37" y="61"/>
                                  </a:lnTo>
                                  <a:lnTo>
                                    <a:pt x="40" y="63"/>
                                  </a:lnTo>
                                  <a:lnTo>
                                    <a:pt x="43" y="64"/>
                                  </a:lnTo>
                                  <a:lnTo>
                                    <a:pt x="46" y="66"/>
                                  </a:lnTo>
                                  <a:lnTo>
                                    <a:pt x="50" y="67"/>
                                  </a:lnTo>
                                  <a:lnTo>
                                    <a:pt x="52" y="71"/>
                                  </a:lnTo>
                                  <a:lnTo>
                                    <a:pt x="53" y="73"/>
                                  </a:lnTo>
                                  <a:lnTo>
                                    <a:pt x="54" y="76"/>
                                  </a:lnTo>
                                  <a:lnTo>
                                    <a:pt x="56" y="76"/>
                                  </a:lnTo>
                                </a:path>
                              </a:pathLst>
                            </a:custGeom>
                            <a:no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79" name="Freeform 227">
                              <a:extLst>
                                <a:ext uri="{FF2B5EF4-FFF2-40B4-BE49-F238E27FC236}">
                                  <a16:creationId xmlns:a16="http://schemas.microsoft.com/office/drawing/2014/main" id="{1CBCC45F-5DF0-1B04-3A56-91658E4FB541}"/>
                                </a:ext>
                              </a:extLst>
                            </p:cNvPr>
                            <p:cNvSpPr>
                              <a:spLocks/>
                            </p:cNvSpPr>
                            <p:nvPr/>
                          </p:nvSpPr>
                          <p:spPr bwMode="auto">
                            <a:xfrm>
                              <a:off x="2673433" y="3899283"/>
                              <a:ext cx="982621" cy="221164"/>
                            </a:xfrm>
                            <a:custGeom>
                              <a:avLst/>
                              <a:gdLst/>
                              <a:ahLst/>
                              <a:cxnLst>
                                <a:cxn ang="0">
                                  <a:pos x="3" y="98"/>
                                </a:cxn>
                                <a:cxn ang="0">
                                  <a:pos x="18" y="112"/>
                                </a:cxn>
                                <a:cxn ang="0">
                                  <a:pos x="2" y="106"/>
                                </a:cxn>
                                <a:cxn ang="0">
                                  <a:pos x="10" y="96"/>
                                </a:cxn>
                                <a:cxn ang="0">
                                  <a:pos x="29" y="93"/>
                                </a:cxn>
                                <a:cxn ang="0">
                                  <a:pos x="51" y="80"/>
                                </a:cxn>
                                <a:cxn ang="0">
                                  <a:pos x="70" y="75"/>
                                </a:cxn>
                                <a:cxn ang="0">
                                  <a:pos x="118" y="75"/>
                                </a:cxn>
                                <a:cxn ang="0">
                                  <a:pos x="173" y="91"/>
                                </a:cxn>
                                <a:cxn ang="0">
                                  <a:pos x="187" y="89"/>
                                </a:cxn>
                                <a:cxn ang="0">
                                  <a:pos x="198" y="97"/>
                                </a:cxn>
                                <a:cxn ang="0">
                                  <a:pos x="238" y="110"/>
                                </a:cxn>
                                <a:cxn ang="0">
                                  <a:pos x="272" y="115"/>
                                </a:cxn>
                                <a:cxn ang="0">
                                  <a:pos x="286" y="115"/>
                                </a:cxn>
                                <a:cxn ang="0">
                                  <a:pos x="294" y="110"/>
                                </a:cxn>
                                <a:cxn ang="0">
                                  <a:pos x="305" y="109"/>
                                </a:cxn>
                                <a:cxn ang="0">
                                  <a:pos x="355" y="82"/>
                                </a:cxn>
                                <a:cxn ang="0">
                                  <a:pos x="377" y="81"/>
                                </a:cxn>
                                <a:cxn ang="0">
                                  <a:pos x="394" y="67"/>
                                </a:cxn>
                                <a:cxn ang="0">
                                  <a:pos x="396" y="51"/>
                                </a:cxn>
                                <a:cxn ang="0">
                                  <a:pos x="397" y="33"/>
                                </a:cxn>
                                <a:cxn ang="0">
                                  <a:pos x="412" y="27"/>
                                </a:cxn>
                                <a:cxn ang="0">
                                  <a:pos x="425" y="23"/>
                                </a:cxn>
                                <a:cxn ang="0">
                                  <a:pos x="442" y="11"/>
                                </a:cxn>
                                <a:cxn ang="0">
                                  <a:pos x="436" y="4"/>
                                </a:cxn>
                                <a:cxn ang="0">
                                  <a:pos x="427" y="5"/>
                                </a:cxn>
                                <a:cxn ang="0">
                                  <a:pos x="408" y="1"/>
                                </a:cxn>
                                <a:cxn ang="0">
                                  <a:pos x="395" y="2"/>
                                </a:cxn>
                                <a:cxn ang="0">
                                  <a:pos x="378" y="6"/>
                                </a:cxn>
                                <a:cxn ang="0">
                                  <a:pos x="360" y="6"/>
                                </a:cxn>
                                <a:cxn ang="0">
                                  <a:pos x="336" y="12"/>
                                </a:cxn>
                                <a:cxn ang="0">
                                  <a:pos x="319" y="16"/>
                                </a:cxn>
                                <a:cxn ang="0">
                                  <a:pos x="305" y="20"/>
                                </a:cxn>
                                <a:cxn ang="0">
                                  <a:pos x="287" y="10"/>
                                </a:cxn>
                                <a:cxn ang="0">
                                  <a:pos x="261" y="36"/>
                                </a:cxn>
                              </a:cxnLst>
                              <a:rect l="0" t="0" r="r" b="b"/>
                              <a:pathLst>
                                <a:path w="445" h="116">
                                  <a:moveTo>
                                    <a:pt x="101" y="31"/>
                                  </a:moveTo>
                                  <a:lnTo>
                                    <a:pt x="3" y="98"/>
                                  </a:lnTo>
                                  <a:lnTo>
                                    <a:pt x="0" y="112"/>
                                  </a:lnTo>
                                  <a:lnTo>
                                    <a:pt x="18" y="112"/>
                                  </a:lnTo>
                                  <a:lnTo>
                                    <a:pt x="4" y="109"/>
                                  </a:lnTo>
                                  <a:lnTo>
                                    <a:pt x="2" y="106"/>
                                  </a:lnTo>
                                  <a:lnTo>
                                    <a:pt x="5" y="99"/>
                                  </a:lnTo>
                                  <a:lnTo>
                                    <a:pt x="10" y="96"/>
                                  </a:lnTo>
                                  <a:lnTo>
                                    <a:pt x="19" y="94"/>
                                  </a:lnTo>
                                  <a:lnTo>
                                    <a:pt x="29" y="93"/>
                                  </a:lnTo>
                                  <a:lnTo>
                                    <a:pt x="39" y="88"/>
                                  </a:lnTo>
                                  <a:lnTo>
                                    <a:pt x="51" y="80"/>
                                  </a:lnTo>
                                  <a:lnTo>
                                    <a:pt x="61" y="77"/>
                                  </a:lnTo>
                                  <a:lnTo>
                                    <a:pt x="70" y="75"/>
                                  </a:lnTo>
                                  <a:lnTo>
                                    <a:pt x="102" y="75"/>
                                  </a:lnTo>
                                  <a:lnTo>
                                    <a:pt x="118" y="75"/>
                                  </a:lnTo>
                                  <a:lnTo>
                                    <a:pt x="135" y="80"/>
                                  </a:lnTo>
                                  <a:lnTo>
                                    <a:pt x="173" y="91"/>
                                  </a:lnTo>
                                  <a:lnTo>
                                    <a:pt x="181" y="92"/>
                                  </a:lnTo>
                                  <a:lnTo>
                                    <a:pt x="187" y="89"/>
                                  </a:lnTo>
                                  <a:lnTo>
                                    <a:pt x="190" y="91"/>
                                  </a:lnTo>
                                  <a:lnTo>
                                    <a:pt x="198" y="97"/>
                                  </a:lnTo>
                                  <a:lnTo>
                                    <a:pt x="222" y="108"/>
                                  </a:lnTo>
                                  <a:lnTo>
                                    <a:pt x="238" y="110"/>
                                  </a:lnTo>
                                  <a:lnTo>
                                    <a:pt x="266" y="115"/>
                                  </a:lnTo>
                                  <a:lnTo>
                                    <a:pt x="272" y="115"/>
                                  </a:lnTo>
                                  <a:lnTo>
                                    <a:pt x="276" y="112"/>
                                  </a:lnTo>
                                  <a:lnTo>
                                    <a:pt x="286" y="115"/>
                                  </a:lnTo>
                                  <a:lnTo>
                                    <a:pt x="289" y="113"/>
                                  </a:lnTo>
                                  <a:lnTo>
                                    <a:pt x="294" y="110"/>
                                  </a:lnTo>
                                  <a:lnTo>
                                    <a:pt x="297" y="111"/>
                                  </a:lnTo>
                                  <a:lnTo>
                                    <a:pt x="305" y="109"/>
                                  </a:lnTo>
                                  <a:lnTo>
                                    <a:pt x="312" y="114"/>
                                  </a:lnTo>
                                  <a:lnTo>
                                    <a:pt x="355" y="82"/>
                                  </a:lnTo>
                                  <a:lnTo>
                                    <a:pt x="366" y="82"/>
                                  </a:lnTo>
                                  <a:lnTo>
                                    <a:pt x="377" y="81"/>
                                  </a:lnTo>
                                  <a:lnTo>
                                    <a:pt x="387" y="74"/>
                                  </a:lnTo>
                                  <a:lnTo>
                                    <a:pt x="394" y="67"/>
                                  </a:lnTo>
                                  <a:lnTo>
                                    <a:pt x="397" y="59"/>
                                  </a:lnTo>
                                  <a:lnTo>
                                    <a:pt x="396" y="51"/>
                                  </a:lnTo>
                                  <a:lnTo>
                                    <a:pt x="394" y="41"/>
                                  </a:lnTo>
                                  <a:lnTo>
                                    <a:pt x="397" y="33"/>
                                  </a:lnTo>
                                  <a:lnTo>
                                    <a:pt x="406" y="29"/>
                                  </a:lnTo>
                                  <a:lnTo>
                                    <a:pt x="412" y="27"/>
                                  </a:lnTo>
                                  <a:lnTo>
                                    <a:pt x="419" y="30"/>
                                  </a:lnTo>
                                  <a:lnTo>
                                    <a:pt x="425" y="23"/>
                                  </a:lnTo>
                                  <a:lnTo>
                                    <a:pt x="432" y="15"/>
                                  </a:lnTo>
                                  <a:lnTo>
                                    <a:pt x="442" y="11"/>
                                  </a:lnTo>
                                  <a:lnTo>
                                    <a:pt x="444" y="5"/>
                                  </a:lnTo>
                                  <a:lnTo>
                                    <a:pt x="436" y="4"/>
                                  </a:lnTo>
                                  <a:lnTo>
                                    <a:pt x="432" y="2"/>
                                  </a:lnTo>
                                  <a:lnTo>
                                    <a:pt x="427" y="5"/>
                                  </a:lnTo>
                                  <a:lnTo>
                                    <a:pt x="420" y="0"/>
                                  </a:lnTo>
                                  <a:lnTo>
                                    <a:pt x="408" y="1"/>
                                  </a:lnTo>
                                  <a:lnTo>
                                    <a:pt x="400" y="1"/>
                                  </a:lnTo>
                                  <a:lnTo>
                                    <a:pt x="395" y="2"/>
                                  </a:lnTo>
                                  <a:lnTo>
                                    <a:pt x="388" y="6"/>
                                  </a:lnTo>
                                  <a:lnTo>
                                    <a:pt x="378" y="6"/>
                                  </a:lnTo>
                                  <a:lnTo>
                                    <a:pt x="373" y="5"/>
                                  </a:lnTo>
                                  <a:lnTo>
                                    <a:pt x="360" y="6"/>
                                  </a:lnTo>
                                  <a:lnTo>
                                    <a:pt x="346" y="6"/>
                                  </a:lnTo>
                                  <a:lnTo>
                                    <a:pt x="336" y="12"/>
                                  </a:lnTo>
                                  <a:lnTo>
                                    <a:pt x="325" y="15"/>
                                  </a:lnTo>
                                  <a:lnTo>
                                    <a:pt x="319" y="16"/>
                                  </a:lnTo>
                                  <a:lnTo>
                                    <a:pt x="310" y="20"/>
                                  </a:lnTo>
                                  <a:lnTo>
                                    <a:pt x="305" y="20"/>
                                  </a:lnTo>
                                  <a:lnTo>
                                    <a:pt x="296" y="14"/>
                                  </a:lnTo>
                                  <a:lnTo>
                                    <a:pt x="287" y="10"/>
                                  </a:lnTo>
                                  <a:lnTo>
                                    <a:pt x="284" y="15"/>
                                  </a:lnTo>
                                  <a:lnTo>
                                    <a:pt x="261" y="36"/>
                                  </a:lnTo>
                                  <a:lnTo>
                                    <a:pt x="101" y="3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80" name="Freeform 228">
                              <a:extLst>
                                <a:ext uri="{FF2B5EF4-FFF2-40B4-BE49-F238E27FC236}">
                                  <a16:creationId xmlns:a16="http://schemas.microsoft.com/office/drawing/2014/main" id="{DB419F94-D81B-C653-3D43-3C6A19F77429}"/>
                                </a:ext>
                              </a:extLst>
                            </p:cNvPr>
                            <p:cNvSpPr>
                              <a:spLocks/>
                            </p:cNvSpPr>
                            <p:nvPr/>
                          </p:nvSpPr>
                          <p:spPr bwMode="auto">
                            <a:xfrm>
                              <a:off x="2673433" y="3899283"/>
                              <a:ext cx="1002495" cy="240230"/>
                            </a:xfrm>
                            <a:custGeom>
                              <a:avLst/>
                              <a:gdLst/>
                              <a:ahLst/>
                              <a:cxnLst>
                                <a:cxn ang="0">
                                  <a:pos x="3" y="107"/>
                                </a:cxn>
                                <a:cxn ang="0">
                                  <a:pos x="18" y="122"/>
                                </a:cxn>
                                <a:cxn ang="0">
                                  <a:pos x="2" y="115"/>
                                </a:cxn>
                                <a:cxn ang="0">
                                  <a:pos x="10" y="104"/>
                                </a:cxn>
                                <a:cxn ang="0">
                                  <a:pos x="29" y="101"/>
                                </a:cxn>
                                <a:cxn ang="0">
                                  <a:pos x="52" y="87"/>
                                </a:cxn>
                                <a:cxn ang="0">
                                  <a:pos x="72" y="82"/>
                                </a:cxn>
                                <a:cxn ang="0">
                                  <a:pos x="120" y="82"/>
                                </a:cxn>
                                <a:cxn ang="0">
                                  <a:pos x="177" y="99"/>
                                </a:cxn>
                                <a:cxn ang="0">
                                  <a:pos x="191" y="97"/>
                                </a:cxn>
                                <a:cxn ang="0">
                                  <a:pos x="202" y="105"/>
                                </a:cxn>
                                <a:cxn ang="0">
                                  <a:pos x="243" y="120"/>
                                </a:cxn>
                                <a:cxn ang="0">
                                  <a:pos x="277" y="125"/>
                                </a:cxn>
                                <a:cxn ang="0">
                                  <a:pos x="292" y="125"/>
                                </a:cxn>
                                <a:cxn ang="0">
                                  <a:pos x="300" y="120"/>
                                </a:cxn>
                                <a:cxn ang="0">
                                  <a:pos x="311" y="118"/>
                                </a:cxn>
                                <a:cxn ang="0">
                                  <a:pos x="362" y="89"/>
                                </a:cxn>
                                <a:cxn ang="0">
                                  <a:pos x="385" y="88"/>
                                </a:cxn>
                                <a:cxn ang="0">
                                  <a:pos x="402" y="73"/>
                                </a:cxn>
                                <a:cxn ang="0">
                                  <a:pos x="404" y="55"/>
                                </a:cxn>
                                <a:cxn ang="0">
                                  <a:pos x="405" y="36"/>
                                </a:cxn>
                                <a:cxn ang="0">
                                  <a:pos x="420" y="29"/>
                                </a:cxn>
                                <a:cxn ang="0">
                                  <a:pos x="433" y="25"/>
                                </a:cxn>
                                <a:cxn ang="0">
                                  <a:pos x="451" y="12"/>
                                </a:cxn>
                                <a:cxn ang="0">
                                  <a:pos x="444" y="4"/>
                                </a:cxn>
                                <a:cxn ang="0">
                                  <a:pos x="436" y="5"/>
                                </a:cxn>
                                <a:cxn ang="0">
                                  <a:pos x="416" y="1"/>
                                </a:cxn>
                                <a:cxn ang="0">
                                  <a:pos x="403" y="2"/>
                                </a:cxn>
                                <a:cxn ang="0">
                                  <a:pos x="386" y="7"/>
                                </a:cxn>
                                <a:cxn ang="0">
                                  <a:pos x="367" y="7"/>
                                </a:cxn>
                                <a:cxn ang="0">
                                  <a:pos x="342" y="13"/>
                                </a:cxn>
                                <a:cxn ang="0">
                                  <a:pos x="325" y="17"/>
                                </a:cxn>
                                <a:cxn ang="0">
                                  <a:pos x="311" y="22"/>
                                </a:cxn>
                                <a:cxn ang="0">
                                  <a:pos x="293" y="11"/>
                                </a:cxn>
                                <a:cxn ang="0">
                                  <a:pos x="267" y="39"/>
                                </a:cxn>
                              </a:cxnLst>
                              <a:rect l="0" t="0" r="r" b="b"/>
                              <a:pathLst>
                                <a:path w="454" h="126">
                                  <a:moveTo>
                                    <a:pt x="103" y="34"/>
                                  </a:moveTo>
                                  <a:lnTo>
                                    <a:pt x="3" y="107"/>
                                  </a:lnTo>
                                  <a:lnTo>
                                    <a:pt x="0" y="122"/>
                                  </a:lnTo>
                                  <a:lnTo>
                                    <a:pt x="18" y="122"/>
                                  </a:lnTo>
                                  <a:lnTo>
                                    <a:pt x="4" y="118"/>
                                  </a:lnTo>
                                  <a:lnTo>
                                    <a:pt x="2" y="115"/>
                                  </a:lnTo>
                                  <a:lnTo>
                                    <a:pt x="5" y="108"/>
                                  </a:lnTo>
                                  <a:lnTo>
                                    <a:pt x="10" y="104"/>
                                  </a:lnTo>
                                  <a:lnTo>
                                    <a:pt x="20" y="102"/>
                                  </a:lnTo>
                                  <a:lnTo>
                                    <a:pt x="29" y="101"/>
                                  </a:lnTo>
                                  <a:lnTo>
                                    <a:pt x="40" y="96"/>
                                  </a:lnTo>
                                  <a:lnTo>
                                    <a:pt x="52" y="87"/>
                                  </a:lnTo>
                                  <a:lnTo>
                                    <a:pt x="62" y="84"/>
                                  </a:lnTo>
                                  <a:lnTo>
                                    <a:pt x="72" y="82"/>
                                  </a:lnTo>
                                  <a:lnTo>
                                    <a:pt x="104" y="82"/>
                                  </a:lnTo>
                                  <a:lnTo>
                                    <a:pt x="120" y="82"/>
                                  </a:lnTo>
                                  <a:lnTo>
                                    <a:pt x="138" y="87"/>
                                  </a:lnTo>
                                  <a:lnTo>
                                    <a:pt x="177" y="99"/>
                                  </a:lnTo>
                                  <a:lnTo>
                                    <a:pt x="184" y="100"/>
                                  </a:lnTo>
                                  <a:lnTo>
                                    <a:pt x="191" y="97"/>
                                  </a:lnTo>
                                  <a:lnTo>
                                    <a:pt x="194" y="99"/>
                                  </a:lnTo>
                                  <a:lnTo>
                                    <a:pt x="202" y="105"/>
                                  </a:lnTo>
                                  <a:lnTo>
                                    <a:pt x="227" y="117"/>
                                  </a:lnTo>
                                  <a:lnTo>
                                    <a:pt x="243" y="120"/>
                                  </a:lnTo>
                                  <a:lnTo>
                                    <a:pt x="271" y="125"/>
                                  </a:lnTo>
                                  <a:lnTo>
                                    <a:pt x="277" y="125"/>
                                  </a:lnTo>
                                  <a:lnTo>
                                    <a:pt x="282" y="122"/>
                                  </a:lnTo>
                                  <a:lnTo>
                                    <a:pt x="292" y="125"/>
                                  </a:lnTo>
                                  <a:lnTo>
                                    <a:pt x="295" y="123"/>
                                  </a:lnTo>
                                  <a:lnTo>
                                    <a:pt x="300" y="120"/>
                                  </a:lnTo>
                                  <a:lnTo>
                                    <a:pt x="303" y="121"/>
                                  </a:lnTo>
                                  <a:lnTo>
                                    <a:pt x="311" y="118"/>
                                  </a:lnTo>
                                  <a:lnTo>
                                    <a:pt x="319" y="124"/>
                                  </a:lnTo>
                                  <a:lnTo>
                                    <a:pt x="362" y="89"/>
                                  </a:lnTo>
                                  <a:lnTo>
                                    <a:pt x="374" y="89"/>
                                  </a:lnTo>
                                  <a:lnTo>
                                    <a:pt x="385" y="88"/>
                                  </a:lnTo>
                                  <a:lnTo>
                                    <a:pt x="394" y="80"/>
                                  </a:lnTo>
                                  <a:lnTo>
                                    <a:pt x="402" y="73"/>
                                  </a:lnTo>
                                  <a:lnTo>
                                    <a:pt x="405" y="64"/>
                                  </a:lnTo>
                                  <a:lnTo>
                                    <a:pt x="404" y="55"/>
                                  </a:lnTo>
                                  <a:lnTo>
                                    <a:pt x="402" y="45"/>
                                  </a:lnTo>
                                  <a:lnTo>
                                    <a:pt x="405" y="36"/>
                                  </a:lnTo>
                                  <a:lnTo>
                                    <a:pt x="414" y="32"/>
                                  </a:lnTo>
                                  <a:lnTo>
                                    <a:pt x="420" y="29"/>
                                  </a:lnTo>
                                  <a:lnTo>
                                    <a:pt x="427" y="33"/>
                                  </a:lnTo>
                                  <a:lnTo>
                                    <a:pt x="433" y="25"/>
                                  </a:lnTo>
                                  <a:lnTo>
                                    <a:pt x="441" y="16"/>
                                  </a:lnTo>
                                  <a:lnTo>
                                    <a:pt x="451" y="12"/>
                                  </a:lnTo>
                                  <a:lnTo>
                                    <a:pt x="453" y="5"/>
                                  </a:lnTo>
                                  <a:lnTo>
                                    <a:pt x="444" y="4"/>
                                  </a:lnTo>
                                  <a:lnTo>
                                    <a:pt x="441" y="2"/>
                                  </a:lnTo>
                                  <a:lnTo>
                                    <a:pt x="436" y="5"/>
                                  </a:lnTo>
                                  <a:lnTo>
                                    <a:pt x="428" y="0"/>
                                  </a:lnTo>
                                  <a:lnTo>
                                    <a:pt x="416" y="1"/>
                                  </a:lnTo>
                                  <a:lnTo>
                                    <a:pt x="409" y="1"/>
                                  </a:lnTo>
                                  <a:lnTo>
                                    <a:pt x="403" y="2"/>
                                  </a:lnTo>
                                  <a:lnTo>
                                    <a:pt x="396" y="7"/>
                                  </a:lnTo>
                                  <a:lnTo>
                                    <a:pt x="386" y="7"/>
                                  </a:lnTo>
                                  <a:lnTo>
                                    <a:pt x="380" y="5"/>
                                  </a:lnTo>
                                  <a:lnTo>
                                    <a:pt x="367" y="7"/>
                                  </a:lnTo>
                                  <a:lnTo>
                                    <a:pt x="353" y="7"/>
                                  </a:lnTo>
                                  <a:lnTo>
                                    <a:pt x="342" y="13"/>
                                  </a:lnTo>
                                  <a:lnTo>
                                    <a:pt x="332" y="16"/>
                                  </a:lnTo>
                                  <a:lnTo>
                                    <a:pt x="325" y="17"/>
                                  </a:lnTo>
                                  <a:lnTo>
                                    <a:pt x="316" y="22"/>
                                  </a:lnTo>
                                  <a:lnTo>
                                    <a:pt x="311" y="22"/>
                                  </a:lnTo>
                                  <a:lnTo>
                                    <a:pt x="302" y="15"/>
                                  </a:lnTo>
                                  <a:lnTo>
                                    <a:pt x="293" y="11"/>
                                  </a:lnTo>
                                  <a:lnTo>
                                    <a:pt x="289" y="16"/>
                                  </a:lnTo>
                                  <a:lnTo>
                                    <a:pt x="267" y="39"/>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81" name="Freeform 229">
                              <a:extLst>
                                <a:ext uri="{FF2B5EF4-FFF2-40B4-BE49-F238E27FC236}">
                                  <a16:creationId xmlns:a16="http://schemas.microsoft.com/office/drawing/2014/main" id="{E2B809A8-39BF-652C-58CF-1899ECA8F405}"/>
                                </a:ext>
                              </a:extLst>
                            </p:cNvPr>
                            <p:cNvSpPr>
                              <a:spLocks/>
                            </p:cNvSpPr>
                            <p:nvPr/>
                          </p:nvSpPr>
                          <p:spPr bwMode="auto">
                            <a:xfrm>
                              <a:off x="2828002" y="3853524"/>
                              <a:ext cx="377591" cy="125834"/>
                            </a:xfrm>
                            <a:custGeom>
                              <a:avLst/>
                              <a:gdLst/>
                              <a:ahLst/>
                              <a:cxnLst>
                                <a:cxn ang="0">
                                  <a:pos x="125" y="8"/>
                                </a:cxn>
                                <a:cxn ang="0">
                                  <a:pos x="131" y="4"/>
                                </a:cxn>
                                <a:cxn ang="0">
                                  <a:pos x="144" y="8"/>
                                </a:cxn>
                                <a:cxn ang="0">
                                  <a:pos x="149" y="12"/>
                                </a:cxn>
                                <a:cxn ang="0">
                                  <a:pos x="153" y="20"/>
                                </a:cxn>
                                <a:cxn ang="0">
                                  <a:pos x="157" y="25"/>
                                </a:cxn>
                                <a:cxn ang="0">
                                  <a:pos x="164" y="30"/>
                                </a:cxn>
                                <a:cxn ang="0">
                                  <a:pos x="166" y="40"/>
                                </a:cxn>
                                <a:cxn ang="0">
                                  <a:pos x="169" y="50"/>
                                </a:cxn>
                                <a:cxn ang="0">
                                  <a:pos x="167" y="54"/>
                                </a:cxn>
                                <a:cxn ang="0">
                                  <a:pos x="168" y="57"/>
                                </a:cxn>
                                <a:cxn ang="0">
                                  <a:pos x="170" y="65"/>
                                </a:cxn>
                                <a:cxn ang="0">
                                  <a:pos x="35" y="59"/>
                                </a:cxn>
                                <a:cxn ang="0">
                                  <a:pos x="36" y="56"/>
                                </a:cxn>
                                <a:cxn ang="0">
                                  <a:pos x="22" y="46"/>
                                </a:cxn>
                                <a:cxn ang="0">
                                  <a:pos x="10" y="39"/>
                                </a:cxn>
                                <a:cxn ang="0">
                                  <a:pos x="0" y="37"/>
                                </a:cxn>
                                <a:cxn ang="0">
                                  <a:pos x="32" y="0"/>
                                </a:cxn>
                                <a:cxn ang="0">
                                  <a:pos x="31" y="11"/>
                                </a:cxn>
                                <a:cxn ang="0">
                                  <a:pos x="35" y="20"/>
                                </a:cxn>
                                <a:cxn ang="0">
                                  <a:pos x="38" y="29"/>
                                </a:cxn>
                                <a:cxn ang="0">
                                  <a:pos x="34" y="36"/>
                                </a:cxn>
                                <a:cxn ang="0">
                                  <a:pos x="41" y="40"/>
                                </a:cxn>
                                <a:cxn ang="0">
                                  <a:pos x="55" y="44"/>
                                </a:cxn>
                                <a:cxn ang="0">
                                  <a:pos x="73" y="47"/>
                                </a:cxn>
                                <a:cxn ang="0">
                                  <a:pos x="86" y="44"/>
                                </a:cxn>
                                <a:cxn ang="0">
                                  <a:pos x="94" y="41"/>
                                </a:cxn>
                                <a:cxn ang="0">
                                  <a:pos x="96" y="36"/>
                                </a:cxn>
                                <a:cxn ang="0">
                                  <a:pos x="102" y="35"/>
                                </a:cxn>
                                <a:cxn ang="0">
                                  <a:pos x="106" y="26"/>
                                </a:cxn>
                                <a:cxn ang="0">
                                  <a:pos x="106" y="21"/>
                                </a:cxn>
                                <a:cxn ang="0">
                                  <a:pos x="126" y="24"/>
                                </a:cxn>
                                <a:cxn ang="0">
                                  <a:pos x="126" y="27"/>
                                </a:cxn>
                                <a:cxn ang="0">
                                  <a:pos x="131" y="27"/>
                                </a:cxn>
                                <a:cxn ang="0">
                                  <a:pos x="131" y="36"/>
                                </a:cxn>
                                <a:cxn ang="0">
                                  <a:pos x="138" y="37"/>
                                </a:cxn>
                                <a:cxn ang="0">
                                  <a:pos x="144" y="39"/>
                                </a:cxn>
                                <a:cxn ang="0">
                                  <a:pos x="148" y="40"/>
                                </a:cxn>
                                <a:cxn ang="0">
                                  <a:pos x="151" y="37"/>
                                </a:cxn>
                                <a:cxn ang="0">
                                  <a:pos x="155" y="39"/>
                                </a:cxn>
                                <a:cxn ang="0">
                                  <a:pos x="159" y="42"/>
                                </a:cxn>
                                <a:cxn ang="0">
                                  <a:pos x="159" y="38"/>
                                </a:cxn>
                                <a:cxn ang="0">
                                  <a:pos x="155" y="31"/>
                                </a:cxn>
                                <a:cxn ang="0">
                                  <a:pos x="148" y="24"/>
                                </a:cxn>
                                <a:cxn ang="0">
                                  <a:pos x="144" y="14"/>
                                </a:cxn>
                                <a:cxn ang="0">
                                  <a:pos x="139" y="13"/>
                                </a:cxn>
                                <a:cxn ang="0">
                                  <a:pos x="133" y="18"/>
                                </a:cxn>
                                <a:cxn ang="0">
                                  <a:pos x="128" y="22"/>
                                </a:cxn>
                                <a:cxn ang="0">
                                  <a:pos x="125" y="8"/>
                                </a:cxn>
                              </a:cxnLst>
                              <a:rect l="0" t="0" r="r" b="b"/>
                              <a:pathLst>
                                <a:path w="171" h="66">
                                  <a:moveTo>
                                    <a:pt x="125" y="8"/>
                                  </a:moveTo>
                                  <a:lnTo>
                                    <a:pt x="131" y="4"/>
                                  </a:lnTo>
                                  <a:lnTo>
                                    <a:pt x="144" y="8"/>
                                  </a:lnTo>
                                  <a:lnTo>
                                    <a:pt x="149" y="12"/>
                                  </a:lnTo>
                                  <a:lnTo>
                                    <a:pt x="153" y="20"/>
                                  </a:lnTo>
                                  <a:lnTo>
                                    <a:pt x="157" y="25"/>
                                  </a:lnTo>
                                  <a:lnTo>
                                    <a:pt x="164" y="30"/>
                                  </a:lnTo>
                                  <a:lnTo>
                                    <a:pt x="166" y="40"/>
                                  </a:lnTo>
                                  <a:lnTo>
                                    <a:pt x="169" y="50"/>
                                  </a:lnTo>
                                  <a:lnTo>
                                    <a:pt x="167" y="54"/>
                                  </a:lnTo>
                                  <a:lnTo>
                                    <a:pt x="168" y="57"/>
                                  </a:lnTo>
                                  <a:lnTo>
                                    <a:pt x="170" y="65"/>
                                  </a:lnTo>
                                  <a:lnTo>
                                    <a:pt x="35" y="59"/>
                                  </a:lnTo>
                                  <a:lnTo>
                                    <a:pt x="36" y="56"/>
                                  </a:lnTo>
                                  <a:lnTo>
                                    <a:pt x="22" y="46"/>
                                  </a:lnTo>
                                  <a:lnTo>
                                    <a:pt x="10" y="39"/>
                                  </a:lnTo>
                                  <a:lnTo>
                                    <a:pt x="0" y="37"/>
                                  </a:lnTo>
                                  <a:lnTo>
                                    <a:pt x="32" y="0"/>
                                  </a:lnTo>
                                  <a:lnTo>
                                    <a:pt x="31" y="11"/>
                                  </a:lnTo>
                                  <a:lnTo>
                                    <a:pt x="35" y="20"/>
                                  </a:lnTo>
                                  <a:lnTo>
                                    <a:pt x="38" y="29"/>
                                  </a:lnTo>
                                  <a:lnTo>
                                    <a:pt x="34" y="36"/>
                                  </a:lnTo>
                                  <a:lnTo>
                                    <a:pt x="41" y="40"/>
                                  </a:lnTo>
                                  <a:lnTo>
                                    <a:pt x="55" y="44"/>
                                  </a:lnTo>
                                  <a:lnTo>
                                    <a:pt x="73" y="47"/>
                                  </a:lnTo>
                                  <a:lnTo>
                                    <a:pt x="86" y="44"/>
                                  </a:lnTo>
                                  <a:lnTo>
                                    <a:pt x="94" y="41"/>
                                  </a:lnTo>
                                  <a:lnTo>
                                    <a:pt x="96" y="36"/>
                                  </a:lnTo>
                                  <a:lnTo>
                                    <a:pt x="102" y="35"/>
                                  </a:lnTo>
                                  <a:lnTo>
                                    <a:pt x="106" y="26"/>
                                  </a:lnTo>
                                  <a:lnTo>
                                    <a:pt x="106" y="21"/>
                                  </a:lnTo>
                                  <a:lnTo>
                                    <a:pt x="126" y="24"/>
                                  </a:lnTo>
                                  <a:lnTo>
                                    <a:pt x="126" y="27"/>
                                  </a:lnTo>
                                  <a:lnTo>
                                    <a:pt x="131" y="27"/>
                                  </a:lnTo>
                                  <a:lnTo>
                                    <a:pt x="131" y="36"/>
                                  </a:lnTo>
                                  <a:lnTo>
                                    <a:pt x="138" y="37"/>
                                  </a:lnTo>
                                  <a:lnTo>
                                    <a:pt x="144" y="39"/>
                                  </a:lnTo>
                                  <a:lnTo>
                                    <a:pt x="148" y="40"/>
                                  </a:lnTo>
                                  <a:lnTo>
                                    <a:pt x="151" y="37"/>
                                  </a:lnTo>
                                  <a:lnTo>
                                    <a:pt x="155" y="39"/>
                                  </a:lnTo>
                                  <a:lnTo>
                                    <a:pt x="159" y="42"/>
                                  </a:lnTo>
                                  <a:lnTo>
                                    <a:pt x="159" y="38"/>
                                  </a:lnTo>
                                  <a:lnTo>
                                    <a:pt x="155" y="31"/>
                                  </a:lnTo>
                                  <a:lnTo>
                                    <a:pt x="148" y="24"/>
                                  </a:lnTo>
                                  <a:lnTo>
                                    <a:pt x="144" y="14"/>
                                  </a:lnTo>
                                  <a:lnTo>
                                    <a:pt x="139" y="13"/>
                                  </a:lnTo>
                                  <a:lnTo>
                                    <a:pt x="133" y="18"/>
                                  </a:lnTo>
                                  <a:lnTo>
                                    <a:pt x="128" y="22"/>
                                  </a:lnTo>
                                  <a:lnTo>
                                    <a:pt x="125" y="8"/>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82" name="Freeform 230">
                              <a:extLst>
                                <a:ext uri="{FF2B5EF4-FFF2-40B4-BE49-F238E27FC236}">
                                  <a16:creationId xmlns:a16="http://schemas.microsoft.com/office/drawing/2014/main" id="{E88813FA-65F3-BC1B-53C5-3D4A3AC96797}"/>
                                </a:ext>
                              </a:extLst>
                            </p:cNvPr>
                            <p:cNvSpPr>
                              <a:spLocks/>
                            </p:cNvSpPr>
                            <p:nvPr/>
                          </p:nvSpPr>
                          <p:spPr bwMode="auto">
                            <a:xfrm>
                              <a:off x="2624853" y="3479832"/>
                              <a:ext cx="543202" cy="192564"/>
                            </a:xfrm>
                            <a:custGeom>
                              <a:avLst/>
                              <a:gdLst/>
                              <a:ahLst/>
                              <a:cxnLst>
                                <a:cxn ang="0">
                                  <a:pos x="0" y="73"/>
                                </a:cxn>
                                <a:cxn ang="0">
                                  <a:pos x="8" y="50"/>
                                </a:cxn>
                                <a:cxn ang="0">
                                  <a:pos x="13" y="47"/>
                                </a:cxn>
                                <a:cxn ang="0">
                                  <a:pos x="17" y="40"/>
                                </a:cxn>
                                <a:cxn ang="0">
                                  <a:pos x="40" y="18"/>
                                </a:cxn>
                                <a:cxn ang="0">
                                  <a:pos x="47" y="10"/>
                                </a:cxn>
                                <a:cxn ang="0">
                                  <a:pos x="51" y="4"/>
                                </a:cxn>
                                <a:cxn ang="0">
                                  <a:pos x="52" y="0"/>
                                </a:cxn>
                                <a:cxn ang="0">
                                  <a:pos x="60" y="2"/>
                                </a:cxn>
                                <a:cxn ang="0">
                                  <a:pos x="77" y="7"/>
                                </a:cxn>
                                <a:cxn ang="0">
                                  <a:pos x="103" y="7"/>
                                </a:cxn>
                                <a:cxn ang="0">
                                  <a:pos x="112" y="10"/>
                                </a:cxn>
                                <a:cxn ang="0">
                                  <a:pos x="123" y="5"/>
                                </a:cxn>
                                <a:cxn ang="0">
                                  <a:pos x="132" y="8"/>
                                </a:cxn>
                                <a:cxn ang="0">
                                  <a:pos x="139" y="10"/>
                                </a:cxn>
                                <a:cxn ang="0">
                                  <a:pos x="149" y="6"/>
                                </a:cxn>
                                <a:cxn ang="0">
                                  <a:pos x="156" y="6"/>
                                </a:cxn>
                                <a:cxn ang="0">
                                  <a:pos x="166" y="3"/>
                                </a:cxn>
                                <a:cxn ang="0">
                                  <a:pos x="176" y="0"/>
                                </a:cxn>
                                <a:cxn ang="0">
                                  <a:pos x="186" y="0"/>
                                </a:cxn>
                                <a:cxn ang="0">
                                  <a:pos x="191" y="1"/>
                                </a:cxn>
                                <a:cxn ang="0">
                                  <a:pos x="199" y="9"/>
                                </a:cxn>
                                <a:cxn ang="0">
                                  <a:pos x="210" y="15"/>
                                </a:cxn>
                                <a:cxn ang="0">
                                  <a:pos x="215" y="23"/>
                                </a:cxn>
                                <a:cxn ang="0">
                                  <a:pos x="224" y="36"/>
                                </a:cxn>
                                <a:cxn ang="0">
                                  <a:pos x="228" y="42"/>
                                </a:cxn>
                                <a:cxn ang="0">
                                  <a:pos x="236" y="52"/>
                                </a:cxn>
                                <a:cxn ang="0">
                                  <a:pos x="238" y="63"/>
                                </a:cxn>
                                <a:cxn ang="0">
                                  <a:pos x="240" y="67"/>
                                </a:cxn>
                                <a:cxn ang="0">
                                  <a:pos x="245" y="77"/>
                                </a:cxn>
                                <a:cxn ang="0">
                                  <a:pos x="245" y="83"/>
                                </a:cxn>
                                <a:cxn ang="0">
                                  <a:pos x="241" y="90"/>
                                </a:cxn>
                                <a:cxn ang="0">
                                  <a:pos x="230" y="95"/>
                                </a:cxn>
                                <a:cxn ang="0">
                                  <a:pos x="217" y="99"/>
                                </a:cxn>
                                <a:cxn ang="0">
                                  <a:pos x="212" y="100"/>
                                </a:cxn>
                                <a:cxn ang="0">
                                  <a:pos x="0" y="73"/>
                                </a:cxn>
                              </a:cxnLst>
                              <a:rect l="0" t="0" r="r" b="b"/>
                              <a:pathLst>
                                <a:path w="246" h="101">
                                  <a:moveTo>
                                    <a:pt x="0" y="73"/>
                                  </a:moveTo>
                                  <a:lnTo>
                                    <a:pt x="8" y="50"/>
                                  </a:lnTo>
                                  <a:lnTo>
                                    <a:pt x="13" y="47"/>
                                  </a:lnTo>
                                  <a:lnTo>
                                    <a:pt x="17" y="40"/>
                                  </a:lnTo>
                                  <a:lnTo>
                                    <a:pt x="40" y="18"/>
                                  </a:lnTo>
                                  <a:lnTo>
                                    <a:pt x="47" y="10"/>
                                  </a:lnTo>
                                  <a:lnTo>
                                    <a:pt x="51" y="4"/>
                                  </a:lnTo>
                                  <a:lnTo>
                                    <a:pt x="52" y="0"/>
                                  </a:lnTo>
                                  <a:lnTo>
                                    <a:pt x="60" y="2"/>
                                  </a:lnTo>
                                  <a:lnTo>
                                    <a:pt x="77" y="7"/>
                                  </a:lnTo>
                                  <a:lnTo>
                                    <a:pt x="103" y="7"/>
                                  </a:lnTo>
                                  <a:lnTo>
                                    <a:pt x="112" y="10"/>
                                  </a:lnTo>
                                  <a:lnTo>
                                    <a:pt x="123" y="5"/>
                                  </a:lnTo>
                                  <a:lnTo>
                                    <a:pt x="132" y="8"/>
                                  </a:lnTo>
                                  <a:lnTo>
                                    <a:pt x="139" y="10"/>
                                  </a:lnTo>
                                  <a:lnTo>
                                    <a:pt x="149" y="6"/>
                                  </a:lnTo>
                                  <a:lnTo>
                                    <a:pt x="156" y="6"/>
                                  </a:lnTo>
                                  <a:lnTo>
                                    <a:pt x="166" y="3"/>
                                  </a:lnTo>
                                  <a:lnTo>
                                    <a:pt x="176" y="0"/>
                                  </a:lnTo>
                                  <a:lnTo>
                                    <a:pt x="186" y="0"/>
                                  </a:lnTo>
                                  <a:lnTo>
                                    <a:pt x="191" y="1"/>
                                  </a:lnTo>
                                  <a:lnTo>
                                    <a:pt x="199" y="9"/>
                                  </a:lnTo>
                                  <a:lnTo>
                                    <a:pt x="210" y="15"/>
                                  </a:lnTo>
                                  <a:lnTo>
                                    <a:pt x="215" y="23"/>
                                  </a:lnTo>
                                  <a:lnTo>
                                    <a:pt x="224" y="36"/>
                                  </a:lnTo>
                                  <a:lnTo>
                                    <a:pt x="228" y="42"/>
                                  </a:lnTo>
                                  <a:lnTo>
                                    <a:pt x="236" y="52"/>
                                  </a:lnTo>
                                  <a:lnTo>
                                    <a:pt x="238" y="63"/>
                                  </a:lnTo>
                                  <a:lnTo>
                                    <a:pt x="240" y="67"/>
                                  </a:lnTo>
                                  <a:lnTo>
                                    <a:pt x="245" y="77"/>
                                  </a:lnTo>
                                  <a:lnTo>
                                    <a:pt x="245" y="83"/>
                                  </a:lnTo>
                                  <a:lnTo>
                                    <a:pt x="241" y="90"/>
                                  </a:lnTo>
                                  <a:lnTo>
                                    <a:pt x="230" y="95"/>
                                  </a:lnTo>
                                  <a:lnTo>
                                    <a:pt x="217" y="99"/>
                                  </a:lnTo>
                                  <a:lnTo>
                                    <a:pt x="212" y="100"/>
                                  </a:lnTo>
                                  <a:lnTo>
                                    <a:pt x="0" y="73"/>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83" name="Freeform 231">
                              <a:extLst>
                                <a:ext uri="{FF2B5EF4-FFF2-40B4-BE49-F238E27FC236}">
                                  <a16:creationId xmlns:a16="http://schemas.microsoft.com/office/drawing/2014/main" id="{FCAF57A4-6572-42A8-E7C4-492B451712BD}"/>
                                </a:ext>
                              </a:extLst>
                            </p:cNvPr>
                            <p:cNvSpPr>
                              <a:spLocks/>
                            </p:cNvSpPr>
                            <p:nvPr/>
                          </p:nvSpPr>
                          <p:spPr bwMode="auto">
                            <a:xfrm>
                              <a:off x="2624853" y="3479832"/>
                              <a:ext cx="567491" cy="211631"/>
                            </a:xfrm>
                            <a:custGeom>
                              <a:avLst/>
                              <a:gdLst/>
                              <a:ahLst/>
                              <a:cxnLst>
                                <a:cxn ang="0">
                                  <a:pos x="0" y="81"/>
                                </a:cxn>
                                <a:cxn ang="0">
                                  <a:pos x="9" y="54"/>
                                </a:cxn>
                                <a:cxn ang="0">
                                  <a:pos x="13" y="51"/>
                                </a:cxn>
                                <a:cxn ang="0">
                                  <a:pos x="17" y="44"/>
                                </a:cxn>
                                <a:cxn ang="0">
                                  <a:pos x="41" y="20"/>
                                </a:cxn>
                                <a:cxn ang="0">
                                  <a:pos x="49" y="11"/>
                                </a:cxn>
                                <a:cxn ang="0">
                                  <a:pos x="53" y="4"/>
                                </a:cxn>
                                <a:cxn ang="0">
                                  <a:pos x="54" y="0"/>
                                </a:cxn>
                                <a:cxn ang="0">
                                  <a:pos x="63" y="2"/>
                                </a:cxn>
                                <a:cxn ang="0">
                                  <a:pos x="81" y="8"/>
                                </a:cxn>
                                <a:cxn ang="0">
                                  <a:pos x="108" y="8"/>
                                </a:cxn>
                                <a:cxn ang="0">
                                  <a:pos x="117" y="11"/>
                                </a:cxn>
                                <a:cxn ang="0">
                                  <a:pos x="129" y="5"/>
                                </a:cxn>
                                <a:cxn ang="0">
                                  <a:pos x="138" y="9"/>
                                </a:cxn>
                                <a:cxn ang="0">
                                  <a:pos x="145" y="11"/>
                                </a:cxn>
                                <a:cxn ang="0">
                                  <a:pos x="156" y="7"/>
                                </a:cxn>
                                <a:cxn ang="0">
                                  <a:pos x="163" y="7"/>
                                </a:cxn>
                                <a:cxn ang="0">
                                  <a:pos x="173" y="3"/>
                                </a:cxn>
                                <a:cxn ang="0">
                                  <a:pos x="184" y="0"/>
                                </a:cxn>
                                <a:cxn ang="0">
                                  <a:pos x="194" y="0"/>
                                </a:cxn>
                                <a:cxn ang="0">
                                  <a:pos x="199" y="1"/>
                                </a:cxn>
                                <a:cxn ang="0">
                                  <a:pos x="208" y="10"/>
                                </a:cxn>
                                <a:cxn ang="0">
                                  <a:pos x="219" y="16"/>
                                </a:cxn>
                                <a:cxn ang="0">
                                  <a:pos x="224" y="25"/>
                                </a:cxn>
                                <a:cxn ang="0">
                                  <a:pos x="234" y="39"/>
                                </a:cxn>
                                <a:cxn ang="0">
                                  <a:pos x="239" y="46"/>
                                </a:cxn>
                                <a:cxn ang="0">
                                  <a:pos x="246" y="58"/>
                                </a:cxn>
                                <a:cxn ang="0">
                                  <a:pos x="248" y="70"/>
                                </a:cxn>
                                <a:cxn ang="0">
                                  <a:pos x="251" y="74"/>
                                </a:cxn>
                                <a:cxn ang="0">
                                  <a:pos x="256" y="85"/>
                                </a:cxn>
                                <a:cxn ang="0">
                                  <a:pos x="256" y="91"/>
                                </a:cxn>
                                <a:cxn ang="0">
                                  <a:pos x="252" y="99"/>
                                </a:cxn>
                                <a:cxn ang="0">
                                  <a:pos x="241" y="105"/>
                                </a:cxn>
                                <a:cxn ang="0">
                                  <a:pos x="227" y="109"/>
                                </a:cxn>
                                <a:cxn ang="0">
                                  <a:pos x="221" y="110"/>
                                </a:cxn>
                              </a:cxnLst>
                              <a:rect l="0" t="0" r="r" b="b"/>
                              <a:pathLst>
                                <a:path w="257" h="111">
                                  <a:moveTo>
                                    <a:pt x="0" y="81"/>
                                  </a:moveTo>
                                  <a:lnTo>
                                    <a:pt x="9" y="54"/>
                                  </a:lnTo>
                                  <a:lnTo>
                                    <a:pt x="13" y="51"/>
                                  </a:lnTo>
                                  <a:lnTo>
                                    <a:pt x="17" y="44"/>
                                  </a:lnTo>
                                  <a:lnTo>
                                    <a:pt x="41" y="20"/>
                                  </a:lnTo>
                                  <a:lnTo>
                                    <a:pt x="49" y="11"/>
                                  </a:lnTo>
                                  <a:lnTo>
                                    <a:pt x="53" y="4"/>
                                  </a:lnTo>
                                  <a:lnTo>
                                    <a:pt x="54" y="0"/>
                                  </a:lnTo>
                                  <a:lnTo>
                                    <a:pt x="63" y="2"/>
                                  </a:lnTo>
                                  <a:lnTo>
                                    <a:pt x="81" y="8"/>
                                  </a:lnTo>
                                  <a:lnTo>
                                    <a:pt x="108" y="8"/>
                                  </a:lnTo>
                                  <a:lnTo>
                                    <a:pt x="117" y="11"/>
                                  </a:lnTo>
                                  <a:lnTo>
                                    <a:pt x="129" y="5"/>
                                  </a:lnTo>
                                  <a:lnTo>
                                    <a:pt x="138" y="9"/>
                                  </a:lnTo>
                                  <a:lnTo>
                                    <a:pt x="145" y="11"/>
                                  </a:lnTo>
                                  <a:lnTo>
                                    <a:pt x="156" y="7"/>
                                  </a:lnTo>
                                  <a:lnTo>
                                    <a:pt x="163" y="7"/>
                                  </a:lnTo>
                                  <a:lnTo>
                                    <a:pt x="173" y="3"/>
                                  </a:lnTo>
                                  <a:lnTo>
                                    <a:pt x="184" y="0"/>
                                  </a:lnTo>
                                  <a:lnTo>
                                    <a:pt x="194" y="0"/>
                                  </a:lnTo>
                                  <a:lnTo>
                                    <a:pt x="199" y="1"/>
                                  </a:lnTo>
                                  <a:lnTo>
                                    <a:pt x="208" y="10"/>
                                  </a:lnTo>
                                  <a:lnTo>
                                    <a:pt x="219" y="16"/>
                                  </a:lnTo>
                                  <a:lnTo>
                                    <a:pt x="224" y="25"/>
                                  </a:lnTo>
                                  <a:lnTo>
                                    <a:pt x="234" y="39"/>
                                  </a:lnTo>
                                  <a:lnTo>
                                    <a:pt x="239" y="46"/>
                                  </a:lnTo>
                                  <a:lnTo>
                                    <a:pt x="246" y="58"/>
                                  </a:lnTo>
                                  <a:lnTo>
                                    <a:pt x="248" y="70"/>
                                  </a:lnTo>
                                  <a:lnTo>
                                    <a:pt x="251" y="74"/>
                                  </a:lnTo>
                                  <a:lnTo>
                                    <a:pt x="256" y="85"/>
                                  </a:lnTo>
                                  <a:lnTo>
                                    <a:pt x="256" y="91"/>
                                  </a:lnTo>
                                  <a:lnTo>
                                    <a:pt x="252" y="99"/>
                                  </a:lnTo>
                                  <a:lnTo>
                                    <a:pt x="241" y="105"/>
                                  </a:lnTo>
                                  <a:lnTo>
                                    <a:pt x="227" y="109"/>
                                  </a:lnTo>
                                  <a:lnTo>
                                    <a:pt x="221" y="11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84" name="Freeform 232">
                              <a:extLst>
                                <a:ext uri="{FF2B5EF4-FFF2-40B4-BE49-F238E27FC236}">
                                  <a16:creationId xmlns:a16="http://schemas.microsoft.com/office/drawing/2014/main" id="{1A433F56-94D1-5743-0624-F437DFCC96FD}"/>
                                </a:ext>
                              </a:extLst>
                            </p:cNvPr>
                            <p:cNvSpPr>
                              <a:spLocks/>
                            </p:cNvSpPr>
                            <p:nvPr/>
                          </p:nvSpPr>
                          <p:spPr bwMode="auto">
                            <a:xfrm>
                              <a:off x="1905001" y="3626639"/>
                              <a:ext cx="1218893" cy="665400"/>
                            </a:xfrm>
                            <a:custGeom>
                              <a:avLst/>
                              <a:gdLst/>
                              <a:ahLst/>
                              <a:cxnLst>
                                <a:cxn ang="0">
                                  <a:pos x="551" y="48"/>
                                </a:cxn>
                                <a:cxn ang="0">
                                  <a:pos x="527" y="55"/>
                                </a:cxn>
                                <a:cxn ang="0">
                                  <a:pos x="503" y="63"/>
                                </a:cxn>
                                <a:cxn ang="0">
                                  <a:pos x="487" y="82"/>
                                </a:cxn>
                                <a:cxn ang="0">
                                  <a:pos x="503" y="105"/>
                                </a:cxn>
                                <a:cxn ang="0">
                                  <a:pos x="539" y="124"/>
                                </a:cxn>
                                <a:cxn ang="0">
                                  <a:pos x="542" y="144"/>
                                </a:cxn>
                                <a:cxn ang="0">
                                  <a:pos x="515" y="125"/>
                                </a:cxn>
                                <a:cxn ang="0">
                                  <a:pos x="486" y="112"/>
                                </a:cxn>
                                <a:cxn ang="0">
                                  <a:pos x="448" y="100"/>
                                </a:cxn>
                                <a:cxn ang="0">
                                  <a:pos x="420" y="92"/>
                                </a:cxn>
                                <a:cxn ang="0">
                                  <a:pos x="405" y="94"/>
                                </a:cxn>
                                <a:cxn ang="0">
                                  <a:pos x="410" y="106"/>
                                </a:cxn>
                                <a:cxn ang="0">
                                  <a:pos x="423" y="123"/>
                                </a:cxn>
                                <a:cxn ang="0">
                                  <a:pos x="443" y="117"/>
                                </a:cxn>
                                <a:cxn ang="0">
                                  <a:pos x="416" y="158"/>
                                </a:cxn>
                                <a:cxn ang="0">
                                  <a:pos x="389" y="168"/>
                                </a:cxn>
                                <a:cxn ang="0">
                                  <a:pos x="392" y="178"/>
                                </a:cxn>
                                <a:cxn ang="0">
                                  <a:pos x="414" y="180"/>
                                </a:cxn>
                                <a:cxn ang="0">
                                  <a:pos x="433" y="188"/>
                                </a:cxn>
                                <a:cxn ang="0">
                                  <a:pos x="351" y="243"/>
                                </a:cxn>
                                <a:cxn ang="0">
                                  <a:pos x="325" y="243"/>
                                </a:cxn>
                                <a:cxn ang="0">
                                  <a:pos x="310" y="243"/>
                                </a:cxn>
                                <a:cxn ang="0">
                                  <a:pos x="315" y="261"/>
                                </a:cxn>
                                <a:cxn ang="0">
                                  <a:pos x="299" y="275"/>
                                </a:cxn>
                                <a:cxn ang="0">
                                  <a:pos x="279" y="278"/>
                                </a:cxn>
                                <a:cxn ang="0">
                                  <a:pos x="262" y="273"/>
                                </a:cxn>
                                <a:cxn ang="0">
                                  <a:pos x="248" y="283"/>
                                </a:cxn>
                                <a:cxn ang="0">
                                  <a:pos x="234" y="281"/>
                                </a:cxn>
                                <a:cxn ang="0">
                                  <a:pos x="210" y="287"/>
                                </a:cxn>
                                <a:cxn ang="0">
                                  <a:pos x="186" y="301"/>
                                </a:cxn>
                                <a:cxn ang="0">
                                  <a:pos x="161" y="317"/>
                                </a:cxn>
                                <a:cxn ang="0">
                                  <a:pos x="130" y="340"/>
                                </a:cxn>
                                <a:cxn ang="0">
                                  <a:pos x="100" y="344"/>
                                </a:cxn>
                                <a:cxn ang="0">
                                  <a:pos x="73" y="348"/>
                                </a:cxn>
                                <a:cxn ang="0">
                                  <a:pos x="19" y="320"/>
                                </a:cxn>
                                <a:cxn ang="0">
                                  <a:pos x="0" y="203"/>
                                </a:cxn>
                                <a:cxn ang="0">
                                  <a:pos x="12" y="217"/>
                                </a:cxn>
                                <a:cxn ang="0">
                                  <a:pos x="24" y="229"/>
                                </a:cxn>
                                <a:cxn ang="0">
                                  <a:pos x="36" y="236"/>
                                </a:cxn>
                                <a:cxn ang="0">
                                  <a:pos x="34" y="260"/>
                                </a:cxn>
                                <a:cxn ang="0">
                                  <a:pos x="24" y="265"/>
                                </a:cxn>
                                <a:cxn ang="0">
                                  <a:pos x="58" y="268"/>
                                </a:cxn>
                                <a:cxn ang="0">
                                  <a:pos x="86" y="276"/>
                                </a:cxn>
                                <a:cxn ang="0">
                                  <a:pos x="127" y="269"/>
                                </a:cxn>
                                <a:cxn ang="0">
                                  <a:pos x="143" y="243"/>
                                </a:cxn>
                                <a:cxn ang="0">
                                  <a:pos x="172" y="191"/>
                                </a:cxn>
                                <a:cxn ang="0">
                                  <a:pos x="239" y="124"/>
                                </a:cxn>
                                <a:cxn ang="0">
                                  <a:pos x="312" y="48"/>
                                </a:cxn>
                                <a:cxn ang="0">
                                  <a:pos x="327" y="7"/>
                                </a:cxn>
                              </a:cxnLst>
                              <a:rect l="0" t="0" r="r" b="b"/>
                              <a:pathLst>
                                <a:path w="552" h="349">
                                  <a:moveTo>
                                    <a:pt x="549" y="33"/>
                                  </a:moveTo>
                                  <a:lnTo>
                                    <a:pt x="545" y="37"/>
                                  </a:lnTo>
                                  <a:lnTo>
                                    <a:pt x="551" y="48"/>
                                  </a:lnTo>
                                  <a:lnTo>
                                    <a:pt x="541" y="49"/>
                                  </a:lnTo>
                                  <a:lnTo>
                                    <a:pt x="533" y="50"/>
                                  </a:lnTo>
                                  <a:lnTo>
                                    <a:pt x="527" y="55"/>
                                  </a:lnTo>
                                  <a:lnTo>
                                    <a:pt x="520" y="61"/>
                                  </a:lnTo>
                                  <a:lnTo>
                                    <a:pt x="511" y="64"/>
                                  </a:lnTo>
                                  <a:lnTo>
                                    <a:pt x="503" y="63"/>
                                  </a:lnTo>
                                  <a:lnTo>
                                    <a:pt x="496" y="71"/>
                                  </a:lnTo>
                                  <a:lnTo>
                                    <a:pt x="485" y="76"/>
                                  </a:lnTo>
                                  <a:lnTo>
                                    <a:pt x="487" y="82"/>
                                  </a:lnTo>
                                  <a:lnTo>
                                    <a:pt x="490" y="88"/>
                                  </a:lnTo>
                                  <a:lnTo>
                                    <a:pt x="491" y="95"/>
                                  </a:lnTo>
                                  <a:lnTo>
                                    <a:pt x="503" y="105"/>
                                  </a:lnTo>
                                  <a:lnTo>
                                    <a:pt x="517" y="111"/>
                                  </a:lnTo>
                                  <a:lnTo>
                                    <a:pt x="533" y="120"/>
                                  </a:lnTo>
                                  <a:lnTo>
                                    <a:pt x="539" y="124"/>
                                  </a:lnTo>
                                  <a:lnTo>
                                    <a:pt x="542" y="128"/>
                                  </a:lnTo>
                                  <a:lnTo>
                                    <a:pt x="546" y="140"/>
                                  </a:lnTo>
                                  <a:lnTo>
                                    <a:pt x="542" y="144"/>
                                  </a:lnTo>
                                  <a:lnTo>
                                    <a:pt x="525" y="141"/>
                                  </a:lnTo>
                                  <a:lnTo>
                                    <a:pt x="524" y="134"/>
                                  </a:lnTo>
                                  <a:lnTo>
                                    <a:pt x="515" y="125"/>
                                  </a:lnTo>
                                  <a:lnTo>
                                    <a:pt x="507" y="123"/>
                                  </a:lnTo>
                                  <a:lnTo>
                                    <a:pt x="497" y="115"/>
                                  </a:lnTo>
                                  <a:lnTo>
                                    <a:pt x="486" y="112"/>
                                  </a:lnTo>
                                  <a:lnTo>
                                    <a:pt x="476" y="109"/>
                                  </a:lnTo>
                                  <a:lnTo>
                                    <a:pt x="463" y="104"/>
                                  </a:lnTo>
                                  <a:lnTo>
                                    <a:pt x="448" y="100"/>
                                  </a:lnTo>
                                  <a:lnTo>
                                    <a:pt x="440" y="99"/>
                                  </a:lnTo>
                                  <a:lnTo>
                                    <a:pt x="428" y="96"/>
                                  </a:lnTo>
                                  <a:lnTo>
                                    <a:pt x="420" y="92"/>
                                  </a:lnTo>
                                  <a:lnTo>
                                    <a:pt x="415" y="91"/>
                                  </a:lnTo>
                                  <a:lnTo>
                                    <a:pt x="405" y="82"/>
                                  </a:lnTo>
                                  <a:lnTo>
                                    <a:pt x="405" y="94"/>
                                  </a:lnTo>
                                  <a:lnTo>
                                    <a:pt x="405" y="100"/>
                                  </a:lnTo>
                                  <a:lnTo>
                                    <a:pt x="410" y="101"/>
                                  </a:lnTo>
                                  <a:lnTo>
                                    <a:pt x="410" y="106"/>
                                  </a:lnTo>
                                  <a:lnTo>
                                    <a:pt x="407" y="112"/>
                                  </a:lnTo>
                                  <a:lnTo>
                                    <a:pt x="414" y="122"/>
                                  </a:lnTo>
                                  <a:lnTo>
                                    <a:pt x="423" y="123"/>
                                  </a:lnTo>
                                  <a:lnTo>
                                    <a:pt x="431" y="123"/>
                                  </a:lnTo>
                                  <a:lnTo>
                                    <a:pt x="438" y="121"/>
                                  </a:lnTo>
                                  <a:lnTo>
                                    <a:pt x="443" y="117"/>
                                  </a:lnTo>
                                  <a:lnTo>
                                    <a:pt x="454" y="115"/>
                                  </a:lnTo>
                                  <a:lnTo>
                                    <a:pt x="452" y="120"/>
                                  </a:lnTo>
                                  <a:lnTo>
                                    <a:pt x="416" y="158"/>
                                  </a:lnTo>
                                  <a:lnTo>
                                    <a:pt x="407" y="165"/>
                                  </a:lnTo>
                                  <a:lnTo>
                                    <a:pt x="398" y="166"/>
                                  </a:lnTo>
                                  <a:lnTo>
                                    <a:pt x="389" y="168"/>
                                  </a:lnTo>
                                  <a:lnTo>
                                    <a:pt x="384" y="172"/>
                                  </a:lnTo>
                                  <a:lnTo>
                                    <a:pt x="383" y="177"/>
                                  </a:lnTo>
                                  <a:lnTo>
                                    <a:pt x="392" y="178"/>
                                  </a:lnTo>
                                  <a:lnTo>
                                    <a:pt x="402" y="180"/>
                                  </a:lnTo>
                                  <a:lnTo>
                                    <a:pt x="410" y="181"/>
                                  </a:lnTo>
                                  <a:lnTo>
                                    <a:pt x="414" y="180"/>
                                  </a:lnTo>
                                  <a:lnTo>
                                    <a:pt x="420" y="182"/>
                                  </a:lnTo>
                                  <a:lnTo>
                                    <a:pt x="424" y="185"/>
                                  </a:lnTo>
                                  <a:lnTo>
                                    <a:pt x="433" y="188"/>
                                  </a:lnTo>
                                  <a:lnTo>
                                    <a:pt x="440" y="188"/>
                                  </a:lnTo>
                                  <a:lnTo>
                                    <a:pt x="352" y="252"/>
                                  </a:lnTo>
                                  <a:lnTo>
                                    <a:pt x="351" y="243"/>
                                  </a:lnTo>
                                  <a:lnTo>
                                    <a:pt x="343" y="244"/>
                                  </a:lnTo>
                                  <a:lnTo>
                                    <a:pt x="332" y="243"/>
                                  </a:lnTo>
                                  <a:lnTo>
                                    <a:pt x="325" y="243"/>
                                  </a:lnTo>
                                  <a:lnTo>
                                    <a:pt x="317" y="240"/>
                                  </a:lnTo>
                                  <a:lnTo>
                                    <a:pt x="313" y="238"/>
                                  </a:lnTo>
                                  <a:lnTo>
                                    <a:pt x="310" y="243"/>
                                  </a:lnTo>
                                  <a:lnTo>
                                    <a:pt x="314" y="250"/>
                                  </a:lnTo>
                                  <a:lnTo>
                                    <a:pt x="316" y="255"/>
                                  </a:lnTo>
                                  <a:lnTo>
                                    <a:pt x="315" y="261"/>
                                  </a:lnTo>
                                  <a:lnTo>
                                    <a:pt x="310" y="266"/>
                                  </a:lnTo>
                                  <a:lnTo>
                                    <a:pt x="304" y="271"/>
                                  </a:lnTo>
                                  <a:lnTo>
                                    <a:pt x="299" y="275"/>
                                  </a:lnTo>
                                  <a:lnTo>
                                    <a:pt x="291" y="275"/>
                                  </a:lnTo>
                                  <a:lnTo>
                                    <a:pt x="286" y="277"/>
                                  </a:lnTo>
                                  <a:lnTo>
                                    <a:pt x="279" y="278"/>
                                  </a:lnTo>
                                  <a:lnTo>
                                    <a:pt x="275" y="277"/>
                                  </a:lnTo>
                                  <a:lnTo>
                                    <a:pt x="272" y="273"/>
                                  </a:lnTo>
                                  <a:lnTo>
                                    <a:pt x="262" y="273"/>
                                  </a:lnTo>
                                  <a:lnTo>
                                    <a:pt x="254" y="274"/>
                                  </a:lnTo>
                                  <a:lnTo>
                                    <a:pt x="252" y="280"/>
                                  </a:lnTo>
                                  <a:lnTo>
                                    <a:pt x="248" y="283"/>
                                  </a:lnTo>
                                  <a:lnTo>
                                    <a:pt x="244" y="284"/>
                                  </a:lnTo>
                                  <a:lnTo>
                                    <a:pt x="237" y="280"/>
                                  </a:lnTo>
                                  <a:lnTo>
                                    <a:pt x="234" y="281"/>
                                  </a:lnTo>
                                  <a:lnTo>
                                    <a:pt x="228" y="285"/>
                                  </a:lnTo>
                                  <a:lnTo>
                                    <a:pt x="214" y="287"/>
                                  </a:lnTo>
                                  <a:lnTo>
                                    <a:pt x="210" y="287"/>
                                  </a:lnTo>
                                  <a:lnTo>
                                    <a:pt x="200" y="298"/>
                                  </a:lnTo>
                                  <a:lnTo>
                                    <a:pt x="194" y="301"/>
                                  </a:lnTo>
                                  <a:lnTo>
                                    <a:pt x="186" y="301"/>
                                  </a:lnTo>
                                  <a:lnTo>
                                    <a:pt x="178" y="302"/>
                                  </a:lnTo>
                                  <a:lnTo>
                                    <a:pt x="170" y="307"/>
                                  </a:lnTo>
                                  <a:lnTo>
                                    <a:pt x="161" y="317"/>
                                  </a:lnTo>
                                  <a:lnTo>
                                    <a:pt x="150" y="328"/>
                                  </a:lnTo>
                                  <a:lnTo>
                                    <a:pt x="137" y="337"/>
                                  </a:lnTo>
                                  <a:lnTo>
                                    <a:pt x="130" y="340"/>
                                  </a:lnTo>
                                  <a:lnTo>
                                    <a:pt x="122" y="346"/>
                                  </a:lnTo>
                                  <a:lnTo>
                                    <a:pt x="111" y="346"/>
                                  </a:lnTo>
                                  <a:lnTo>
                                    <a:pt x="100" y="344"/>
                                  </a:lnTo>
                                  <a:lnTo>
                                    <a:pt x="94" y="346"/>
                                  </a:lnTo>
                                  <a:lnTo>
                                    <a:pt x="87" y="348"/>
                                  </a:lnTo>
                                  <a:lnTo>
                                    <a:pt x="73" y="348"/>
                                  </a:lnTo>
                                  <a:lnTo>
                                    <a:pt x="60" y="341"/>
                                  </a:lnTo>
                                  <a:lnTo>
                                    <a:pt x="40" y="332"/>
                                  </a:lnTo>
                                  <a:lnTo>
                                    <a:pt x="19" y="320"/>
                                  </a:lnTo>
                                  <a:lnTo>
                                    <a:pt x="5" y="303"/>
                                  </a:lnTo>
                                  <a:lnTo>
                                    <a:pt x="0" y="289"/>
                                  </a:lnTo>
                                  <a:lnTo>
                                    <a:pt x="0" y="203"/>
                                  </a:lnTo>
                                  <a:lnTo>
                                    <a:pt x="3" y="205"/>
                                  </a:lnTo>
                                  <a:lnTo>
                                    <a:pt x="6" y="214"/>
                                  </a:lnTo>
                                  <a:lnTo>
                                    <a:pt x="12" y="217"/>
                                  </a:lnTo>
                                  <a:lnTo>
                                    <a:pt x="19" y="219"/>
                                  </a:lnTo>
                                  <a:lnTo>
                                    <a:pt x="19" y="223"/>
                                  </a:lnTo>
                                  <a:lnTo>
                                    <a:pt x="24" y="229"/>
                                  </a:lnTo>
                                  <a:lnTo>
                                    <a:pt x="32" y="229"/>
                                  </a:lnTo>
                                  <a:lnTo>
                                    <a:pt x="35" y="230"/>
                                  </a:lnTo>
                                  <a:lnTo>
                                    <a:pt x="36" y="236"/>
                                  </a:lnTo>
                                  <a:lnTo>
                                    <a:pt x="41" y="239"/>
                                  </a:lnTo>
                                  <a:lnTo>
                                    <a:pt x="42" y="252"/>
                                  </a:lnTo>
                                  <a:lnTo>
                                    <a:pt x="34" y="260"/>
                                  </a:lnTo>
                                  <a:lnTo>
                                    <a:pt x="26" y="261"/>
                                  </a:lnTo>
                                  <a:lnTo>
                                    <a:pt x="23" y="257"/>
                                  </a:lnTo>
                                  <a:lnTo>
                                    <a:pt x="24" y="265"/>
                                  </a:lnTo>
                                  <a:lnTo>
                                    <a:pt x="34" y="268"/>
                                  </a:lnTo>
                                  <a:lnTo>
                                    <a:pt x="48" y="269"/>
                                  </a:lnTo>
                                  <a:lnTo>
                                    <a:pt x="58" y="268"/>
                                  </a:lnTo>
                                  <a:lnTo>
                                    <a:pt x="67" y="269"/>
                                  </a:lnTo>
                                  <a:lnTo>
                                    <a:pt x="77" y="275"/>
                                  </a:lnTo>
                                  <a:lnTo>
                                    <a:pt x="86" y="276"/>
                                  </a:lnTo>
                                  <a:lnTo>
                                    <a:pt x="95" y="274"/>
                                  </a:lnTo>
                                  <a:lnTo>
                                    <a:pt x="106" y="275"/>
                                  </a:lnTo>
                                  <a:lnTo>
                                    <a:pt x="127" y="269"/>
                                  </a:lnTo>
                                  <a:lnTo>
                                    <a:pt x="140" y="265"/>
                                  </a:lnTo>
                                  <a:lnTo>
                                    <a:pt x="142" y="256"/>
                                  </a:lnTo>
                                  <a:lnTo>
                                    <a:pt x="143" y="243"/>
                                  </a:lnTo>
                                  <a:lnTo>
                                    <a:pt x="150" y="225"/>
                                  </a:lnTo>
                                  <a:lnTo>
                                    <a:pt x="160" y="208"/>
                                  </a:lnTo>
                                  <a:lnTo>
                                    <a:pt x="172" y="191"/>
                                  </a:lnTo>
                                  <a:lnTo>
                                    <a:pt x="187" y="170"/>
                                  </a:lnTo>
                                  <a:lnTo>
                                    <a:pt x="207" y="153"/>
                                  </a:lnTo>
                                  <a:lnTo>
                                    <a:pt x="239" y="124"/>
                                  </a:lnTo>
                                  <a:lnTo>
                                    <a:pt x="261" y="104"/>
                                  </a:lnTo>
                                  <a:lnTo>
                                    <a:pt x="294" y="71"/>
                                  </a:lnTo>
                                  <a:lnTo>
                                    <a:pt x="312" y="48"/>
                                  </a:lnTo>
                                  <a:lnTo>
                                    <a:pt x="320" y="32"/>
                                  </a:lnTo>
                                  <a:lnTo>
                                    <a:pt x="325" y="16"/>
                                  </a:lnTo>
                                  <a:lnTo>
                                    <a:pt x="327" y="7"/>
                                  </a:lnTo>
                                  <a:lnTo>
                                    <a:pt x="329" y="0"/>
                                  </a:lnTo>
                                  <a:lnTo>
                                    <a:pt x="549" y="33"/>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85" name="Freeform 233">
                              <a:extLst>
                                <a:ext uri="{FF2B5EF4-FFF2-40B4-BE49-F238E27FC236}">
                                  <a16:creationId xmlns:a16="http://schemas.microsoft.com/office/drawing/2014/main" id="{7C5C45AF-5F01-B900-27F9-87E37793EE9F}"/>
                                </a:ext>
                              </a:extLst>
                            </p:cNvPr>
                            <p:cNvSpPr>
                              <a:spLocks/>
                            </p:cNvSpPr>
                            <p:nvPr/>
                          </p:nvSpPr>
                          <p:spPr bwMode="auto">
                            <a:xfrm>
                              <a:off x="3194552" y="3914534"/>
                              <a:ext cx="105991" cy="64824"/>
                            </a:xfrm>
                            <a:custGeom>
                              <a:avLst/>
                              <a:gdLst/>
                              <a:ahLst/>
                              <a:cxnLst>
                                <a:cxn ang="0">
                                  <a:pos x="0" y="0"/>
                                </a:cxn>
                                <a:cxn ang="0">
                                  <a:pos x="6" y="5"/>
                                </a:cxn>
                                <a:cxn ang="0">
                                  <a:pos x="17" y="16"/>
                                </a:cxn>
                                <a:cxn ang="0">
                                  <a:pos x="22" y="18"/>
                                </a:cxn>
                                <a:cxn ang="0">
                                  <a:pos x="32" y="18"/>
                                </a:cxn>
                                <a:cxn ang="0">
                                  <a:pos x="42" y="18"/>
                                </a:cxn>
                                <a:cxn ang="0">
                                  <a:pos x="47" y="16"/>
                                </a:cxn>
                                <a:cxn ang="0">
                                  <a:pos x="34" y="32"/>
                                </a:cxn>
                                <a:cxn ang="0">
                                  <a:pos x="4" y="33"/>
                                </a:cxn>
                                <a:cxn ang="0">
                                  <a:pos x="0" y="27"/>
                                </a:cxn>
                                <a:cxn ang="0">
                                  <a:pos x="10" y="27"/>
                                </a:cxn>
                                <a:cxn ang="0">
                                  <a:pos x="16" y="28"/>
                                </a:cxn>
                                <a:cxn ang="0">
                                  <a:pos x="16" y="27"/>
                                </a:cxn>
                                <a:cxn ang="0">
                                  <a:pos x="12" y="18"/>
                                </a:cxn>
                                <a:cxn ang="0">
                                  <a:pos x="4" y="11"/>
                                </a:cxn>
                                <a:cxn ang="0">
                                  <a:pos x="0" y="11"/>
                                </a:cxn>
                                <a:cxn ang="0">
                                  <a:pos x="0" y="0"/>
                                </a:cxn>
                              </a:cxnLst>
                              <a:rect l="0" t="0" r="r" b="b"/>
                              <a:pathLst>
                                <a:path w="48" h="34">
                                  <a:moveTo>
                                    <a:pt x="0" y="0"/>
                                  </a:moveTo>
                                  <a:lnTo>
                                    <a:pt x="6" y="5"/>
                                  </a:lnTo>
                                  <a:lnTo>
                                    <a:pt x="17" y="16"/>
                                  </a:lnTo>
                                  <a:lnTo>
                                    <a:pt x="22" y="18"/>
                                  </a:lnTo>
                                  <a:lnTo>
                                    <a:pt x="32" y="18"/>
                                  </a:lnTo>
                                  <a:lnTo>
                                    <a:pt x="42" y="18"/>
                                  </a:lnTo>
                                  <a:lnTo>
                                    <a:pt x="47" y="16"/>
                                  </a:lnTo>
                                  <a:lnTo>
                                    <a:pt x="34" y="32"/>
                                  </a:lnTo>
                                  <a:lnTo>
                                    <a:pt x="4" y="33"/>
                                  </a:lnTo>
                                  <a:lnTo>
                                    <a:pt x="0" y="27"/>
                                  </a:lnTo>
                                  <a:lnTo>
                                    <a:pt x="10" y="27"/>
                                  </a:lnTo>
                                  <a:lnTo>
                                    <a:pt x="16" y="28"/>
                                  </a:lnTo>
                                  <a:lnTo>
                                    <a:pt x="16" y="27"/>
                                  </a:lnTo>
                                  <a:lnTo>
                                    <a:pt x="12" y="18"/>
                                  </a:lnTo>
                                  <a:lnTo>
                                    <a:pt x="4" y="11"/>
                                  </a:lnTo>
                                  <a:lnTo>
                                    <a:pt x="0" y="11"/>
                                  </a:lnTo>
                                  <a:lnTo>
                                    <a:pt x="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86" name="Freeform 234">
                              <a:extLst>
                                <a:ext uri="{FF2B5EF4-FFF2-40B4-BE49-F238E27FC236}">
                                  <a16:creationId xmlns:a16="http://schemas.microsoft.com/office/drawing/2014/main" id="{00696A21-BBC5-FA43-D5A2-15C9492A4411}"/>
                                </a:ext>
                              </a:extLst>
                            </p:cNvPr>
                            <p:cNvSpPr>
                              <a:spLocks/>
                            </p:cNvSpPr>
                            <p:nvPr/>
                          </p:nvSpPr>
                          <p:spPr bwMode="auto">
                            <a:xfrm>
                              <a:off x="2516655" y="3087075"/>
                              <a:ext cx="324596" cy="552911"/>
                            </a:xfrm>
                            <a:custGeom>
                              <a:avLst/>
                              <a:gdLst/>
                              <a:ahLst/>
                              <a:cxnLst>
                                <a:cxn ang="0">
                                  <a:pos x="35" y="276"/>
                                </a:cxn>
                                <a:cxn ang="0">
                                  <a:pos x="11" y="261"/>
                                </a:cxn>
                                <a:cxn ang="0">
                                  <a:pos x="4" y="222"/>
                                </a:cxn>
                                <a:cxn ang="0">
                                  <a:pos x="12" y="203"/>
                                </a:cxn>
                                <a:cxn ang="0">
                                  <a:pos x="43" y="194"/>
                                </a:cxn>
                                <a:cxn ang="0">
                                  <a:pos x="38" y="163"/>
                                </a:cxn>
                                <a:cxn ang="0">
                                  <a:pos x="43" y="134"/>
                                </a:cxn>
                                <a:cxn ang="0">
                                  <a:pos x="76" y="131"/>
                                </a:cxn>
                                <a:cxn ang="0">
                                  <a:pos x="50" y="96"/>
                                </a:cxn>
                                <a:cxn ang="0">
                                  <a:pos x="57" y="73"/>
                                </a:cxn>
                                <a:cxn ang="0">
                                  <a:pos x="44" y="49"/>
                                </a:cxn>
                                <a:cxn ang="0">
                                  <a:pos x="53" y="26"/>
                                </a:cxn>
                                <a:cxn ang="0">
                                  <a:pos x="47" y="8"/>
                                </a:cxn>
                                <a:cxn ang="0">
                                  <a:pos x="53" y="7"/>
                                </a:cxn>
                                <a:cxn ang="0">
                                  <a:pos x="57" y="27"/>
                                </a:cxn>
                                <a:cxn ang="0">
                                  <a:pos x="47" y="47"/>
                                </a:cxn>
                                <a:cxn ang="0">
                                  <a:pos x="63" y="70"/>
                                </a:cxn>
                                <a:cxn ang="0">
                                  <a:pos x="79" y="78"/>
                                </a:cxn>
                                <a:cxn ang="0">
                                  <a:pos x="76" y="55"/>
                                </a:cxn>
                                <a:cxn ang="0">
                                  <a:pos x="101" y="54"/>
                                </a:cxn>
                                <a:cxn ang="0">
                                  <a:pos x="102" y="46"/>
                                </a:cxn>
                                <a:cxn ang="0">
                                  <a:pos x="85" y="33"/>
                                </a:cxn>
                                <a:cxn ang="0">
                                  <a:pos x="120" y="10"/>
                                </a:cxn>
                                <a:cxn ang="0">
                                  <a:pos x="140" y="5"/>
                                </a:cxn>
                                <a:cxn ang="0">
                                  <a:pos x="146" y="9"/>
                                </a:cxn>
                                <a:cxn ang="0">
                                  <a:pos x="130" y="12"/>
                                </a:cxn>
                                <a:cxn ang="0">
                                  <a:pos x="98" y="26"/>
                                </a:cxn>
                                <a:cxn ang="0">
                                  <a:pos x="97" y="39"/>
                                </a:cxn>
                                <a:cxn ang="0">
                                  <a:pos x="115" y="53"/>
                                </a:cxn>
                                <a:cxn ang="0">
                                  <a:pos x="101" y="60"/>
                                </a:cxn>
                                <a:cxn ang="0">
                                  <a:pos x="83" y="62"/>
                                </a:cxn>
                                <a:cxn ang="0">
                                  <a:pos x="84" y="86"/>
                                </a:cxn>
                                <a:cxn ang="0">
                                  <a:pos x="66" y="84"/>
                                </a:cxn>
                                <a:cxn ang="0">
                                  <a:pos x="52" y="90"/>
                                </a:cxn>
                                <a:cxn ang="0">
                                  <a:pos x="70" y="111"/>
                                </a:cxn>
                                <a:cxn ang="0">
                                  <a:pos x="83" y="137"/>
                                </a:cxn>
                                <a:cxn ang="0">
                                  <a:pos x="66" y="143"/>
                                </a:cxn>
                                <a:cxn ang="0">
                                  <a:pos x="43" y="147"/>
                                </a:cxn>
                                <a:cxn ang="0">
                                  <a:pos x="52" y="192"/>
                                </a:cxn>
                                <a:cxn ang="0">
                                  <a:pos x="32" y="209"/>
                                </a:cxn>
                                <a:cxn ang="0">
                                  <a:pos x="11" y="212"/>
                                </a:cxn>
                                <a:cxn ang="0">
                                  <a:pos x="16" y="235"/>
                                </a:cxn>
                                <a:cxn ang="0">
                                  <a:pos x="23" y="261"/>
                                </a:cxn>
                                <a:cxn ang="0">
                                  <a:pos x="58" y="262"/>
                                </a:cxn>
                              </a:cxnLst>
                              <a:rect l="0" t="0" r="r" b="b"/>
                              <a:pathLst>
                                <a:path w="147" h="290">
                                  <a:moveTo>
                                    <a:pt x="52" y="289"/>
                                  </a:moveTo>
                                  <a:lnTo>
                                    <a:pt x="45" y="280"/>
                                  </a:lnTo>
                                  <a:lnTo>
                                    <a:pt x="35" y="276"/>
                                  </a:lnTo>
                                  <a:lnTo>
                                    <a:pt x="24" y="275"/>
                                  </a:lnTo>
                                  <a:lnTo>
                                    <a:pt x="18" y="268"/>
                                  </a:lnTo>
                                  <a:lnTo>
                                    <a:pt x="11" y="261"/>
                                  </a:lnTo>
                                  <a:lnTo>
                                    <a:pt x="5" y="251"/>
                                  </a:lnTo>
                                  <a:lnTo>
                                    <a:pt x="3" y="235"/>
                                  </a:lnTo>
                                  <a:lnTo>
                                    <a:pt x="4" y="222"/>
                                  </a:lnTo>
                                  <a:lnTo>
                                    <a:pt x="0" y="219"/>
                                  </a:lnTo>
                                  <a:lnTo>
                                    <a:pt x="6" y="209"/>
                                  </a:lnTo>
                                  <a:lnTo>
                                    <a:pt x="12" y="203"/>
                                  </a:lnTo>
                                  <a:lnTo>
                                    <a:pt x="18" y="203"/>
                                  </a:lnTo>
                                  <a:lnTo>
                                    <a:pt x="37" y="198"/>
                                  </a:lnTo>
                                  <a:lnTo>
                                    <a:pt x="43" y="194"/>
                                  </a:lnTo>
                                  <a:lnTo>
                                    <a:pt x="43" y="185"/>
                                  </a:lnTo>
                                  <a:lnTo>
                                    <a:pt x="41" y="172"/>
                                  </a:lnTo>
                                  <a:lnTo>
                                    <a:pt x="38" y="163"/>
                                  </a:lnTo>
                                  <a:lnTo>
                                    <a:pt x="37" y="148"/>
                                  </a:lnTo>
                                  <a:lnTo>
                                    <a:pt x="38" y="137"/>
                                  </a:lnTo>
                                  <a:lnTo>
                                    <a:pt x="43" y="134"/>
                                  </a:lnTo>
                                  <a:lnTo>
                                    <a:pt x="54" y="134"/>
                                  </a:lnTo>
                                  <a:lnTo>
                                    <a:pt x="70" y="134"/>
                                  </a:lnTo>
                                  <a:lnTo>
                                    <a:pt x="76" y="131"/>
                                  </a:lnTo>
                                  <a:lnTo>
                                    <a:pt x="74" y="126"/>
                                  </a:lnTo>
                                  <a:lnTo>
                                    <a:pt x="57" y="107"/>
                                  </a:lnTo>
                                  <a:lnTo>
                                    <a:pt x="50" y="96"/>
                                  </a:lnTo>
                                  <a:lnTo>
                                    <a:pt x="47" y="86"/>
                                  </a:lnTo>
                                  <a:lnTo>
                                    <a:pt x="52" y="78"/>
                                  </a:lnTo>
                                  <a:lnTo>
                                    <a:pt x="57" y="73"/>
                                  </a:lnTo>
                                  <a:lnTo>
                                    <a:pt x="58" y="68"/>
                                  </a:lnTo>
                                  <a:lnTo>
                                    <a:pt x="54" y="59"/>
                                  </a:lnTo>
                                  <a:lnTo>
                                    <a:pt x="44" y="49"/>
                                  </a:lnTo>
                                  <a:lnTo>
                                    <a:pt x="39" y="45"/>
                                  </a:lnTo>
                                  <a:lnTo>
                                    <a:pt x="41" y="38"/>
                                  </a:lnTo>
                                  <a:lnTo>
                                    <a:pt x="53" y="26"/>
                                  </a:lnTo>
                                  <a:lnTo>
                                    <a:pt x="55" y="15"/>
                                  </a:lnTo>
                                  <a:lnTo>
                                    <a:pt x="53" y="9"/>
                                  </a:lnTo>
                                  <a:lnTo>
                                    <a:pt x="47" y="8"/>
                                  </a:lnTo>
                                  <a:lnTo>
                                    <a:pt x="40" y="10"/>
                                  </a:lnTo>
                                  <a:lnTo>
                                    <a:pt x="42" y="7"/>
                                  </a:lnTo>
                                  <a:lnTo>
                                    <a:pt x="53" y="7"/>
                                  </a:lnTo>
                                  <a:lnTo>
                                    <a:pt x="57" y="10"/>
                                  </a:lnTo>
                                  <a:lnTo>
                                    <a:pt x="58" y="19"/>
                                  </a:lnTo>
                                  <a:lnTo>
                                    <a:pt x="57" y="27"/>
                                  </a:lnTo>
                                  <a:lnTo>
                                    <a:pt x="50" y="34"/>
                                  </a:lnTo>
                                  <a:lnTo>
                                    <a:pt x="44" y="42"/>
                                  </a:lnTo>
                                  <a:lnTo>
                                    <a:pt x="47" y="47"/>
                                  </a:lnTo>
                                  <a:lnTo>
                                    <a:pt x="53" y="54"/>
                                  </a:lnTo>
                                  <a:lnTo>
                                    <a:pt x="59" y="61"/>
                                  </a:lnTo>
                                  <a:lnTo>
                                    <a:pt x="63" y="70"/>
                                  </a:lnTo>
                                  <a:lnTo>
                                    <a:pt x="64" y="76"/>
                                  </a:lnTo>
                                  <a:lnTo>
                                    <a:pt x="71" y="78"/>
                                  </a:lnTo>
                                  <a:lnTo>
                                    <a:pt x="79" y="78"/>
                                  </a:lnTo>
                                  <a:lnTo>
                                    <a:pt x="82" y="73"/>
                                  </a:lnTo>
                                  <a:lnTo>
                                    <a:pt x="79" y="63"/>
                                  </a:lnTo>
                                  <a:lnTo>
                                    <a:pt x="76" y="55"/>
                                  </a:lnTo>
                                  <a:lnTo>
                                    <a:pt x="84" y="51"/>
                                  </a:lnTo>
                                  <a:lnTo>
                                    <a:pt x="94" y="53"/>
                                  </a:lnTo>
                                  <a:lnTo>
                                    <a:pt x="101" y="54"/>
                                  </a:lnTo>
                                  <a:lnTo>
                                    <a:pt x="107" y="55"/>
                                  </a:lnTo>
                                  <a:lnTo>
                                    <a:pt x="107" y="49"/>
                                  </a:lnTo>
                                  <a:lnTo>
                                    <a:pt x="102" y="46"/>
                                  </a:lnTo>
                                  <a:lnTo>
                                    <a:pt x="93" y="44"/>
                                  </a:lnTo>
                                  <a:lnTo>
                                    <a:pt x="87" y="39"/>
                                  </a:lnTo>
                                  <a:lnTo>
                                    <a:pt x="85" y="33"/>
                                  </a:lnTo>
                                  <a:lnTo>
                                    <a:pt x="92" y="23"/>
                                  </a:lnTo>
                                  <a:lnTo>
                                    <a:pt x="105" y="15"/>
                                  </a:lnTo>
                                  <a:lnTo>
                                    <a:pt x="120" y="10"/>
                                  </a:lnTo>
                                  <a:lnTo>
                                    <a:pt x="128" y="9"/>
                                  </a:lnTo>
                                  <a:lnTo>
                                    <a:pt x="136" y="10"/>
                                  </a:lnTo>
                                  <a:lnTo>
                                    <a:pt x="140" y="5"/>
                                  </a:lnTo>
                                  <a:lnTo>
                                    <a:pt x="135" y="3"/>
                                  </a:lnTo>
                                  <a:lnTo>
                                    <a:pt x="146" y="0"/>
                                  </a:lnTo>
                                  <a:lnTo>
                                    <a:pt x="146" y="9"/>
                                  </a:lnTo>
                                  <a:lnTo>
                                    <a:pt x="141" y="16"/>
                                  </a:lnTo>
                                  <a:lnTo>
                                    <a:pt x="136" y="15"/>
                                  </a:lnTo>
                                  <a:lnTo>
                                    <a:pt x="130" y="12"/>
                                  </a:lnTo>
                                  <a:lnTo>
                                    <a:pt x="122" y="14"/>
                                  </a:lnTo>
                                  <a:lnTo>
                                    <a:pt x="111" y="22"/>
                                  </a:lnTo>
                                  <a:lnTo>
                                    <a:pt x="98" y="26"/>
                                  </a:lnTo>
                                  <a:lnTo>
                                    <a:pt x="91" y="32"/>
                                  </a:lnTo>
                                  <a:lnTo>
                                    <a:pt x="93" y="37"/>
                                  </a:lnTo>
                                  <a:lnTo>
                                    <a:pt x="97" y="39"/>
                                  </a:lnTo>
                                  <a:lnTo>
                                    <a:pt x="104" y="42"/>
                                  </a:lnTo>
                                  <a:lnTo>
                                    <a:pt x="109" y="46"/>
                                  </a:lnTo>
                                  <a:lnTo>
                                    <a:pt x="115" y="53"/>
                                  </a:lnTo>
                                  <a:lnTo>
                                    <a:pt x="110" y="59"/>
                                  </a:lnTo>
                                  <a:lnTo>
                                    <a:pt x="105" y="61"/>
                                  </a:lnTo>
                                  <a:lnTo>
                                    <a:pt x="101" y="60"/>
                                  </a:lnTo>
                                  <a:lnTo>
                                    <a:pt x="92" y="57"/>
                                  </a:lnTo>
                                  <a:lnTo>
                                    <a:pt x="87" y="56"/>
                                  </a:lnTo>
                                  <a:lnTo>
                                    <a:pt x="83" y="62"/>
                                  </a:lnTo>
                                  <a:lnTo>
                                    <a:pt x="91" y="74"/>
                                  </a:lnTo>
                                  <a:lnTo>
                                    <a:pt x="92" y="81"/>
                                  </a:lnTo>
                                  <a:lnTo>
                                    <a:pt x="84" y="86"/>
                                  </a:lnTo>
                                  <a:lnTo>
                                    <a:pt x="78" y="89"/>
                                  </a:lnTo>
                                  <a:lnTo>
                                    <a:pt x="72" y="86"/>
                                  </a:lnTo>
                                  <a:lnTo>
                                    <a:pt x="66" y="84"/>
                                  </a:lnTo>
                                  <a:lnTo>
                                    <a:pt x="61" y="82"/>
                                  </a:lnTo>
                                  <a:lnTo>
                                    <a:pt x="55" y="84"/>
                                  </a:lnTo>
                                  <a:lnTo>
                                    <a:pt x="52" y="90"/>
                                  </a:lnTo>
                                  <a:lnTo>
                                    <a:pt x="55" y="96"/>
                                  </a:lnTo>
                                  <a:lnTo>
                                    <a:pt x="63" y="103"/>
                                  </a:lnTo>
                                  <a:lnTo>
                                    <a:pt x="70" y="111"/>
                                  </a:lnTo>
                                  <a:lnTo>
                                    <a:pt x="80" y="124"/>
                                  </a:lnTo>
                                  <a:lnTo>
                                    <a:pt x="82" y="130"/>
                                  </a:lnTo>
                                  <a:lnTo>
                                    <a:pt x="83" y="137"/>
                                  </a:lnTo>
                                  <a:lnTo>
                                    <a:pt x="81" y="140"/>
                                  </a:lnTo>
                                  <a:lnTo>
                                    <a:pt x="74" y="140"/>
                                  </a:lnTo>
                                  <a:lnTo>
                                    <a:pt x="66" y="143"/>
                                  </a:lnTo>
                                  <a:lnTo>
                                    <a:pt x="57" y="145"/>
                                  </a:lnTo>
                                  <a:lnTo>
                                    <a:pt x="47" y="145"/>
                                  </a:lnTo>
                                  <a:lnTo>
                                    <a:pt x="43" y="147"/>
                                  </a:lnTo>
                                  <a:lnTo>
                                    <a:pt x="43" y="158"/>
                                  </a:lnTo>
                                  <a:lnTo>
                                    <a:pt x="48" y="167"/>
                                  </a:lnTo>
                                  <a:lnTo>
                                    <a:pt x="52" y="192"/>
                                  </a:lnTo>
                                  <a:lnTo>
                                    <a:pt x="49" y="199"/>
                                  </a:lnTo>
                                  <a:lnTo>
                                    <a:pt x="42" y="205"/>
                                  </a:lnTo>
                                  <a:lnTo>
                                    <a:pt x="32" y="209"/>
                                  </a:lnTo>
                                  <a:lnTo>
                                    <a:pt x="24" y="210"/>
                                  </a:lnTo>
                                  <a:lnTo>
                                    <a:pt x="15" y="210"/>
                                  </a:lnTo>
                                  <a:lnTo>
                                    <a:pt x="11" y="212"/>
                                  </a:lnTo>
                                  <a:lnTo>
                                    <a:pt x="12" y="218"/>
                                  </a:lnTo>
                                  <a:lnTo>
                                    <a:pt x="13" y="223"/>
                                  </a:lnTo>
                                  <a:lnTo>
                                    <a:pt x="16" y="235"/>
                                  </a:lnTo>
                                  <a:lnTo>
                                    <a:pt x="14" y="242"/>
                                  </a:lnTo>
                                  <a:lnTo>
                                    <a:pt x="15" y="251"/>
                                  </a:lnTo>
                                  <a:lnTo>
                                    <a:pt x="23" y="261"/>
                                  </a:lnTo>
                                  <a:lnTo>
                                    <a:pt x="32" y="264"/>
                                  </a:lnTo>
                                  <a:lnTo>
                                    <a:pt x="45" y="265"/>
                                  </a:lnTo>
                                  <a:lnTo>
                                    <a:pt x="58" y="262"/>
                                  </a:lnTo>
                                  <a:lnTo>
                                    <a:pt x="52" y="289"/>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87" name="Freeform 235">
                              <a:extLst>
                                <a:ext uri="{FF2B5EF4-FFF2-40B4-BE49-F238E27FC236}">
                                  <a16:creationId xmlns:a16="http://schemas.microsoft.com/office/drawing/2014/main" id="{DF7BD53F-DA29-9B2F-BD51-CAE6291A965A}"/>
                                </a:ext>
                              </a:extLst>
                            </p:cNvPr>
                            <p:cNvSpPr>
                              <a:spLocks/>
                            </p:cNvSpPr>
                            <p:nvPr/>
                          </p:nvSpPr>
                          <p:spPr bwMode="auto">
                            <a:xfrm>
                              <a:off x="2828003" y="2759142"/>
                              <a:ext cx="110406" cy="120114"/>
                            </a:xfrm>
                            <a:custGeom>
                              <a:avLst/>
                              <a:gdLst/>
                              <a:ahLst/>
                              <a:cxnLst>
                                <a:cxn ang="0">
                                  <a:pos x="0" y="0"/>
                                </a:cxn>
                                <a:cxn ang="0">
                                  <a:pos x="2" y="9"/>
                                </a:cxn>
                                <a:cxn ang="0">
                                  <a:pos x="0" y="17"/>
                                </a:cxn>
                                <a:cxn ang="0">
                                  <a:pos x="8" y="23"/>
                                </a:cxn>
                                <a:cxn ang="0">
                                  <a:pos x="8" y="34"/>
                                </a:cxn>
                                <a:cxn ang="0">
                                  <a:pos x="11" y="44"/>
                                </a:cxn>
                                <a:cxn ang="0">
                                  <a:pos x="17" y="42"/>
                                </a:cxn>
                                <a:cxn ang="0">
                                  <a:pos x="14" y="32"/>
                                </a:cxn>
                                <a:cxn ang="0">
                                  <a:pos x="13" y="25"/>
                                </a:cxn>
                                <a:cxn ang="0">
                                  <a:pos x="11" y="20"/>
                                </a:cxn>
                                <a:cxn ang="0">
                                  <a:pos x="18" y="22"/>
                                </a:cxn>
                                <a:cxn ang="0">
                                  <a:pos x="25" y="23"/>
                                </a:cxn>
                                <a:cxn ang="0">
                                  <a:pos x="27" y="28"/>
                                </a:cxn>
                                <a:cxn ang="0">
                                  <a:pos x="28" y="34"/>
                                </a:cxn>
                                <a:cxn ang="0">
                                  <a:pos x="22" y="41"/>
                                </a:cxn>
                                <a:cxn ang="0">
                                  <a:pos x="17" y="43"/>
                                </a:cxn>
                                <a:cxn ang="0">
                                  <a:pos x="20" y="51"/>
                                </a:cxn>
                                <a:cxn ang="0">
                                  <a:pos x="26" y="43"/>
                                </a:cxn>
                                <a:cxn ang="0">
                                  <a:pos x="29" y="41"/>
                                </a:cxn>
                                <a:cxn ang="0">
                                  <a:pos x="34" y="31"/>
                                </a:cxn>
                                <a:cxn ang="0">
                                  <a:pos x="39" y="35"/>
                                </a:cxn>
                                <a:cxn ang="0">
                                  <a:pos x="44" y="42"/>
                                </a:cxn>
                                <a:cxn ang="0">
                                  <a:pos x="41" y="52"/>
                                </a:cxn>
                                <a:cxn ang="0">
                                  <a:pos x="41" y="58"/>
                                </a:cxn>
                                <a:cxn ang="0">
                                  <a:pos x="41" y="61"/>
                                </a:cxn>
                                <a:cxn ang="0">
                                  <a:pos x="41" y="62"/>
                                </a:cxn>
                                <a:cxn ang="0">
                                  <a:pos x="49" y="55"/>
                                </a:cxn>
                                <a:cxn ang="0">
                                  <a:pos x="46" y="52"/>
                                </a:cxn>
                                <a:cxn ang="0">
                                  <a:pos x="45" y="43"/>
                                </a:cxn>
                                <a:cxn ang="0">
                                  <a:pos x="47" y="38"/>
                                </a:cxn>
                                <a:cxn ang="0">
                                  <a:pos x="42" y="31"/>
                                </a:cxn>
                                <a:cxn ang="0">
                                  <a:pos x="38" y="28"/>
                                </a:cxn>
                                <a:cxn ang="0">
                                  <a:pos x="31" y="23"/>
                                </a:cxn>
                                <a:cxn ang="0">
                                  <a:pos x="29" y="20"/>
                                </a:cxn>
                                <a:cxn ang="0">
                                  <a:pos x="31" y="17"/>
                                </a:cxn>
                                <a:cxn ang="0">
                                  <a:pos x="36" y="14"/>
                                </a:cxn>
                                <a:cxn ang="0">
                                  <a:pos x="36" y="12"/>
                                </a:cxn>
                                <a:cxn ang="0">
                                  <a:pos x="33" y="12"/>
                                </a:cxn>
                                <a:cxn ang="0">
                                  <a:pos x="28" y="12"/>
                                </a:cxn>
                                <a:cxn ang="0">
                                  <a:pos x="27" y="16"/>
                                </a:cxn>
                                <a:cxn ang="0">
                                  <a:pos x="24" y="19"/>
                                </a:cxn>
                                <a:cxn ang="0">
                                  <a:pos x="19" y="20"/>
                                </a:cxn>
                                <a:cxn ang="0">
                                  <a:pos x="9" y="17"/>
                                </a:cxn>
                                <a:cxn ang="0">
                                  <a:pos x="6" y="12"/>
                                </a:cxn>
                                <a:cxn ang="0">
                                  <a:pos x="5" y="10"/>
                                </a:cxn>
                                <a:cxn ang="0">
                                  <a:pos x="6" y="6"/>
                                </a:cxn>
                                <a:cxn ang="0">
                                  <a:pos x="6" y="1"/>
                                </a:cxn>
                                <a:cxn ang="0">
                                  <a:pos x="0" y="0"/>
                                </a:cxn>
                              </a:cxnLst>
                              <a:rect l="0" t="0" r="r" b="b"/>
                              <a:pathLst>
                                <a:path w="50" h="63">
                                  <a:moveTo>
                                    <a:pt x="0" y="0"/>
                                  </a:moveTo>
                                  <a:lnTo>
                                    <a:pt x="2" y="9"/>
                                  </a:lnTo>
                                  <a:lnTo>
                                    <a:pt x="0" y="17"/>
                                  </a:lnTo>
                                  <a:lnTo>
                                    <a:pt x="8" y="23"/>
                                  </a:lnTo>
                                  <a:lnTo>
                                    <a:pt x="8" y="34"/>
                                  </a:lnTo>
                                  <a:lnTo>
                                    <a:pt x="11" y="44"/>
                                  </a:lnTo>
                                  <a:lnTo>
                                    <a:pt x="17" y="42"/>
                                  </a:lnTo>
                                  <a:lnTo>
                                    <a:pt x="14" y="32"/>
                                  </a:lnTo>
                                  <a:lnTo>
                                    <a:pt x="13" y="25"/>
                                  </a:lnTo>
                                  <a:lnTo>
                                    <a:pt x="11" y="20"/>
                                  </a:lnTo>
                                  <a:lnTo>
                                    <a:pt x="18" y="22"/>
                                  </a:lnTo>
                                  <a:lnTo>
                                    <a:pt x="25" y="23"/>
                                  </a:lnTo>
                                  <a:lnTo>
                                    <a:pt x="27" y="28"/>
                                  </a:lnTo>
                                  <a:lnTo>
                                    <a:pt x="28" y="34"/>
                                  </a:lnTo>
                                  <a:lnTo>
                                    <a:pt x="22" y="41"/>
                                  </a:lnTo>
                                  <a:lnTo>
                                    <a:pt x="17" y="43"/>
                                  </a:lnTo>
                                  <a:lnTo>
                                    <a:pt x="20" y="51"/>
                                  </a:lnTo>
                                  <a:lnTo>
                                    <a:pt x="26" y="43"/>
                                  </a:lnTo>
                                  <a:lnTo>
                                    <a:pt x="29" y="41"/>
                                  </a:lnTo>
                                  <a:lnTo>
                                    <a:pt x="34" y="31"/>
                                  </a:lnTo>
                                  <a:lnTo>
                                    <a:pt x="39" y="35"/>
                                  </a:lnTo>
                                  <a:lnTo>
                                    <a:pt x="44" y="42"/>
                                  </a:lnTo>
                                  <a:lnTo>
                                    <a:pt x="41" y="52"/>
                                  </a:lnTo>
                                  <a:lnTo>
                                    <a:pt x="41" y="58"/>
                                  </a:lnTo>
                                  <a:lnTo>
                                    <a:pt x="41" y="61"/>
                                  </a:lnTo>
                                  <a:lnTo>
                                    <a:pt x="41" y="62"/>
                                  </a:lnTo>
                                  <a:lnTo>
                                    <a:pt x="49" y="55"/>
                                  </a:lnTo>
                                  <a:lnTo>
                                    <a:pt x="46" y="52"/>
                                  </a:lnTo>
                                  <a:lnTo>
                                    <a:pt x="45" y="43"/>
                                  </a:lnTo>
                                  <a:lnTo>
                                    <a:pt x="47" y="38"/>
                                  </a:lnTo>
                                  <a:lnTo>
                                    <a:pt x="42" y="31"/>
                                  </a:lnTo>
                                  <a:lnTo>
                                    <a:pt x="38" y="28"/>
                                  </a:lnTo>
                                  <a:lnTo>
                                    <a:pt x="31" y="23"/>
                                  </a:lnTo>
                                  <a:lnTo>
                                    <a:pt x="29" y="20"/>
                                  </a:lnTo>
                                  <a:lnTo>
                                    <a:pt x="31" y="17"/>
                                  </a:lnTo>
                                  <a:lnTo>
                                    <a:pt x="36" y="14"/>
                                  </a:lnTo>
                                  <a:lnTo>
                                    <a:pt x="36" y="12"/>
                                  </a:lnTo>
                                  <a:lnTo>
                                    <a:pt x="33" y="12"/>
                                  </a:lnTo>
                                  <a:lnTo>
                                    <a:pt x="28" y="12"/>
                                  </a:lnTo>
                                  <a:lnTo>
                                    <a:pt x="27" y="16"/>
                                  </a:lnTo>
                                  <a:lnTo>
                                    <a:pt x="24" y="19"/>
                                  </a:lnTo>
                                  <a:lnTo>
                                    <a:pt x="19" y="20"/>
                                  </a:lnTo>
                                  <a:lnTo>
                                    <a:pt x="9" y="17"/>
                                  </a:lnTo>
                                  <a:lnTo>
                                    <a:pt x="6" y="12"/>
                                  </a:lnTo>
                                  <a:lnTo>
                                    <a:pt x="5" y="10"/>
                                  </a:lnTo>
                                  <a:lnTo>
                                    <a:pt x="6" y="6"/>
                                  </a:lnTo>
                                  <a:lnTo>
                                    <a:pt x="6" y="1"/>
                                  </a:lnTo>
                                  <a:lnTo>
                                    <a:pt x="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88" name="Freeform 236">
                              <a:extLst>
                                <a:ext uri="{FF2B5EF4-FFF2-40B4-BE49-F238E27FC236}">
                                  <a16:creationId xmlns:a16="http://schemas.microsoft.com/office/drawing/2014/main" id="{B23CFE73-6717-4F46-F577-3E218B955335}"/>
                                </a:ext>
                              </a:extLst>
                            </p:cNvPr>
                            <p:cNvSpPr>
                              <a:spLocks/>
                            </p:cNvSpPr>
                            <p:nvPr/>
                          </p:nvSpPr>
                          <p:spPr bwMode="auto">
                            <a:xfrm>
                              <a:off x="2763966" y="2867816"/>
                              <a:ext cx="117032" cy="207819"/>
                            </a:xfrm>
                            <a:custGeom>
                              <a:avLst/>
                              <a:gdLst/>
                              <a:ahLst/>
                              <a:cxnLst>
                                <a:cxn ang="0">
                                  <a:pos x="31" y="0"/>
                                </a:cxn>
                                <a:cxn ang="0">
                                  <a:pos x="33" y="6"/>
                                </a:cxn>
                                <a:cxn ang="0">
                                  <a:pos x="37" y="8"/>
                                </a:cxn>
                                <a:cxn ang="0">
                                  <a:pos x="41" y="12"/>
                                </a:cxn>
                                <a:cxn ang="0">
                                  <a:pos x="41" y="20"/>
                                </a:cxn>
                                <a:cxn ang="0">
                                  <a:pos x="36" y="27"/>
                                </a:cxn>
                                <a:cxn ang="0">
                                  <a:pos x="27" y="35"/>
                                </a:cxn>
                                <a:cxn ang="0">
                                  <a:pos x="19" y="40"/>
                                </a:cxn>
                                <a:cxn ang="0">
                                  <a:pos x="18" y="45"/>
                                </a:cxn>
                                <a:cxn ang="0">
                                  <a:pos x="21" y="50"/>
                                </a:cxn>
                                <a:cxn ang="0">
                                  <a:pos x="26" y="51"/>
                                </a:cxn>
                                <a:cxn ang="0">
                                  <a:pos x="31" y="55"/>
                                </a:cxn>
                                <a:cxn ang="0">
                                  <a:pos x="30" y="63"/>
                                </a:cxn>
                                <a:cxn ang="0">
                                  <a:pos x="26" y="64"/>
                                </a:cxn>
                                <a:cxn ang="0">
                                  <a:pos x="19" y="65"/>
                                </a:cxn>
                                <a:cxn ang="0">
                                  <a:pos x="15" y="66"/>
                                </a:cxn>
                                <a:cxn ang="0">
                                  <a:pos x="14" y="73"/>
                                </a:cxn>
                                <a:cxn ang="0">
                                  <a:pos x="16" y="79"/>
                                </a:cxn>
                                <a:cxn ang="0">
                                  <a:pos x="14" y="82"/>
                                </a:cxn>
                                <a:cxn ang="0">
                                  <a:pos x="10" y="84"/>
                                </a:cxn>
                                <a:cxn ang="0">
                                  <a:pos x="6" y="88"/>
                                </a:cxn>
                                <a:cxn ang="0">
                                  <a:pos x="4" y="93"/>
                                </a:cxn>
                                <a:cxn ang="0">
                                  <a:pos x="2" y="94"/>
                                </a:cxn>
                                <a:cxn ang="0">
                                  <a:pos x="0" y="97"/>
                                </a:cxn>
                                <a:cxn ang="0">
                                  <a:pos x="4" y="99"/>
                                </a:cxn>
                                <a:cxn ang="0">
                                  <a:pos x="8" y="99"/>
                                </a:cxn>
                                <a:cxn ang="0">
                                  <a:pos x="11" y="104"/>
                                </a:cxn>
                                <a:cxn ang="0">
                                  <a:pos x="19" y="108"/>
                                </a:cxn>
                                <a:cxn ang="0">
                                  <a:pos x="21" y="102"/>
                                </a:cxn>
                                <a:cxn ang="0">
                                  <a:pos x="14" y="100"/>
                                </a:cxn>
                                <a:cxn ang="0">
                                  <a:pos x="11" y="96"/>
                                </a:cxn>
                                <a:cxn ang="0">
                                  <a:pos x="11" y="92"/>
                                </a:cxn>
                                <a:cxn ang="0">
                                  <a:pos x="17" y="87"/>
                                </a:cxn>
                                <a:cxn ang="0">
                                  <a:pos x="19" y="84"/>
                                </a:cxn>
                                <a:cxn ang="0">
                                  <a:pos x="19" y="77"/>
                                </a:cxn>
                                <a:cxn ang="0">
                                  <a:pos x="19" y="69"/>
                                </a:cxn>
                                <a:cxn ang="0">
                                  <a:pos x="25" y="66"/>
                                </a:cxn>
                                <a:cxn ang="0">
                                  <a:pos x="31" y="66"/>
                                </a:cxn>
                                <a:cxn ang="0">
                                  <a:pos x="34" y="61"/>
                                </a:cxn>
                                <a:cxn ang="0">
                                  <a:pos x="33" y="55"/>
                                </a:cxn>
                                <a:cxn ang="0">
                                  <a:pos x="31" y="49"/>
                                </a:cxn>
                                <a:cxn ang="0">
                                  <a:pos x="28" y="48"/>
                                </a:cxn>
                                <a:cxn ang="0">
                                  <a:pos x="25" y="45"/>
                                </a:cxn>
                                <a:cxn ang="0">
                                  <a:pos x="24" y="41"/>
                                </a:cxn>
                                <a:cxn ang="0">
                                  <a:pos x="31" y="35"/>
                                </a:cxn>
                                <a:cxn ang="0">
                                  <a:pos x="39" y="30"/>
                                </a:cxn>
                                <a:cxn ang="0">
                                  <a:pos x="43" y="24"/>
                                </a:cxn>
                                <a:cxn ang="0">
                                  <a:pos x="45" y="21"/>
                                </a:cxn>
                                <a:cxn ang="0">
                                  <a:pos x="52" y="22"/>
                                </a:cxn>
                                <a:cxn ang="0">
                                  <a:pos x="31" y="0"/>
                                </a:cxn>
                              </a:cxnLst>
                              <a:rect l="0" t="0" r="r" b="b"/>
                              <a:pathLst>
                                <a:path w="53" h="109">
                                  <a:moveTo>
                                    <a:pt x="31" y="0"/>
                                  </a:moveTo>
                                  <a:lnTo>
                                    <a:pt x="33" y="6"/>
                                  </a:lnTo>
                                  <a:lnTo>
                                    <a:pt x="37" y="8"/>
                                  </a:lnTo>
                                  <a:lnTo>
                                    <a:pt x="41" y="12"/>
                                  </a:lnTo>
                                  <a:lnTo>
                                    <a:pt x="41" y="20"/>
                                  </a:lnTo>
                                  <a:lnTo>
                                    <a:pt x="36" y="27"/>
                                  </a:lnTo>
                                  <a:lnTo>
                                    <a:pt x="27" y="35"/>
                                  </a:lnTo>
                                  <a:lnTo>
                                    <a:pt x="19" y="40"/>
                                  </a:lnTo>
                                  <a:lnTo>
                                    <a:pt x="18" y="45"/>
                                  </a:lnTo>
                                  <a:lnTo>
                                    <a:pt x="21" y="50"/>
                                  </a:lnTo>
                                  <a:lnTo>
                                    <a:pt x="26" y="51"/>
                                  </a:lnTo>
                                  <a:lnTo>
                                    <a:pt x="31" y="55"/>
                                  </a:lnTo>
                                  <a:lnTo>
                                    <a:pt x="30" y="63"/>
                                  </a:lnTo>
                                  <a:lnTo>
                                    <a:pt x="26" y="64"/>
                                  </a:lnTo>
                                  <a:lnTo>
                                    <a:pt x="19" y="65"/>
                                  </a:lnTo>
                                  <a:lnTo>
                                    <a:pt x="15" y="66"/>
                                  </a:lnTo>
                                  <a:lnTo>
                                    <a:pt x="14" y="73"/>
                                  </a:lnTo>
                                  <a:lnTo>
                                    <a:pt x="16" y="79"/>
                                  </a:lnTo>
                                  <a:lnTo>
                                    <a:pt x="14" y="82"/>
                                  </a:lnTo>
                                  <a:lnTo>
                                    <a:pt x="10" y="84"/>
                                  </a:lnTo>
                                  <a:lnTo>
                                    <a:pt x="6" y="88"/>
                                  </a:lnTo>
                                  <a:lnTo>
                                    <a:pt x="4" y="93"/>
                                  </a:lnTo>
                                  <a:lnTo>
                                    <a:pt x="2" y="94"/>
                                  </a:lnTo>
                                  <a:lnTo>
                                    <a:pt x="0" y="97"/>
                                  </a:lnTo>
                                  <a:lnTo>
                                    <a:pt x="4" y="99"/>
                                  </a:lnTo>
                                  <a:lnTo>
                                    <a:pt x="8" y="99"/>
                                  </a:lnTo>
                                  <a:lnTo>
                                    <a:pt x="11" y="104"/>
                                  </a:lnTo>
                                  <a:lnTo>
                                    <a:pt x="19" y="108"/>
                                  </a:lnTo>
                                  <a:lnTo>
                                    <a:pt x="21" y="102"/>
                                  </a:lnTo>
                                  <a:lnTo>
                                    <a:pt x="14" y="100"/>
                                  </a:lnTo>
                                  <a:lnTo>
                                    <a:pt x="11" y="96"/>
                                  </a:lnTo>
                                  <a:lnTo>
                                    <a:pt x="11" y="92"/>
                                  </a:lnTo>
                                  <a:lnTo>
                                    <a:pt x="17" y="87"/>
                                  </a:lnTo>
                                  <a:lnTo>
                                    <a:pt x="19" y="84"/>
                                  </a:lnTo>
                                  <a:lnTo>
                                    <a:pt x="19" y="77"/>
                                  </a:lnTo>
                                  <a:lnTo>
                                    <a:pt x="19" y="69"/>
                                  </a:lnTo>
                                  <a:lnTo>
                                    <a:pt x="25" y="66"/>
                                  </a:lnTo>
                                  <a:lnTo>
                                    <a:pt x="31" y="66"/>
                                  </a:lnTo>
                                  <a:lnTo>
                                    <a:pt x="34" y="61"/>
                                  </a:lnTo>
                                  <a:lnTo>
                                    <a:pt x="33" y="55"/>
                                  </a:lnTo>
                                  <a:lnTo>
                                    <a:pt x="31" y="49"/>
                                  </a:lnTo>
                                  <a:lnTo>
                                    <a:pt x="28" y="48"/>
                                  </a:lnTo>
                                  <a:lnTo>
                                    <a:pt x="25" y="45"/>
                                  </a:lnTo>
                                  <a:lnTo>
                                    <a:pt x="24" y="41"/>
                                  </a:lnTo>
                                  <a:lnTo>
                                    <a:pt x="31" y="35"/>
                                  </a:lnTo>
                                  <a:lnTo>
                                    <a:pt x="39" y="30"/>
                                  </a:lnTo>
                                  <a:lnTo>
                                    <a:pt x="43" y="24"/>
                                  </a:lnTo>
                                  <a:lnTo>
                                    <a:pt x="45" y="21"/>
                                  </a:lnTo>
                                  <a:lnTo>
                                    <a:pt x="52" y="22"/>
                                  </a:lnTo>
                                  <a:lnTo>
                                    <a:pt x="31"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89" name="Freeform 237">
                              <a:extLst>
                                <a:ext uri="{FF2B5EF4-FFF2-40B4-BE49-F238E27FC236}">
                                  <a16:creationId xmlns:a16="http://schemas.microsoft.com/office/drawing/2014/main" id="{2BB5FECE-049B-373E-D46D-26B46DF26067}"/>
                                </a:ext>
                              </a:extLst>
                            </p:cNvPr>
                            <p:cNvSpPr>
                              <a:spLocks/>
                            </p:cNvSpPr>
                            <p:nvPr/>
                          </p:nvSpPr>
                          <p:spPr bwMode="auto">
                            <a:xfrm>
                              <a:off x="2763966" y="2867816"/>
                              <a:ext cx="145738" cy="226884"/>
                            </a:xfrm>
                            <a:custGeom>
                              <a:avLst/>
                              <a:gdLst/>
                              <a:ahLst/>
                              <a:cxnLst>
                                <a:cxn ang="0">
                                  <a:pos x="39" y="0"/>
                                </a:cxn>
                                <a:cxn ang="0">
                                  <a:pos x="42" y="6"/>
                                </a:cxn>
                                <a:cxn ang="0">
                                  <a:pos x="46" y="9"/>
                                </a:cxn>
                                <a:cxn ang="0">
                                  <a:pos x="52" y="13"/>
                                </a:cxn>
                                <a:cxn ang="0">
                                  <a:pos x="51" y="22"/>
                                </a:cxn>
                                <a:cxn ang="0">
                                  <a:pos x="45" y="29"/>
                                </a:cxn>
                                <a:cxn ang="0">
                                  <a:pos x="34" y="38"/>
                                </a:cxn>
                                <a:cxn ang="0">
                                  <a:pos x="24" y="43"/>
                                </a:cxn>
                                <a:cxn ang="0">
                                  <a:pos x="22" y="49"/>
                                </a:cxn>
                                <a:cxn ang="0">
                                  <a:pos x="26" y="54"/>
                                </a:cxn>
                                <a:cxn ang="0">
                                  <a:pos x="33" y="55"/>
                                </a:cxn>
                                <a:cxn ang="0">
                                  <a:pos x="39" y="61"/>
                                </a:cxn>
                                <a:cxn ang="0">
                                  <a:pos x="37" y="69"/>
                                </a:cxn>
                                <a:cxn ang="0">
                                  <a:pos x="32" y="70"/>
                                </a:cxn>
                                <a:cxn ang="0">
                                  <a:pos x="24" y="71"/>
                                </a:cxn>
                                <a:cxn ang="0">
                                  <a:pos x="19" y="73"/>
                                </a:cxn>
                                <a:cxn ang="0">
                                  <a:pos x="18" y="80"/>
                                </a:cxn>
                                <a:cxn ang="0">
                                  <a:pos x="20" y="87"/>
                                </a:cxn>
                                <a:cxn ang="0">
                                  <a:pos x="18" y="90"/>
                                </a:cxn>
                                <a:cxn ang="0">
                                  <a:pos x="12" y="92"/>
                                </a:cxn>
                                <a:cxn ang="0">
                                  <a:pos x="8" y="96"/>
                                </a:cxn>
                                <a:cxn ang="0">
                                  <a:pos x="6" y="102"/>
                                </a:cxn>
                                <a:cxn ang="0">
                                  <a:pos x="2" y="103"/>
                                </a:cxn>
                                <a:cxn ang="0">
                                  <a:pos x="0" y="106"/>
                                </a:cxn>
                                <a:cxn ang="0">
                                  <a:pos x="6" y="108"/>
                                </a:cxn>
                                <a:cxn ang="0">
                                  <a:pos x="10" y="108"/>
                                </a:cxn>
                                <a:cxn ang="0">
                                  <a:pos x="14" y="114"/>
                                </a:cxn>
                                <a:cxn ang="0">
                                  <a:pos x="23" y="118"/>
                                </a:cxn>
                                <a:cxn ang="0">
                                  <a:pos x="26" y="112"/>
                                </a:cxn>
                                <a:cxn ang="0">
                                  <a:pos x="18" y="109"/>
                                </a:cxn>
                                <a:cxn ang="0">
                                  <a:pos x="13" y="105"/>
                                </a:cxn>
                                <a:cxn ang="0">
                                  <a:pos x="13" y="101"/>
                                </a:cxn>
                                <a:cxn ang="0">
                                  <a:pos x="21" y="95"/>
                                </a:cxn>
                                <a:cxn ang="0">
                                  <a:pos x="24" y="92"/>
                                </a:cxn>
                                <a:cxn ang="0">
                                  <a:pos x="23" y="84"/>
                                </a:cxn>
                                <a:cxn ang="0">
                                  <a:pos x="24" y="76"/>
                                </a:cxn>
                                <a:cxn ang="0">
                                  <a:pos x="31" y="73"/>
                                </a:cxn>
                                <a:cxn ang="0">
                                  <a:pos x="39" y="73"/>
                                </a:cxn>
                                <a:cxn ang="0">
                                  <a:pos x="43" y="67"/>
                                </a:cxn>
                                <a:cxn ang="0">
                                  <a:pos x="42" y="61"/>
                                </a:cxn>
                                <a:cxn ang="0">
                                  <a:pos x="39" y="53"/>
                                </a:cxn>
                                <a:cxn ang="0">
                                  <a:pos x="35" y="52"/>
                                </a:cxn>
                                <a:cxn ang="0">
                                  <a:pos x="31" y="49"/>
                                </a:cxn>
                                <a:cxn ang="0">
                                  <a:pos x="30" y="44"/>
                                </a:cxn>
                                <a:cxn ang="0">
                                  <a:pos x="39" y="38"/>
                                </a:cxn>
                                <a:cxn ang="0">
                                  <a:pos x="48" y="32"/>
                                </a:cxn>
                                <a:cxn ang="0">
                                  <a:pos x="54" y="26"/>
                                </a:cxn>
                                <a:cxn ang="0">
                                  <a:pos x="56" y="23"/>
                                </a:cxn>
                                <a:cxn ang="0">
                                  <a:pos x="65" y="24"/>
                                </a:cxn>
                              </a:cxnLst>
                              <a:rect l="0" t="0" r="r" b="b"/>
                              <a:pathLst>
                                <a:path w="66" h="119">
                                  <a:moveTo>
                                    <a:pt x="39" y="0"/>
                                  </a:moveTo>
                                  <a:lnTo>
                                    <a:pt x="42" y="6"/>
                                  </a:lnTo>
                                  <a:lnTo>
                                    <a:pt x="46" y="9"/>
                                  </a:lnTo>
                                  <a:lnTo>
                                    <a:pt x="52" y="13"/>
                                  </a:lnTo>
                                  <a:lnTo>
                                    <a:pt x="51" y="22"/>
                                  </a:lnTo>
                                  <a:lnTo>
                                    <a:pt x="45" y="29"/>
                                  </a:lnTo>
                                  <a:lnTo>
                                    <a:pt x="34" y="38"/>
                                  </a:lnTo>
                                  <a:lnTo>
                                    <a:pt x="24" y="43"/>
                                  </a:lnTo>
                                  <a:lnTo>
                                    <a:pt x="22" y="49"/>
                                  </a:lnTo>
                                  <a:lnTo>
                                    <a:pt x="26" y="54"/>
                                  </a:lnTo>
                                  <a:lnTo>
                                    <a:pt x="33" y="55"/>
                                  </a:lnTo>
                                  <a:lnTo>
                                    <a:pt x="39" y="61"/>
                                  </a:lnTo>
                                  <a:lnTo>
                                    <a:pt x="37" y="69"/>
                                  </a:lnTo>
                                  <a:lnTo>
                                    <a:pt x="32" y="70"/>
                                  </a:lnTo>
                                  <a:lnTo>
                                    <a:pt x="24" y="71"/>
                                  </a:lnTo>
                                  <a:lnTo>
                                    <a:pt x="19" y="73"/>
                                  </a:lnTo>
                                  <a:lnTo>
                                    <a:pt x="18" y="80"/>
                                  </a:lnTo>
                                  <a:lnTo>
                                    <a:pt x="20" y="87"/>
                                  </a:lnTo>
                                  <a:lnTo>
                                    <a:pt x="18" y="90"/>
                                  </a:lnTo>
                                  <a:lnTo>
                                    <a:pt x="12" y="92"/>
                                  </a:lnTo>
                                  <a:lnTo>
                                    <a:pt x="8" y="96"/>
                                  </a:lnTo>
                                  <a:lnTo>
                                    <a:pt x="6" y="102"/>
                                  </a:lnTo>
                                  <a:lnTo>
                                    <a:pt x="2" y="103"/>
                                  </a:lnTo>
                                  <a:lnTo>
                                    <a:pt x="0" y="106"/>
                                  </a:lnTo>
                                  <a:lnTo>
                                    <a:pt x="6" y="108"/>
                                  </a:lnTo>
                                  <a:lnTo>
                                    <a:pt x="10" y="108"/>
                                  </a:lnTo>
                                  <a:lnTo>
                                    <a:pt x="14" y="114"/>
                                  </a:lnTo>
                                  <a:lnTo>
                                    <a:pt x="23" y="118"/>
                                  </a:lnTo>
                                  <a:lnTo>
                                    <a:pt x="26" y="112"/>
                                  </a:lnTo>
                                  <a:lnTo>
                                    <a:pt x="18" y="109"/>
                                  </a:lnTo>
                                  <a:lnTo>
                                    <a:pt x="13" y="105"/>
                                  </a:lnTo>
                                  <a:lnTo>
                                    <a:pt x="13" y="101"/>
                                  </a:lnTo>
                                  <a:lnTo>
                                    <a:pt x="21" y="95"/>
                                  </a:lnTo>
                                  <a:lnTo>
                                    <a:pt x="24" y="92"/>
                                  </a:lnTo>
                                  <a:lnTo>
                                    <a:pt x="23" y="84"/>
                                  </a:lnTo>
                                  <a:lnTo>
                                    <a:pt x="24" y="76"/>
                                  </a:lnTo>
                                  <a:lnTo>
                                    <a:pt x="31" y="73"/>
                                  </a:lnTo>
                                  <a:lnTo>
                                    <a:pt x="39" y="73"/>
                                  </a:lnTo>
                                  <a:lnTo>
                                    <a:pt x="43" y="67"/>
                                  </a:lnTo>
                                  <a:lnTo>
                                    <a:pt x="42" y="61"/>
                                  </a:lnTo>
                                  <a:lnTo>
                                    <a:pt x="39" y="53"/>
                                  </a:lnTo>
                                  <a:lnTo>
                                    <a:pt x="35" y="52"/>
                                  </a:lnTo>
                                  <a:lnTo>
                                    <a:pt x="31" y="49"/>
                                  </a:lnTo>
                                  <a:lnTo>
                                    <a:pt x="30" y="44"/>
                                  </a:lnTo>
                                  <a:lnTo>
                                    <a:pt x="39" y="38"/>
                                  </a:lnTo>
                                  <a:lnTo>
                                    <a:pt x="48" y="32"/>
                                  </a:lnTo>
                                  <a:lnTo>
                                    <a:pt x="54" y="26"/>
                                  </a:lnTo>
                                  <a:lnTo>
                                    <a:pt x="56" y="23"/>
                                  </a:lnTo>
                                  <a:lnTo>
                                    <a:pt x="65" y="24"/>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90" name="Freeform 238">
                              <a:extLst>
                                <a:ext uri="{FF2B5EF4-FFF2-40B4-BE49-F238E27FC236}">
                                  <a16:creationId xmlns:a16="http://schemas.microsoft.com/office/drawing/2014/main" id="{8697CE0B-032D-518E-39D1-56B7C8827CA5}"/>
                                </a:ext>
                              </a:extLst>
                            </p:cNvPr>
                            <p:cNvSpPr>
                              <a:spLocks/>
                            </p:cNvSpPr>
                            <p:nvPr/>
                          </p:nvSpPr>
                          <p:spPr bwMode="auto">
                            <a:xfrm>
                              <a:off x="2847875" y="2839219"/>
                              <a:ext cx="158987" cy="76263"/>
                            </a:xfrm>
                            <a:custGeom>
                              <a:avLst/>
                              <a:gdLst/>
                              <a:ahLst/>
                              <a:cxnLst>
                                <a:cxn ang="0">
                                  <a:pos x="0" y="16"/>
                                </a:cxn>
                                <a:cxn ang="0">
                                  <a:pos x="2" y="10"/>
                                </a:cxn>
                                <a:cxn ang="0">
                                  <a:pos x="2" y="2"/>
                                </a:cxn>
                                <a:cxn ang="0">
                                  <a:pos x="8" y="0"/>
                                </a:cxn>
                                <a:cxn ang="0">
                                  <a:pos x="10" y="7"/>
                                </a:cxn>
                                <a:cxn ang="0">
                                  <a:pos x="11" y="12"/>
                                </a:cxn>
                                <a:cxn ang="0">
                                  <a:pos x="15" y="13"/>
                                </a:cxn>
                                <a:cxn ang="0">
                                  <a:pos x="22" y="14"/>
                                </a:cxn>
                                <a:cxn ang="0">
                                  <a:pos x="24" y="18"/>
                                </a:cxn>
                                <a:cxn ang="0">
                                  <a:pos x="23" y="23"/>
                                </a:cxn>
                                <a:cxn ang="0">
                                  <a:pos x="19" y="28"/>
                                </a:cxn>
                                <a:cxn ang="0">
                                  <a:pos x="20" y="32"/>
                                </a:cxn>
                                <a:cxn ang="0">
                                  <a:pos x="25" y="35"/>
                                </a:cxn>
                                <a:cxn ang="0">
                                  <a:pos x="27" y="31"/>
                                </a:cxn>
                                <a:cxn ang="0">
                                  <a:pos x="28" y="25"/>
                                </a:cxn>
                                <a:cxn ang="0">
                                  <a:pos x="32" y="19"/>
                                </a:cxn>
                                <a:cxn ang="0">
                                  <a:pos x="47" y="10"/>
                                </a:cxn>
                                <a:cxn ang="0">
                                  <a:pos x="52" y="9"/>
                                </a:cxn>
                                <a:cxn ang="0">
                                  <a:pos x="56" y="11"/>
                                </a:cxn>
                                <a:cxn ang="0">
                                  <a:pos x="58" y="10"/>
                                </a:cxn>
                                <a:cxn ang="0">
                                  <a:pos x="62" y="11"/>
                                </a:cxn>
                                <a:cxn ang="0">
                                  <a:pos x="71" y="17"/>
                                </a:cxn>
                                <a:cxn ang="0">
                                  <a:pos x="63" y="16"/>
                                </a:cxn>
                                <a:cxn ang="0">
                                  <a:pos x="60" y="14"/>
                                </a:cxn>
                                <a:cxn ang="0">
                                  <a:pos x="55" y="14"/>
                                </a:cxn>
                                <a:cxn ang="0">
                                  <a:pos x="49" y="17"/>
                                </a:cxn>
                                <a:cxn ang="0">
                                  <a:pos x="45" y="14"/>
                                </a:cxn>
                                <a:cxn ang="0">
                                  <a:pos x="41" y="19"/>
                                </a:cxn>
                                <a:cxn ang="0">
                                  <a:pos x="31" y="26"/>
                                </a:cxn>
                                <a:cxn ang="0">
                                  <a:pos x="31" y="33"/>
                                </a:cxn>
                                <a:cxn ang="0">
                                  <a:pos x="30" y="37"/>
                                </a:cxn>
                                <a:cxn ang="0">
                                  <a:pos x="26" y="39"/>
                                </a:cxn>
                                <a:cxn ang="0">
                                  <a:pos x="0" y="16"/>
                                </a:cxn>
                              </a:cxnLst>
                              <a:rect l="0" t="0" r="r" b="b"/>
                              <a:pathLst>
                                <a:path w="72" h="40">
                                  <a:moveTo>
                                    <a:pt x="0" y="16"/>
                                  </a:moveTo>
                                  <a:lnTo>
                                    <a:pt x="2" y="10"/>
                                  </a:lnTo>
                                  <a:lnTo>
                                    <a:pt x="2" y="2"/>
                                  </a:lnTo>
                                  <a:lnTo>
                                    <a:pt x="8" y="0"/>
                                  </a:lnTo>
                                  <a:lnTo>
                                    <a:pt x="10" y="7"/>
                                  </a:lnTo>
                                  <a:lnTo>
                                    <a:pt x="11" y="12"/>
                                  </a:lnTo>
                                  <a:lnTo>
                                    <a:pt x="15" y="13"/>
                                  </a:lnTo>
                                  <a:lnTo>
                                    <a:pt x="22" y="14"/>
                                  </a:lnTo>
                                  <a:lnTo>
                                    <a:pt x="24" y="18"/>
                                  </a:lnTo>
                                  <a:lnTo>
                                    <a:pt x="23" y="23"/>
                                  </a:lnTo>
                                  <a:lnTo>
                                    <a:pt x="19" y="28"/>
                                  </a:lnTo>
                                  <a:lnTo>
                                    <a:pt x="20" y="32"/>
                                  </a:lnTo>
                                  <a:lnTo>
                                    <a:pt x="25" y="35"/>
                                  </a:lnTo>
                                  <a:lnTo>
                                    <a:pt x="27" y="31"/>
                                  </a:lnTo>
                                  <a:lnTo>
                                    <a:pt x="28" y="25"/>
                                  </a:lnTo>
                                  <a:lnTo>
                                    <a:pt x="32" y="19"/>
                                  </a:lnTo>
                                  <a:lnTo>
                                    <a:pt x="47" y="10"/>
                                  </a:lnTo>
                                  <a:lnTo>
                                    <a:pt x="52" y="9"/>
                                  </a:lnTo>
                                  <a:lnTo>
                                    <a:pt x="56" y="11"/>
                                  </a:lnTo>
                                  <a:lnTo>
                                    <a:pt x="58" y="10"/>
                                  </a:lnTo>
                                  <a:lnTo>
                                    <a:pt x="62" y="11"/>
                                  </a:lnTo>
                                  <a:lnTo>
                                    <a:pt x="71" y="17"/>
                                  </a:lnTo>
                                  <a:lnTo>
                                    <a:pt x="63" y="16"/>
                                  </a:lnTo>
                                  <a:lnTo>
                                    <a:pt x="60" y="14"/>
                                  </a:lnTo>
                                  <a:lnTo>
                                    <a:pt x="55" y="14"/>
                                  </a:lnTo>
                                  <a:lnTo>
                                    <a:pt x="49" y="17"/>
                                  </a:lnTo>
                                  <a:lnTo>
                                    <a:pt x="45" y="14"/>
                                  </a:lnTo>
                                  <a:lnTo>
                                    <a:pt x="41" y="19"/>
                                  </a:lnTo>
                                  <a:lnTo>
                                    <a:pt x="31" y="26"/>
                                  </a:lnTo>
                                  <a:lnTo>
                                    <a:pt x="31" y="33"/>
                                  </a:lnTo>
                                  <a:lnTo>
                                    <a:pt x="30" y="37"/>
                                  </a:lnTo>
                                  <a:lnTo>
                                    <a:pt x="26" y="39"/>
                                  </a:lnTo>
                                  <a:lnTo>
                                    <a:pt x="0" y="16"/>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91" name="Freeform 239">
                              <a:extLst>
                                <a:ext uri="{FF2B5EF4-FFF2-40B4-BE49-F238E27FC236}">
                                  <a16:creationId xmlns:a16="http://schemas.microsoft.com/office/drawing/2014/main" id="{7B7CE2BA-67EF-C81E-53A4-27B388F3F5E1}"/>
                                </a:ext>
                              </a:extLst>
                            </p:cNvPr>
                            <p:cNvSpPr>
                              <a:spLocks/>
                            </p:cNvSpPr>
                            <p:nvPr/>
                          </p:nvSpPr>
                          <p:spPr bwMode="auto">
                            <a:xfrm>
                              <a:off x="2655769" y="3079449"/>
                              <a:ext cx="507872" cy="489992"/>
                            </a:xfrm>
                            <a:custGeom>
                              <a:avLst/>
                              <a:gdLst/>
                              <a:ahLst/>
                              <a:cxnLst>
                                <a:cxn ang="0">
                                  <a:pos x="77" y="9"/>
                                </a:cxn>
                                <a:cxn ang="0">
                                  <a:pos x="93" y="4"/>
                                </a:cxn>
                                <a:cxn ang="0">
                                  <a:pos x="104" y="11"/>
                                </a:cxn>
                                <a:cxn ang="0">
                                  <a:pos x="116" y="9"/>
                                </a:cxn>
                                <a:cxn ang="0">
                                  <a:pos x="123" y="17"/>
                                </a:cxn>
                                <a:cxn ang="0">
                                  <a:pos x="136" y="34"/>
                                </a:cxn>
                                <a:cxn ang="0">
                                  <a:pos x="152" y="46"/>
                                </a:cxn>
                                <a:cxn ang="0">
                                  <a:pos x="167" y="46"/>
                                </a:cxn>
                                <a:cxn ang="0">
                                  <a:pos x="185" y="31"/>
                                </a:cxn>
                                <a:cxn ang="0">
                                  <a:pos x="196" y="20"/>
                                </a:cxn>
                                <a:cxn ang="0">
                                  <a:pos x="208" y="25"/>
                                </a:cxn>
                                <a:cxn ang="0">
                                  <a:pos x="222" y="37"/>
                                </a:cxn>
                                <a:cxn ang="0">
                                  <a:pos x="216" y="46"/>
                                </a:cxn>
                                <a:cxn ang="0">
                                  <a:pos x="196" y="54"/>
                                </a:cxn>
                                <a:cxn ang="0">
                                  <a:pos x="165" y="60"/>
                                </a:cxn>
                                <a:cxn ang="0">
                                  <a:pos x="141" y="72"/>
                                </a:cxn>
                                <a:cxn ang="0">
                                  <a:pos x="123" y="89"/>
                                </a:cxn>
                                <a:cxn ang="0">
                                  <a:pos x="100" y="88"/>
                                </a:cxn>
                                <a:cxn ang="0">
                                  <a:pos x="73" y="89"/>
                                </a:cxn>
                                <a:cxn ang="0">
                                  <a:pos x="44" y="118"/>
                                </a:cxn>
                                <a:cxn ang="0">
                                  <a:pos x="31" y="142"/>
                                </a:cxn>
                                <a:cxn ang="0">
                                  <a:pos x="20" y="141"/>
                                </a:cxn>
                                <a:cxn ang="0">
                                  <a:pos x="25" y="149"/>
                                </a:cxn>
                                <a:cxn ang="0">
                                  <a:pos x="17" y="163"/>
                                </a:cxn>
                                <a:cxn ang="0">
                                  <a:pos x="3" y="190"/>
                                </a:cxn>
                                <a:cxn ang="0">
                                  <a:pos x="1" y="212"/>
                                </a:cxn>
                                <a:cxn ang="0">
                                  <a:pos x="0" y="242"/>
                                </a:cxn>
                                <a:cxn ang="0">
                                  <a:pos x="2" y="256"/>
                                </a:cxn>
                                <a:cxn ang="0">
                                  <a:pos x="21" y="228"/>
                                </a:cxn>
                                <a:cxn ang="0">
                                  <a:pos x="11" y="204"/>
                                </a:cxn>
                                <a:cxn ang="0">
                                  <a:pos x="25" y="176"/>
                                </a:cxn>
                                <a:cxn ang="0">
                                  <a:pos x="63" y="118"/>
                                </a:cxn>
                                <a:cxn ang="0">
                                  <a:pos x="83" y="96"/>
                                </a:cxn>
                                <a:cxn ang="0">
                                  <a:pos x="95" y="97"/>
                                </a:cxn>
                                <a:cxn ang="0">
                                  <a:pos x="120" y="100"/>
                                </a:cxn>
                                <a:cxn ang="0">
                                  <a:pos x="141" y="87"/>
                                </a:cxn>
                                <a:cxn ang="0">
                                  <a:pos x="168" y="72"/>
                                </a:cxn>
                                <a:cxn ang="0">
                                  <a:pos x="204" y="60"/>
                                </a:cxn>
                                <a:cxn ang="0">
                                  <a:pos x="217" y="52"/>
                                </a:cxn>
                                <a:cxn ang="0">
                                  <a:pos x="229" y="40"/>
                                </a:cxn>
                                <a:cxn ang="0">
                                  <a:pos x="222" y="24"/>
                                </a:cxn>
                                <a:cxn ang="0">
                                  <a:pos x="210" y="20"/>
                                </a:cxn>
                                <a:cxn ang="0">
                                  <a:pos x="201" y="12"/>
                                </a:cxn>
                                <a:cxn ang="0">
                                  <a:pos x="189" y="17"/>
                                </a:cxn>
                                <a:cxn ang="0">
                                  <a:pos x="170" y="39"/>
                                </a:cxn>
                                <a:cxn ang="0">
                                  <a:pos x="155" y="44"/>
                                </a:cxn>
                                <a:cxn ang="0">
                                  <a:pos x="135" y="26"/>
                                </a:cxn>
                                <a:cxn ang="0">
                                  <a:pos x="126" y="12"/>
                                </a:cxn>
                                <a:cxn ang="0">
                                  <a:pos x="111" y="5"/>
                                </a:cxn>
                                <a:cxn ang="0">
                                  <a:pos x="100" y="8"/>
                                </a:cxn>
                                <a:cxn ang="0">
                                  <a:pos x="88" y="0"/>
                                </a:cxn>
                                <a:cxn ang="0">
                                  <a:pos x="79" y="3"/>
                                </a:cxn>
                              </a:cxnLst>
                              <a:rect l="0" t="0" r="r" b="b"/>
                              <a:pathLst>
                                <a:path w="230" h="257">
                                  <a:moveTo>
                                    <a:pt x="71" y="1"/>
                                  </a:moveTo>
                                  <a:lnTo>
                                    <a:pt x="77" y="9"/>
                                  </a:lnTo>
                                  <a:lnTo>
                                    <a:pt x="84" y="5"/>
                                  </a:lnTo>
                                  <a:lnTo>
                                    <a:pt x="93" y="4"/>
                                  </a:lnTo>
                                  <a:lnTo>
                                    <a:pt x="98" y="10"/>
                                  </a:lnTo>
                                  <a:lnTo>
                                    <a:pt x="104" y="11"/>
                                  </a:lnTo>
                                  <a:lnTo>
                                    <a:pt x="109" y="10"/>
                                  </a:lnTo>
                                  <a:lnTo>
                                    <a:pt x="116" y="9"/>
                                  </a:lnTo>
                                  <a:lnTo>
                                    <a:pt x="120" y="11"/>
                                  </a:lnTo>
                                  <a:lnTo>
                                    <a:pt x="123" y="17"/>
                                  </a:lnTo>
                                  <a:lnTo>
                                    <a:pt x="129" y="26"/>
                                  </a:lnTo>
                                  <a:lnTo>
                                    <a:pt x="136" y="34"/>
                                  </a:lnTo>
                                  <a:lnTo>
                                    <a:pt x="147" y="40"/>
                                  </a:lnTo>
                                  <a:lnTo>
                                    <a:pt x="152" y="46"/>
                                  </a:lnTo>
                                  <a:lnTo>
                                    <a:pt x="159" y="48"/>
                                  </a:lnTo>
                                  <a:lnTo>
                                    <a:pt x="167" y="46"/>
                                  </a:lnTo>
                                  <a:lnTo>
                                    <a:pt x="174" y="39"/>
                                  </a:lnTo>
                                  <a:lnTo>
                                    <a:pt x="185" y="31"/>
                                  </a:lnTo>
                                  <a:lnTo>
                                    <a:pt x="191" y="24"/>
                                  </a:lnTo>
                                  <a:lnTo>
                                    <a:pt x="196" y="20"/>
                                  </a:lnTo>
                                  <a:lnTo>
                                    <a:pt x="201" y="20"/>
                                  </a:lnTo>
                                  <a:lnTo>
                                    <a:pt x="208" y="25"/>
                                  </a:lnTo>
                                  <a:lnTo>
                                    <a:pt x="218" y="32"/>
                                  </a:lnTo>
                                  <a:lnTo>
                                    <a:pt x="222" y="37"/>
                                  </a:lnTo>
                                  <a:lnTo>
                                    <a:pt x="220" y="42"/>
                                  </a:lnTo>
                                  <a:lnTo>
                                    <a:pt x="216" y="46"/>
                                  </a:lnTo>
                                  <a:lnTo>
                                    <a:pt x="205" y="51"/>
                                  </a:lnTo>
                                  <a:lnTo>
                                    <a:pt x="196" y="54"/>
                                  </a:lnTo>
                                  <a:lnTo>
                                    <a:pt x="178" y="57"/>
                                  </a:lnTo>
                                  <a:lnTo>
                                    <a:pt x="165" y="60"/>
                                  </a:lnTo>
                                  <a:lnTo>
                                    <a:pt x="153" y="66"/>
                                  </a:lnTo>
                                  <a:lnTo>
                                    <a:pt x="141" y="72"/>
                                  </a:lnTo>
                                  <a:lnTo>
                                    <a:pt x="132" y="82"/>
                                  </a:lnTo>
                                  <a:lnTo>
                                    <a:pt x="123" y="89"/>
                                  </a:lnTo>
                                  <a:lnTo>
                                    <a:pt x="116" y="90"/>
                                  </a:lnTo>
                                  <a:lnTo>
                                    <a:pt x="100" y="88"/>
                                  </a:lnTo>
                                  <a:lnTo>
                                    <a:pt x="87" y="86"/>
                                  </a:lnTo>
                                  <a:lnTo>
                                    <a:pt x="73" y="89"/>
                                  </a:lnTo>
                                  <a:lnTo>
                                    <a:pt x="53" y="107"/>
                                  </a:lnTo>
                                  <a:lnTo>
                                    <a:pt x="44" y="118"/>
                                  </a:lnTo>
                                  <a:lnTo>
                                    <a:pt x="35" y="132"/>
                                  </a:lnTo>
                                  <a:lnTo>
                                    <a:pt x="31" y="142"/>
                                  </a:lnTo>
                                  <a:lnTo>
                                    <a:pt x="28" y="145"/>
                                  </a:lnTo>
                                  <a:lnTo>
                                    <a:pt x="20" y="141"/>
                                  </a:lnTo>
                                  <a:lnTo>
                                    <a:pt x="14" y="144"/>
                                  </a:lnTo>
                                  <a:lnTo>
                                    <a:pt x="25" y="149"/>
                                  </a:lnTo>
                                  <a:lnTo>
                                    <a:pt x="25" y="153"/>
                                  </a:lnTo>
                                  <a:lnTo>
                                    <a:pt x="17" y="163"/>
                                  </a:lnTo>
                                  <a:lnTo>
                                    <a:pt x="10" y="175"/>
                                  </a:lnTo>
                                  <a:lnTo>
                                    <a:pt x="3" y="190"/>
                                  </a:lnTo>
                                  <a:lnTo>
                                    <a:pt x="2" y="199"/>
                                  </a:lnTo>
                                  <a:lnTo>
                                    <a:pt x="1" y="212"/>
                                  </a:lnTo>
                                  <a:lnTo>
                                    <a:pt x="0" y="228"/>
                                  </a:lnTo>
                                  <a:lnTo>
                                    <a:pt x="0" y="242"/>
                                  </a:lnTo>
                                  <a:lnTo>
                                    <a:pt x="2" y="251"/>
                                  </a:lnTo>
                                  <a:lnTo>
                                    <a:pt x="2" y="256"/>
                                  </a:lnTo>
                                  <a:lnTo>
                                    <a:pt x="29" y="229"/>
                                  </a:lnTo>
                                  <a:lnTo>
                                    <a:pt x="21" y="228"/>
                                  </a:lnTo>
                                  <a:lnTo>
                                    <a:pt x="14" y="218"/>
                                  </a:lnTo>
                                  <a:lnTo>
                                    <a:pt x="11" y="204"/>
                                  </a:lnTo>
                                  <a:lnTo>
                                    <a:pt x="15" y="191"/>
                                  </a:lnTo>
                                  <a:lnTo>
                                    <a:pt x="25" y="176"/>
                                  </a:lnTo>
                                  <a:lnTo>
                                    <a:pt x="47" y="144"/>
                                  </a:lnTo>
                                  <a:lnTo>
                                    <a:pt x="63" y="118"/>
                                  </a:lnTo>
                                  <a:lnTo>
                                    <a:pt x="73" y="103"/>
                                  </a:lnTo>
                                  <a:lnTo>
                                    <a:pt x="83" y="96"/>
                                  </a:lnTo>
                                  <a:lnTo>
                                    <a:pt x="91" y="94"/>
                                  </a:lnTo>
                                  <a:lnTo>
                                    <a:pt x="95" y="97"/>
                                  </a:lnTo>
                                  <a:lnTo>
                                    <a:pt x="105" y="102"/>
                                  </a:lnTo>
                                  <a:lnTo>
                                    <a:pt x="120" y="100"/>
                                  </a:lnTo>
                                  <a:lnTo>
                                    <a:pt x="130" y="95"/>
                                  </a:lnTo>
                                  <a:lnTo>
                                    <a:pt x="141" y="87"/>
                                  </a:lnTo>
                                  <a:lnTo>
                                    <a:pt x="148" y="80"/>
                                  </a:lnTo>
                                  <a:lnTo>
                                    <a:pt x="168" y="72"/>
                                  </a:lnTo>
                                  <a:lnTo>
                                    <a:pt x="194" y="64"/>
                                  </a:lnTo>
                                  <a:lnTo>
                                    <a:pt x="204" y="60"/>
                                  </a:lnTo>
                                  <a:lnTo>
                                    <a:pt x="210" y="57"/>
                                  </a:lnTo>
                                  <a:lnTo>
                                    <a:pt x="217" y="52"/>
                                  </a:lnTo>
                                  <a:lnTo>
                                    <a:pt x="228" y="51"/>
                                  </a:lnTo>
                                  <a:lnTo>
                                    <a:pt x="229" y="40"/>
                                  </a:lnTo>
                                  <a:lnTo>
                                    <a:pt x="227" y="28"/>
                                  </a:lnTo>
                                  <a:lnTo>
                                    <a:pt x="222" y="24"/>
                                  </a:lnTo>
                                  <a:lnTo>
                                    <a:pt x="219" y="22"/>
                                  </a:lnTo>
                                  <a:lnTo>
                                    <a:pt x="210" y="20"/>
                                  </a:lnTo>
                                  <a:lnTo>
                                    <a:pt x="204" y="16"/>
                                  </a:lnTo>
                                  <a:lnTo>
                                    <a:pt x="201" y="12"/>
                                  </a:lnTo>
                                  <a:lnTo>
                                    <a:pt x="195" y="12"/>
                                  </a:lnTo>
                                  <a:lnTo>
                                    <a:pt x="189" y="17"/>
                                  </a:lnTo>
                                  <a:lnTo>
                                    <a:pt x="180" y="32"/>
                                  </a:lnTo>
                                  <a:lnTo>
                                    <a:pt x="170" y="39"/>
                                  </a:lnTo>
                                  <a:lnTo>
                                    <a:pt x="161" y="44"/>
                                  </a:lnTo>
                                  <a:lnTo>
                                    <a:pt x="155" y="44"/>
                                  </a:lnTo>
                                  <a:lnTo>
                                    <a:pt x="147" y="37"/>
                                  </a:lnTo>
                                  <a:lnTo>
                                    <a:pt x="135" y="26"/>
                                  </a:lnTo>
                                  <a:lnTo>
                                    <a:pt x="128" y="19"/>
                                  </a:lnTo>
                                  <a:lnTo>
                                    <a:pt x="126" y="12"/>
                                  </a:lnTo>
                                  <a:lnTo>
                                    <a:pt x="119" y="4"/>
                                  </a:lnTo>
                                  <a:lnTo>
                                    <a:pt x="111" y="5"/>
                                  </a:lnTo>
                                  <a:lnTo>
                                    <a:pt x="106" y="8"/>
                                  </a:lnTo>
                                  <a:lnTo>
                                    <a:pt x="100" y="8"/>
                                  </a:lnTo>
                                  <a:lnTo>
                                    <a:pt x="96" y="2"/>
                                  </a:lnTo>
                                  <a:lnTo>
                                    <a:pt x="88" y="0"/>
                                  </a:lnTo>
                                  <a:lnTo>
                                    <a:pt x="83" y="1"/>
                                  </a:lnTo>
                                  <a:lnTo>
                                    <a:pt x="79" y="3"/>
                                  </a:lnTo>
                                  <a:lnTo>
                                    <a:pt x="71" y="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92" name="Freeform 240">
                              <a:extLst>
                                <a:ext uri="{FF2B5EF4-FFF2-40B4-BE49-F238E27FC236}">
                                  <a16:creationId xmlns:a16="http://schemas.microsoft.com/office/drawing/2014/main" id="{4A0D1761-0025-075D-99F4-FD0B4935D54D}"/>
                                </a:ext>
                              </a:extLst>
                            </p:cNvPr>
                            <p:cNvSpPr>
                              <a:spLocks/>
                            </p:cNvSpPr>
                            <p:nvPr/>
                          </p:nvSpPr>
                          <p:spPr bwMode="auto">
                            <a:xfrm>
                              <a:off x="3154808" y="3140460"/>
                              <a:ext cx="362134" cy="289801"/>
                            </a:xfrm>
                            <a:custGeom>
                              <a:avLst/>
                              <a:gdLst/>
                              <a:ahLst/>
                              <a:cxnLst>
                                <a:cxn ang="0">
                                  <a:pos x="0" y="17"/>
                                </a:cxn>
                                <a:cxn ang="0">
                                  <a:pos x="12" y="12"/>
                                </a:cxn>
                                <a:cxn ang="0">
                                  <a:pos x="20" y="4"/>
                                </a:cxn>
                                <a:cxn ang="0">
                                  <a:pos x="44" y="8"/>
                                </a:cxn>
                                <a:cxn ang="0">
                                  <a:pos x="61" y="24"/>
                                </a:cxn>
                                <a:cxn ang="0">
                                  <a:pos x="65" y="50"/>
                                </a:cxn>
                                <a:cxn ang="0">
                                  <a:pos x="75" y="61"/>
                                </a:cxn>
                                <a:cxn ang="0">
                                  <a:pos x="91" y="71"/>
                                </a:cxn>
                                <a:cxn ang="0">
                                  <a:pos x="88" y="88"/>
                                </a:cxn>
                                <a:cxn ang="0">
                                  <a:pos x="79" y="98"/>
                                </a:cxn>
                                <a:cxn ang="0">
                                  <a:pos x="80" y="99"/>
                                </a:cxn>
                                <a:cxn ang="0">
                                  <a:pos x="94" y="107"/>
                                </a:cxn>
                                <a:cxn ang="0">
                                  <a:pos x="93" y="117"/>
                                </a:cxn>
                                <a:cxn ang="0">
                                  <a:pos x="93" y="119"/>
                                </a:cxn>
                                <a:cxn ang="0">
                                  <a:pos x="106" y="117"/>
                                </a:cxn>
                                <a:cxn ang="0">
                                  <a:pos x="107" y="129"/>
                                </a:cxn>
                                <a:cxn ang="0">
                                  <a:pos x="98" y="145"/>
                                </a:cxn>
                                <a:cxn ang="0">
                                  <a:pos x="100" y="143"/>
                                </a:cxn>
                                <a:cxn ang="0">
                                  <a:pos x="109" y="128"/>
                                </a:cxn>
                                <a:cxn ang="0">
                                  <a:pos x="122" y="121"/>
                                </a:cxn>
                                <a:cxn ang="0">
                                  <a:pos x="135" y="115"/>
                                </a:cxn>
                                <a:cxn ang="0">
                                  <a:pos x="128" y="112"/>
                                </a:cxn>
                                <a:cxn ang="0">
                                  <a:pos x="118" y="118"/>
                                </a:cxn>
                                <a:cxn ang="0">
                                  <a:pos x="104" y="109"/>
                                </a:cxn>
                                <a:cxn ang="0">
                                  <a:pos x="91" y="101"/>
                                </a:cxn>
                                <a:cxn ang="0">
                                  <a:pos x="91" y="88"/>
                                </a:cxn>
                                <a:cxn ang="0">
                                  <a:pos x="97" y="74"/>
                                </a:cxn>
                                <a:cxn ang="0">
                                  <a:pos x="90" y="59"/>
                                </a:cxn>
                                <a:cxn ang="0">
                                  <a:pos x="98" y="51"/>
                                </a:cxn>
                                <a:cxn ang="0">
                                  <a:pos x="109" y="64"/>
                                </a:cxn>
                                <a:cxn ang="0">
                                  <a:pos x="125" y="78"/>
                                </a:cxn>
                                <a:cxn ang="0">
                                  <a:pos x="143" y="79"/>
                                </a:cxn>
                                <a:cxn ang="0">
                                  <a:pos x="150" y="78"/>
                                </a:cxn>
                                <a:cxn ang="0">
                                  <a:pos x="158" y="62"/>
                                </a:cxn>
                                <a:cxn ang="0">
                                  <a:pos x="155" y="56"/>
                                </a:cxn>
                                <a:cxn ang="0">
                                  <a:pos x="145" y="68"/>
                                </a:cxn>
                                <a:cxn ang="0">
                                  <a:pos x="126" y="71"/>
                                </a:cxn>
                                <a:cxn ang="0">
                                  <a:pos x="115" y="63"/>
                                </a:cxn>
                                <a:cxn ang="0">
                                  <a:pos x="102" y="48"/>
                                </a:cxn>
                                <a:cxn ang="0">
                                  <a:pos x="90" y="44"/>
                                </a:cxn>
                                <a:cxn ang="0">
                                  <a:pos x="70" y="52"/>
                                </a:cxn>
                                <a:cxn ang="0">
                                  <a:pos x="20" y="0"/>
                                </a:cxn>
                              </a:cxnLst>
                              <a:rect l="0" t="0" r="r" b="b"/>
                              <a:pathLst>
                                <a:path w="164" h="152">
                                  <a:moveTo>
                                    <a:pt x="20" y="0"/>
                                  </a:moveTo>
                                  <a:lnTo>
                                    <a:pt x="0" y="17"/>
                                  </a:lnTo>
                                  <a:lnTo>
                                    <a:pt x="6" y="16"/>
                                  </a:lnTo>
                                  <a:lnTo>
                                    <a:pt x="12" y="12"/>
                                  </a:lnTo>
                                  <a:lnTo>
                                    <a:pt x="14" y="8"/>
                                  </a:lnTo>
                                  <a:lnTo>
                                    <a:pt x="20" y="4"/>
                                  </a:lnTo>
                                  <a:lnTo>
                                    <a:pt x="29" y="4"/>
                                  </a:lnTo>
                                  <a:lnTo>
                                    <a:pt x="44" y="8"/>
                                  </a:lnTo>
                                  <a:lnTo>
                                    <a:pt x="56" y="18"/>
                                  </a:lnTo>
                                  <a:lnTo>
                                    <a:pt x="61" y="24"/>
                                  </a:lnTo>
                                  <a:lnTo>
                                    <a:pt x="63" y="35"/>
                                  </a:lnTo>
                                  <a:lnTo>
                                    <a:pt x="65" y="50"/>
                                  </a:lnTo>
                                  <a:lnTo>
                                    <a:pt x="69" y="59"/>
                                  </a:lnTo>
                                  <a:lnTo>
                                    <a:pt x="75" y="61"/>
                                  </a:lnTo>
                                  <a:lnTo>
                                    <a:pt x="84" y="65"/>
                                  </a:lnTo>
                                  <a:lnTo>
                                    <a:pt x="91" y="71"/>
                                  </a:lnTo>
                                  <a:lnTo>
                                    <a:pt x="93" y="80"/>
                                  </a:lnTo>
                                  <a:lnTo>
                                    <a:pt x="88" y="88"/>
                                  </a:lnTo>
                                  <a:lnTo>
                                    <a:pt x="82" y="96"/>
                                  </a:lnTo>
                                  <a:lnTo>
                                    <a:pt x="79" y="98"/>
                                  </a:lnTo>
                                  <a:lnTo>
                                    <a:pt x="68" y="99"/>
                                  </a:lnTo>
                                  <a:lnTo>
                                    <a:pt x="80" y="99"/>
                                  </a:lnTo>
                                  <a:lnTo>
                                    <a:pt x="88" y="103"/>
                                  </a:lnTo>
                                  <a:lnTo>
                                    <a:pt x="94" y="107"/>
                                  </a:lnTo>
                                  <a:lnTo>
                                    <a:pt x="96" y="113"/>
                                  </a:lnTo>
                                  <a:lnTo>
                                    <a:pt x="93" y="117"/>
                                  </a:lnTo>
                                  <a:lnTo>
                                    <a:pt x="88" y="121"/>
                                  </a:lnTo>
                                  <a:lnTo>
                                    <a:pt x="93" y="119"/>
                                  </a:lnTo>
                                  <a:lnTo>
                                    <a:pt x="99" y="114"/>
                                  </a:lnTo>
                                  <a:lnTo>
                                    <a:pt x="106" y="117"/>
                                  </a:lnTo>
                                  <a:lnTo>
                                    <a:pt x="110" y="122"/>
                                  </a:lnTo>
                                  <a:lnTo>
                                    <a:pt x="107" y="129"/>
                                  </a:lnTo>
                                  <a:lnTo>
                                    <a:pt x="98" y="139"/>
                                  </a:lnTo>
                                  <a:lnTo>
                                    <a:pt x="98" y="145"/>
                                  </a:lnTo>
                                  <a:lnTo>
                                    <a:pt x="100" y="151"/>
                                  </a:lnTo>
                                  <a:lnTo>
                                    <a:pt x="100" y="143"/>
                                  </a:lnTo>
                                  <a:lnTo>
                                    <a:pt x="100" y="136"/>
                                  </a:lnTo>
                                  <a:lnTo>
                                    <a:pt x="109" y="128"/>
                                  </a:lnTo>
                                  <a:lnTo>
                                    <a:pt x="115" y="124"/>
                                  </a:lnTo>
                                  <a:lnTo>
                                    <a:pt x="122" y="121"/>
                                  </a:lnTo>
                                  <a:lnTo>
                                    <a:pt x="131" y="119"/>
                                  </a:lnTo>
                                  <a:lnTo>
                                    <a:pt x="135" y="115"/>
                                  </a:lnTo>
                                  <a:lnTo>
                                    <a:pt x="134" y="111"/>
                                  </a:lnTo>
                                  <a:lnTo>
                                    <a:pt x="128" y="112"/>
                                  </a:lnTo>
                                  <a:lnTo>
                                    <a:pt x="123" y="117"/>
                                  </a:lnTo>
                                  <a:lnTo>
                                    <a:pt x="118" y="118"/>
                                  </a:lnTo>
                                  <a:lnTo>
                                    <a:pt x="110" y="115"/>
                                  </a:lnTo>
                                  <a:lnTo>
                                    <a:pt x="104" y="109"/>
                                  </a:lnTo>
                                  <a:lnTo>
                                    <a:pt x="97" y="106"/>
                                  </a:lnTo>
                                  <a:lnTo>
                                    <a:pt x="91" y="101"/>
                                  </a:lnTo>
                                  <a:lnTo>
                                    <a:pt x="89" y="95"/>
                                  </a:lnTo>
                                  <a:lnTo>
                                    <a:pt x="91" y="88"/>
                                  </a:lnTo>
                                  <a:lnTo>
                                    <a:pt x="97" y="82"/>
                                  </a:lnTo>
                                  <a:lnTo>
                                    <a:pt x="97" y="74"/>
                                  </a:lnTo>
                                  <a:lnTo>
                                    <a:pt x="93" y="65"/>
                                  </a:lnTo>
                                  <a:lnTo>
                                    <a:pt x="90" y="59"/>
                                  </a:lnTo>
                                  <a:lnTo>
                                    <a:pt x="91" y="52"/>
                                  </a:lnTo>
                                  <a:lnTo>
                                    <a:pt x="98" y="51"/>
                                  </a:lnTo>
                                  <a:lnTo>
                                    <a:pt x="104" y="57"/>
                                  </a:lnTo>
                                  <a:lnTo>
                                    <a:pt x="109" y="64"/>
                                  </a:lnTo>
                                  <a:lnTo>
                                    <a:pt x="115" y="74"/>
                                  </a:lnTo>
                                  <a:lnTo>
                                    <a:pt x="125" y="78"/>
                                  </a:lnTo>
                                  <a:lnTo>
                                    <a:pt x="132" y="78"/>
                                  </a:lnTo>
                                  <a:lnTo>
                                    <a:pt x="143" y="79"/>
                                  </a:lnTo>
                                  <a:lnTo>
                                    <a:pt x="146" y="79"/>
                                  </a:lnTo>
                                  <a:lnTo>
                                    <a:pt x="150" y="78"/>
                                  </a:lnTo>
                                  <a:lnTo>
                                    <a:pt x="153" y="70"/>
                                  </a:lnTo>
                                  <a:lnTo>
                                    <a:pt x="158" y="62"/>
                                  </a:lnTo>
                                  <a:lnTo>
                                    <a:pt x="163" y="57"/>
                                  </a:lnTo>
                                  <a:lnTo>
                                    <a:pt x="155" y="56"/>
                                  </a:lnTo>
                                  <a:lnTo>
                                    <a:pt x="151" y="62"/>
                                  </a:lnTo>
                                  <a:lnTo>
                                    <a:pt x="145" y="68"/>
                                  </a:lnTo>
                                  <a:lnTo>
                                    <a:pt x="135" y="72"/>
                                  </a:lnTo>
                                  <a:lnTo>
                                    <a:pt x="126" y="71"/>
                                  </a:lnTo>
                                  <a:lnTo>
                                    <a:pt x="120" y="69"/>
                                  </a:lnTo>
                                  <a:lnTo>
                                    <a:pt x="115" y="63"/>
                                  </a:lnTo>
                                  <a:lnTo>
                                    <a:pt x="109" y="56"/>
                                  </a:lnTo>
                                  <a:lnTo>
                                    <a:pt x="102" y="48"/>
                                  </a:lnTo>
                                  <a:lnTo>
                                    <a:pt x="94" y="43"/>
                                  </a:lnTo>
                                  <a:lnTo>
                                    <a:pt x="90" y="44"/>
                                  </a:lnTo>
                                  <a:lnTo>
                                    <a:pt x="76" y="54"/>
                                  </a:lnTo>
                                  <a:lnTo>
                                    <a:pt x="70" y="52"/>
                                  </a:lnTo>
                                  <a:lnTo>
                                    <a:pt x="67" y="22"/>
                                  </a:lnTo>
                                  <a:lnTo>
                                    <a:pt x="20"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93" name="Freeform 241">
                              <a:extLst>
                                <a:ext uri="{FF2B5EF4-FFF2-40B4-BE49-F238E27FC236}">
                                  <a16:creationId xmlns:a16="http://schemas.microsoft.com/office/drawing/2014/main" id="{97C8A5F4-2A94-39B0-2224-0054A1E7A9E8}"/>
                                </a:ext>
                              </a:extLst>
                            </p:cNvPr>
                            <p:cNvSpPr>
                              <a:spLocks/>
                            </p:cNvSpPr>
                            <p:nvPr/>
                          </p:nvSpPr>
                          <p:spPr bwMode="auto">
                            <a:xfrm>
                              <a:off x="3154808" y="3140460"/>
                              <a:ext cx="384217" cy="312679"/>
                            </a:xfrm>
                            <a:custGeom>
                              <a:avLst/>
                              <a:gdLst/>
                              <a:ahLst/>
                              <a:cxnLst>
                                <a:cxn ang="0">
                                  <a:pos x="0" y="19"/>
                                </a:cxn>
                                <a:cxn ang="0">
                                  <a:pos x="13" y="13"/>
                                </a:cxn>
                                <a:cxn ang="0">
                                  <a:pos x="22" y="4"/>
                                </a:cxn>
                                <a:cxn ang="0">
                                  <a:pos x="46" y="9"/>
                                </a:cxn>
                                <a:cxn ang="0">
                                  <a:pos x="65" y="26"/>
                                </a:cxn>
                                <a:cxn ang="0">
                                  <a:pos x="69" y="54"/>
                                </a:cxn>
                                <a:cxn ang="0">
                                  <a:pos x="80" y="66"/>
                                </a:cxn>
                                <a:cxn ang="0">
                                  <a:pos x="96" y="77"/>
                                </a:cxn>
                                <a:cxn ang="0">
                                  <a:pos x="93" y="95"/>
                                </a:cxn>
                                <a:cxn ang="0">
                                  <a:pos x="84" y="106"/>
                                </a:cxn>
                                <a:cxn ang="0">
                                  <a:pos x="85" y="107"/>
                                </a:cxn>
                                <a:cxn ang="0">
                                  <a:pos x="99" y="116"/>
                                </a:cxn>
                                <a:cxn ang="0">
                                  <a:pos x="98" y="127"/>
                                </a:cxn>
                                <a:cxn ang="0">
                                  <a:pos x="98" y="129"/>
                                </a:cxn>
                                <a:cxn ang="0">
                                  <a:pos x="112" y="127"/>
                                </a:cxn>
                                <a:cxn ang="0">
                                  <a:pos x="114" y="139"/>
                                </a:cxn>
                                <a:cxn ang="0">
                                  <a:pos x="104" y="156"/>
                                </a:cxn>
                                <a:cxn ang="0">
                                  <a:pos x="106" y="154"/>
                                </a:cxn>
                                <a:cxn ang="0">
                                  <a:pos x="116" y="138"/>
                                </a:cxn>
                                <a:cxn ang="0">
                                  <a:pos x="130" y="131"/>
                                </a:cxn>
                                <a:cxn ang="0">
                                  <a:pos x="144" y="124"/>
                                </a:cxn>
                                <a:cxn ang="0">
                                  <a:pos x="136" y="121"/>
                                </a:cxn>
                                <a:cxn ang="0">
                                  <a:pos x="125" y="128"/>
                                </a:cxn>
                                <a:cxn ang="0">
                                  <a:pos x="110" y="118"/>
                                </a:cxn>
                                <a:cxn ang="0">
                                  <a:pos x="96" y="109"/>
                                </a:cxn>
                                <a:cxn ang="0">
                                  <a:pos x="96" y="95"/>
                                </a:cxn>
                                <a:cxn ang="0">
                                  <a:pos x="103" y="80"/>
                                </a:cxn>
                                <a:cxn ang="0">
                                  <a:pos x="95" y="64"/>
                                </a:cxn>
                                <a:cxn ang="0">
                                  <a:pos x="104" y="55"/>
                                </a:cxn>
                                <a:cxn ang="0">
                                  <a:pos x="116" y="69"/>
                                </a:cxn>
                                <a:cxn ang="0">
                                  <a:pos x="133" y="84"/>
                                </a:cxn>
                                <a:cxn ang="0">
                                  <a:pos x="151" y="85"/>
                                </a:cxn>
                                <a:cxn ang="0">
                                  <a:pos x="159" y="84"/>
                                </a:cxn>
                                <a:cxn ang="0">
                                  <a:pos x="168" y="67"/>
                                </a:cxn>
                                <a:cxn ang="0">
                                  <a:pos x="164" y="61"/>
                                </a:cxn>
                                <a:cxn ang="0">
                                  <a:pos x="154" y="74"/>
                                </a:cxn>
                                <a:cxn ang="0">
                                  <a:pos x="134" y="77"/>
                                </a:cxn>
                                <a:cxn ang="0">
                                  <a:pos x="122" y="68"/>
                                </a:cxn>
                                <a:cxn ang="0">
                                  <a:pos x="108" y="52"/>
                                </a:cxn>
                                <a:cxn ang="0">
                                  <a:pos x="95" y="47"/>
                                </a:cxn>
                                <a:cxn ang="0">
                                  <a:pos x="75" y="56"/>
                                </a:cxn>
                              </a:cxnLst>
                              <a:rect l="0" t="0" r="r" b="b"/>
                              <a:pathLst>
                                <a:path w="174" h="164">
                                  <a:moveTo>
                                    <a:pt x="22" y="0"/>
                                  </a:moveTo>
                                  <a:lnTo>
                                    <a:pt x="0" y="19"/>
                                  </a:lnTo>
                                  <a:lnTo>
                                    <a:pt x="6" y="18"/>
                                  </a:lnTo>
                                  <a:lnTo>
                                    <a:pt x="13" y="13"/>
                                  </a:lnTo>
                                  <a:lnTo>
                                    <a:pt x="15" y="9"/>
                                  </a:lnTo>
                                  <a:lnTo>
                                    <a:pt x="22" y="4"/>
                                  </a:lnTo>
                                  <a:lnTo>
                                    <a:pt x="30" y="4"/>
                                  </a:lnTo>
                                  <a:lnTo>
                                    <a:pt x="46" y="9"/>
                                  </a:lnTo>
                                  <a:lnTo>
                                    <a:pt x="59" y="20"/>
                                  </a:lnTo>
                                  <a:lnTo>
                                    <a:pt x="65" y="26"/>
                                  </a:lnTo>
                                  <a:lnTo>
                                    <a:pt x="67" y="37"/>
                                  </a:lnTo>
                                  <a:lnTo>
                                    <a:pt x="69" y="54"/>
                                  </a:lnTo>
                                  <a:lnTo>
                                    <a:pt x="74" y="64"/>
                                  </a:lnTo>
                                  <a:lnTo>
                                    <a:pt x="80" y="66"/>
                                  </a:lnTo>
                                  <a:lnTo>
                                    <a:pt x="89" y="70"/>
                                  </a:lnTo>
                                  <a:lnTo>
                                    <a:pt x="96" y="77"/>
                                  </a:lnTo>
                                  <a:lnTo>
                                    <a:pt x="98" y="86"/>
                                  </a:lnTo>
                                  <a:lnTo>
                                    <a:pt x="93" y="95"/>
                                  </a:lnTo>
                                  <a:lnTo>
                                    <a:pt x="87" y="104"/>
                                  </a:lnTo>
                                  <a:lnTo>
                                    <a:pt x="84" y="106"/>
                                  </a:lnTo>
                                  <a:lnTo>
                                    <a:pt x="72" y="107"/>
                                  </a:lnTo>
                                  <a:lnTo>
                                    <a:pt x="85" y="107"/>
                                  </a:lnTo>
                                  <a:lnTo>
                                    <a:pt x="93" y="111"/>
                                  </a:lnTo>
                                  <a:lnTo>
                                    <a:pt x="99" y="116"/>
                                  </a:lnTo>
                                  <a:lnTo>
                                    <a:pt x="102" y="122"/>
                                  </a:lnTo>
                                  <a:lnTo>
                                    <a:pt x="98" y="127"/>
                                  </a:lnTo>
                                  <a:lnTo>
                                    <a:pt x="93" y="131"/>
                                  </a:lnTo>
                                  <a:lnTo>
                                    <a:pt x="98" y="129"/>
                                  </a:lnTo>
                                  <a:lnTo>
                                    <a:pt x="105" y="123"/>
                                  </a:lnTo>
                                  <a:lnTo>
                                    <a:pt x="112" y="127"/>
                                  </a:lnTo>
                                  <a:lnTo>
                                    <a:pt x="117" y="132"/>
                                  </a:lnTo>
                                  <a:lnTo>
                                    <a:pt x="114" y="139"/>
                                  </a:lnTo>
                                  <a:lnTo>
                                    <a:pt x="104" y="150"/>
                                  </a:lnTo>
                                  <a:lnTo>
                                    <a:pt x="104" y="156"/>
                                  </a:lnTo>
                                  <a:lnTo>
                                    <a:pt x="106" y="163"/>
                                  </a:lnTo>
                                  <a:lnTo>
                                    <a:pt x="106" y="154"/>
                                  </a:lnTo>
                                  <a:lnTo>
                                    <a:pt x="106" y="146"/>
                                  </a:lnTo>
                                  <a:lnTo>
                                    <a:pt x="116" y="138"/>
                                  </a:lnTo>
                                  <a:lnTo>
                                    <a:pt x="122" y="134"/>
                                  </a:lnTo>
                                  <a:lnTo>
                                    <a:pt x="130" y="131"/>
                                  </a:lnTo>
                                  <a:lnTo>
                                    <a:pt x="139" y="129"/>
                                  </a:lnTo>
                                  <a:lnTo>
                                    <a:pt x="144" y="124"/>
                                  </a:lnTo>
                                  <a:lnTo>
                                    <a:pt x="143" y="120"/>
                                  </a:lnTo>
                                  <a:lnTo>
                                    <a:pt x="136" y="121"/>
                                  </a:lnTo>
                                  <a:lnTo>
                                    <a:pt x="131" y="127"/>
                                  </a:lnTo>
                                  <a:lnTo>
                                    <a:pt x="125" y="128"/>
                                  </a:lnTo>
                                  <a:lnTo>
                                    <a:pt x="117" y="124"/>
                                  </a:lnTo>
                                  <a:lnTo>
                                    <a:pt x="110" y="118"/>
                                  </a:lnTo>
                                  <a:lnTo>
                                    <a:pt x="103" y="115"/>
                                  </a:lnTo>
                                  <a:lnTo>
                                    <a:pt x="96" y="109"/>
                                  </a:lnTo>
                                  <a:lnTo>
                                    <a:pt x="94" y="102"/>
                                  </a:lnTo>
                                  <a:lnTo>
                                    <a:pt x="96" y="95"/>
                                  </a:lnTo>
                                  <a:lnTo>
                                    <a:pt x="103" y="88"/>
                                  </a:lnTo>
                                  <a:lnTo>
                                    <a:pt x="103" y="80"/>
                                  </a:lnTo>
                                  <a:lnTo>
                                    <a:pt x="98" y="70"/>
                                  </a:lnTo>
                                  <a:lnTo>
                                    <a:pt x="95" y="64"/>
                                  </a:lnTo>
                                  <a:lnTo>
                                    <a:pt x="96" y="56"/>
                                  </a:lnTo>
                                  <a:lnTo>
                                    <a:pt x="104" y="55"/>
                                  </a:lnTo>
                                  <a:lnTo>
                                    <a:pt x="110" y="62"/>
                                  </a:lnTo>
                                  <a:lnTo>
                                    <a:pt x="116" y="69"/>
                                  </a:lnTo>
                                  <a:lnTo>
                                    <a:pt x="122" y="80"/>
                                  </a:lnTo>
                                  <a:lnTo>
                                    <a:pt x="133" y="84"/>
                                  </a:lnTo>
                                  <a:lnTo>
                                    <a:pt x="141" y="84"/>
                                  </a:lnTo>
                                  <a:lnTo>
                                    <a:pt x="151" y="85"/>
                                  </a:lnTo>
                                  <a:lnTo>
                                    <a:pt x="155" y="85"/>
                                  </a:lnTo>
                                  <a:lnTo>
                                    <a:pt x="159" y="84"/>
                                  </a:lnTo>
                                  <a:lnTo>
                                    <a:pt x="162" y="76"/>
                                  </a:lnTo>
                                  <a:lnTo>
                                    <a:pt x="168" y="67"/>
                                  </a:lnTo>
                                  <a:lnTo>
                                    <a:pt x="173" y="62"/>
                                  </a:lnTo>
                                  <a:lnTo>
                                    <a:pt x="164" y="61"/>
                                  </a:lnTo>
                                  <a:lnTo>
                                    <a:pt x="160" y="67"/>
                                  </a:lnTo>
                                  <a:lnTo>
                                    <a:pt x="154" y="74"/>
                                  </a:lnTo>
                                  <a:lnTo>
                                    <a:pt x="144" y="78"/>
                                  </a:lnTo>
                                  <a:lnTo>
                                    <a:pt x="134" y="77"/>
                                  </a:lnTo>
                                  <a:lnTo>
                                    <a:pt x="128" y="75"/>
                                  </a:lnTo>
                                  <a:lnTo>
                                    <a:pt x="122" y="68"/>
                                  </a:lnTo>
                                  <a:lnTo>
                                    <a:pt x="116" y="61"/>
                                  </a:lnTo>
                                  <a:lnTo>
                                    <a:pt x="108" y="52"/>
                                  </a:lnTo>
                                  <a:lnTo>
                                    <a:pt x="99" y="46"/>
                                  </a:lnTo>
                                  <a:lnTo>
                                    <a:pt x="95" y="47"/>
                                  </a:lnTo>
                                  <a:lnTo>
                                    <a:pt x="81" y="58"/>
                                  </a:lnTo>
                                  <a:lnTo>
                                    <a:pt x="75" y="56"/>
                                  </a:lnTo>
                                  <a:lnTo>
                                    <a:pt x="71" y="24"/>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94" name="Freeform 242">
                              <a:extLst>
                                <a:ext uri="{FF2B5EF4-FFF2-40B4-BE49-F238E27FC236}">
                                  <a16:creationId xmlns:a16="http://schemas.microsoft.com/office/drawing/2014/main" id="{4618D0DC-5157-794B-3AE3-DF6C86B83191}"/>
                                </a:ext>
                              </a:extLst>
                            </p:cNvPr>
                            <p:cNvSpPr>
                              <a:spLocks/>
                            </p:cNvSpPr>
                            <p:nvPr/>
                          </p:nvSpPr>
                          <p:spPr bwMode="auto">
                            <a:xfrm>
                              <a:off x="3152598" y="3138552"/>
                              <a:ext cx="170027" cy="51479"/>
                            </a:xfrm>
                            <a:custGeom>
                              <a:avLst/>
                              <a:gdLst/>
                              <a:ahLst/>
                              <a:cxnLst>
                                <a:cxn ang="0">
                                  <a:pos x="0" y="8"/>
                                </a:cxn>
                                <a:cxn ang="0">
                                  <a:pos x="2" y="20"/>
                                </a:cxn>
                                <a:cxn ang="0">
                                  <a:pos x="12" y="15"/>
                                </a:cxn>
                                <a:cxn ang="0">
                                  <a:pos x="18" y="7"/>
                                </a:cxn>
                                <a:cxn ang="0">
                                  <a:pos x="31" y="7"/>
                                </a:cxn>
                                <a:cxn ang="0">
                                  <a:pos x="44" y="10"/>
                                </a:cxn>
                                <a:cxn ang="0">
                                  <a:pos x="74" y="26"/>
                                </a:cxn>
                                <a:cxn ang="0">
                                  <a:pos x="76" y="23"/>
                                </a:cxn>
                                <a:cxn ang="0">
                                  <a:pos x="72" y="16"/>
                                </a:cxn>
                                <a:cxn ang="0">
                                  <a:pos x="66" y="15"/>
                                </a:cxn>
                                <a:cxn ang="0">
                                  <a:pos x="51" y="7"/>
                                </a:cxn>
                                <a:cxn ang="0">
                                  <a:pos x="43" y="4"/>
                                </a:cxn>
                                <a:cxn ang="0">
                                  <a:pos x="33" y="0"/>
                                </a:cxn>
                                <a:cxn ang="0">
                                  <a:pos x="25" y="0"/>
                                </a:cxn>
                                <a:cxn ang="0">
                                  <a:pos x="13" y="4"/>
                                </a:cxn>
                                <a:cxn ang="0">
                                  <a:pos x="6" y="5"/>
                                </a:cxn>
                                <a:cxn ang="0">
                                  <a:pos x="0" y="8"/>
                                </a:cxn>
                              </a:cxnLst>
                              <a:rect l="0" t="0" r="r" b="b"/>
                              <a:pathLst>
                                <a:path w="77" h="27">
                                  <a:moveTo>
                                    <a:pt x="0" y="8"/>
                                  </a:moveTo>
                                  <a:lnTo>
                                    <a:pt x="2" y="20"/>
                                  </a:lnTo>
                                  <a:lnTo>
                                    <a:pt x="12" y="15"/>
                                  </a:lnTo>
                                  <a:lnTo>
                                    <a:pt x="18" y="7"/>
                                  </a:lnTo>
                                  <a:lnTo>
                                    <a:pt x="31" y="7"/>
                                  </a:lnTo>
                                  <a:lnTo>
                                    <a:pt x="44" y="10"/>
                                  </a:lnTo>
                                  <a:lnTo>
                                    <a:pt x="74" y="26"/>
                                  </a:lnTo>
                                  <a:lnTo>
                                    <a:pt x="76" y="23"/>
                                  </a:lnTo>
                                  <a:lnTo>
                                    <a:pt x="72" y="16"/>
                                  </a:lnTo>
                                  <a:lnTo>
                                    <a:pt x="66" y="15"/>
                                  </a:lnTo>
                                  <a:lnTo>
                                    <a:pt x="51" y="7"/>
                                  </a:lnTo>
                                  <a:lnTo>
                                    <a:pt x="43" y="4"/>
                                  </a:lnTo>
                                  <a:lnTo>
                                    <a:pt x="33" y="0"/>
                                  </a:lnTo>
                                  <a:lnTo>
                                    <a:pt x="25" y="0"/>
                                  </a:lnTo>
                                  <a:lnTo>
                                    <a:pt x="13" y="4"/>
                                  </a:lnTo>
                                  <a:lnTo>
                                    <a:pt x="6" y="5"/>
                                  </a:lnTo>
                                  <a:lnTo>
                                    <a:pt x="0" y="8"/>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95" name="Freeform 243">
                              <a:extLst>
                                <a:ext uri="{FF2B5EF4-FFF2-40B4-BE49-F238E27FC236}">
                                  <a16:creationId xmlns:a16="http://schemas.microsoft.com/office/drawing/2014/main" id="{FA5DFA88-051E-BCFB-FE58-0F160A618AEF}"/>
                                </a:ext>
                              </a:extLst>
                            </p:cNvPr>
                            <p:cNvSpPr>
                              <a:spLocks/>
                            </p:cNvSpPr>
                            <p:nvPr/>
                          </p:nvSpPr>
                          <p:spPr bwMode="auto">
                            <a:xfrm>
                              <a:off x="3313793" y="3003185"/>
                              <a:ext cx="355510" cy="259296"/>
                            </a:xfrm>
                            <a:custGeom>
                              <a:avLst/>
                              <a:gdLst/>
                              <a:ahLst/>
                              <a:cxnLst>
                                <a:cxn ang="0">
                                  <a:pos x="0" y="97"/>
                                </a:cxn>
                                <a:cxn ang="0">
                                  <a:pos x="14" y="103"/>
                                </a:cxn>
                                <a:cxn ang="0">
                                  <a:pos x="18" y="94"/>
                                </a:cxn>
                                <a:cxn ang="0">
                                  <a:pos x="24" y="88"/>
                                </a:cxn>
                                <a:cxn ang="0">
                                  <a:pos x="26" y="99"/>
                                </a:cxn>
                                <a:cxn ang="0">
                                  <a:pos x="32" y="102"/>
                                </a:cxn>
                                <a:cxn ang="0">
                                  <a:pos x="43" y="94"/>
                                </a:cxn>
                                <a:cxn ang="0">
                                  <a:pos x="49" y="105"/>
                                </a:cxn>
                                <a:cxn ang="0">
                                  <a:pos x="71" y="114"/>
                                </a:cxn>
                                <a:cxn ang="0">
                                  <a:pos x="89" y="131"/>
                                </a:cxn>
                                <a:cxn ang="0">
                                  <a:pos x="102" y="135"/>
                                </a:cxn>
                                <a:cxn ang="0">
                                  <a:pos x="116" y="128"/>
                                </a:cxn>
                                <a:cxn ang="0">
                                  <a:pos x="134" y="119"/>
                                </a:cxn>
                                <a:cxn ang="0">
                                  <a:pos x="145" y="105"/>
                                </a:cxn>
                                <a:cxn ang="0">
                                  <a:pos x="160" y="101"/>
                                </a:cxn>
                                <a:cxn ang="0">
                                  <a:pos x="149" y="90"/>
                                </a:cxn>
                                <a:cxn ang="0">
                                  <a:pos x="138" y="100"/>
                                </a:cxn>
                                <a:cxn ang="0">
                                  <a:pos x="124" y="103"/>
                                </a:cxn>
                                <a:cxn ang="0">
                                  <a:pos x="105" y="89"/>
                                </a:cxn>
                                <a:cxn ang="0">
                                  <a:pos x="104" y="69"/>
                                </a:cxn>
                                <a:cxn ang="0">
                                  <a:pos x="106" y="52"/>
                                </a:cxn>
                                <a:cxn ang="0">
                                  <a:pos x="135" y="36"/>
                                </a:cxn>
                                <a:cxn ang="0">
                                  <a:pos x="130" y="29"/>
                                </a:cxn>
                                <a:cxn ang="0">
                                  <a:pos x="123" y="22"/>
                                </a:cxn>
                                <a:cxn ang="0">
                                  <a:pos x="123" y="7"/>
                                </a:cxn>
                                <a:cxn ang="0">
                                  <a:pos x="117" y="11"/>
                                </a:cxn>
                                <a:cxn ang="0">
                                  <a:pos x="120" y="25"/>
                                </a:cxn>
                                <a:cxn ang="0">
                                  <a:pos x="117" y="41"/>
                                </a:cxn>
                                <a:cxn ang="0">
                                  <a:pos x="102" y="51"/>
                                </a:cxn>
                                <a:cxn ang="0">
                                  <a:pos x="97" y="74"/>
                                </a:cxn>
                                <a:cxn ang="0">
                                  <a:pos x="105" y="95"/>
                                </a:cxn>
                                <a:cxn ang="0">
                                  <a:pos x="120" y="106"/>
                                </a:cxn>
                                <a:cxn ang="0">
                                  <a:pos x="117" y="120"/>
                                </a:cxn>
                                <a:cxn ang="0">
                                  <a:pos x="99" y="128"/>
                                </a:cxn>
                                <a:cxn ang="0">
                                  <a:pos x="85" y="121"/>
                                </a:cxn>
                                <a:cxn ang="0">
                                  <a:pos x="74" y="110"/>
                                </a:cxn>
                                <a:cxn ang="0">
                                  <a:pos x="54" y="102"/>
                                </a:cxn>
                                <a:cxn ang="0">
                                  <a:pos x="48" y="95"/>
                                </a:cxn>
                                <a:cxn ang="0">
                                  <a:pos x="39" y="88"/>
                                </a:cxn>
                                <a:cxn ang="0">
                                  <a:pos x="32" y="96"/>
                                </a:cxn>
                                <a:cxn ang="0">
                                  <a:pos x="24" y="84"/>
                                </a:cxn>
                                <a:cxn ang="0">
                                  <a:pos x="13" y="88"/>
                                </a:cxn>
                                <a:cxn ang="0">
                                  <a:pos x="14" y="98"/>
                                </a:cxn>
                                <a:cxn ang="0">
                                  <a:pos x="3" y="91"/>
                                </a:cxn>
                              </a:cxnLst>
                              <a:rect l="0" t="0" r="r" b="b"/>
                              <a:pathLst>
                                <a:path w="161" h="136">
                                  <a:moveTo>
                                    <a:pt x="3" y="91"/>
                                  </a:moveTo>
                                  <a:lnTo>
                                    <a:pt x="0" y="97"/>
                                  </a:lnTo>
                                  <a:lnTo>
                                    <a:pt x="9" y="102"/>
                                  </a:lnTo>
                                  <a:lnTo>
                                    <a:pt x="14" y="103"/>
                                  </a:lnTo>
                                  <a:lnTo>
                                    <a:pt x="18" y="99"/>
                                  </a:lnTo>
                                  <a:lnTo>
                                    <a:pt x="18" y="94"/>
                                  </a:lnTo>
                                  <a:lnTo>
                                    <a:pt x="18" y="89"/>
                                  </a:lnTo>
                                  <a:lnTo>
                                    <a:pt x="24" y="88"/>
                                  </a:lnTo>
                                  <a:lnTo>
                                    <a:pt x="27" y="93"/>
                                  </a:lnTo>
                                  <a:lnTo>
                                    <a:pt x="26" y="99"/>
                                  </a:lnTo>
                                  <a:lnTo>
                                    <a:pt x="27" y="103"/>
                                  </a:lnTo>
                                  <a:lnTo>
                                    <a:pt x="32" y="102"/>
                                  </a:lnTo>
                                  <a:lnTo>
                                    <a:pt x="39" y="96"/>
                                  </a:lnTo>
                                  <a:lnTo>
                                    <a:pt x="43" y="94"/>
                                  </a:lnTo>
                                  <a:lnTo>
                                    <a:pt x="44" y="99"/>
                                  </a:lnTo>
                                  <a:lnTo>
                                    <a:pt x="49" y="105"/>
                                  </a:lnTo>
                                  <a:lnTo>
                                    <a:pt x="57" y="109"/>
                                  </a:lnTo>
                                  <a:lnTo>
                                    <a:pt x="71" y="114"/>
                                  </a:lnTo>
                                  <a:lnTo>
                                    <a:pt x="82" y="123"/>
                                  </a:lnTo>
                                  <a:lnTo>
                                    <a:pt x="89" y="131"/>
                                  </a:lnTo>
                                  <a:lnTo>
                                    <a:pt x="93" y="133"/>
                                  </a:lnTo>
                                  <a:lnTo>
                                    <a:pt x="102" y="135"/>
                                  </a:lnTo>
                                  <a:lnTo>
                                    <a:pt x="109" y="131"/>
                                  </a:lnTo>
                                  <a:lnTo>
                                    <a:pt x="116" y="128"/>
                                  </a:lnTo>
                                  <a:lnTo>
                                    <a:pt x="125" y="125"/>
                                  </a:lnTo>
                                  <a:lnTo>
                                    <a:pt x="134" y="119"/>
                                  </a:lnTo>
                                  <a:lnTo>
                                    <a:pt x="138" y="111"/>
                                  </a:lnTo>
                                  <a:lnTo>
                                    <a:pt x="145" y="105"/>
                                  </a:lnTo>
                                  <a:lnTo>
                                    <a:pt x="154" y="102"/>
                                  </a:lnTo>
                                  <a:lnTo>
                                    <a:pt x="160" y="101"/>
                                  </a:lnTo>
                                  <a:lnTo>
                                    <a:pt x="155" y="96"/>
                                  </a:lnTo>
                                  <a:lnTo>
                                    <a:pt x="149" y="90"/>
                                  </a:lnTo>
                                  <a:lnTo>
                                    <a:pt x="144" y="91"/>
                                  </a:lnTo>
                                  <a:lnTo>
                                    <a:pt x="138" y="100"/>
                                  </a:lnTo>
                                  <a:lnTo>
                                    <a:pt x="128" y="105"/>
                                  </a:lnTo>
                                  <a:lnTo>
                                    <a:pt x="124" y="103"/>
                                  </a:lnTo>
                                  <a:lnTo>
                                    <a:pt x="119" y="99"/>
                                  </a:lnTo>
                                  <a:lnTo>
                                    <a:pt x="105" y="89"/>
                                  </a:lnTo>
                                  <a:lnTo>
                                    <a:pt x="103" y="81"/>
                                  </a:lnTo>
                                  <a:lnTo>
                                    <a:pt x="104" y="69"/>
                                  </a:lnTo>
                                  <a:lnTo>
                                    <a:pt x="103" y="58"/>
                                  </a:lnTo>
                                  <a:lnTo>
                                    <a:pt x="106" y="52"/>
                                  </a:lnTo>
                                  <a:lnTo>
                                    <a:pt x="122" y="42"/>
                                  </a:lnTo>
                                  <a:lnTo>
                                    <a:pt x="135" y="36"/>
                                  </a:lnTo>
                                  <a:lnTo>
                                    <a:pt x="136" y="32"/>
                                  </a:lnTo>
                                  <a:lnTo>
                                    <a:pt x="130" y="29"/>
                                  </a:lnTo>
                                  <a:lnTo>
                                    <a:pt x="128" y="29"/>
                                  </a:lnTo>
                                  <a:lnTo>
                                    <a:pt x="123" y="22"/>
                                  </a:lnTo>
                                  <a:lnTo>
                                    <a:pt x="120" y="14"/>
                                  </a:lnTo>
                                  <a:lnTo>
                                    <a:pt x="123" y="7"/>
                                  </a:lnTo>
                                  <a:lnTo>
                                    <a:pt x="124" y="0"/>
                                  </a:lnTo>
                                  <a:lnTo>
                                    <a:pt x="117" y="11"/>
                                  </a:lnTo>
                                  <a:lnTo>
                                    <a:pt x="119" y="20"/>
                                  </a:lnTo>
                                  <a:lnTo>
                                    <a:pt x="120" y="25"/>
                                  </a:lnTo>
                                  <a:lnTo>
                                    <a:pt x="122" y="33"/>
                                  </a:lnTo>
                                  <a:lnTo>
                                    <a:pt x="117" y="41"/>
                                  </a:lnTo>
                                  <a:lnTo>
                                    <a:pt x="110" y="46"/>
                                  </a:lnTo>
                                  <a:lnTo>
                                    <a:pt x="102" y="51"/>
                                  </a:lnTo>
                                  <a:lnTo>
                                    <a:pt x="98" y="60"/>
                                  </a:lnTo>
                                  <a:lnTo>
                                    <a:pt x="97" y="74"/>
                                  </a:lnTo>
                                  <a:lnTo>
                                    <a:pt x="99" y="88"/>
                                  </a:lnTo>
                                  <a:lnTo>
                                    <a:pt x="105" y="95"/>
                                  </a:lnTo>
                                  <a:lnTo>
                                    <a:pt x="111" y="100"/>
                                  </a:lnTo>
                                  <a:lnTo>
                                    <a:pt x="120" y="106"/>
                                  </a:lnTo>
                                  <a:lnTo>
                                    <a:pt x="123" y="113"/>
                                  </a:lnTo>
                                  <a:lnTo>
                                    <a:pt x="117" y="120"/>
                                  </a:lnTo>
                                  <a:lnTo>
                                    <a:pt x="108" y="125"/>
                                  </a:lnTo>
                                  <a:lnTo>
                                    <a:pt x="99" y="128"/>
                                  </a:lnTo>
                                  <a:lnTo>
                                    <a:pt x="93" y="127"/>
                                  </a:lnTo>
                                  <a:lnTo>
                                    <a:pt x="85" y="121"/>
                                  </a:lnTo>
                                  <a:lnTo>
                                    <a:pt x="79" y="112"/>
                                  </a:lnTo>
                                  <a:lnTo>
                                    <a:pt x="74" y="110"/>
                                  </a:lnTo>
                                  <a:lnTo>
                                    <a:pt x="66" y="108"/>
                                  </a:lnTo>
                                  <a:lnTo>
                                    <a:pt x="54" y="102"/>
                                  </a:lnTo>
                                  <a:lnTo>
                                    <a:pt x="50" y="98"/>
                                  </a:lnTo>
                                  <a:lnTo>
                                    <a:pt x="48" y="95"/>
                                  </a:lnTo>
                                  <a:lnTo>
                                    <a:pt x="44" y="89"/>
                                  </a:lnTo>
                                  <a:lnTo>
                                    <a:pt x="39" y="88"/>
                                  </a:lnTo>
                                  <a:lnTo>
                                    <a:pt x="35" y="90"/>
                                  </a:lnTo>
                                  <a:lnTo>
                                    <a:pt x="32" y="96"/>
                                  </a:lnTo>
                                  <a:lnTo>
                                    <a:pt x="30" y="88"/>
                                  </a:lnTo>
                                  <a:lnTo>
                                    <a:pt x="24" y="84"/>
                                  </a:lnTo>
                                  <a:lnTo>
                                    <a:pt x="18" y="83"/>
                                  </a:lnTo>
                                  <a:lnTo>
                                    <a:pt x="13" y="88"/>
                                  </a:lnTo>
                                  <a:lnTo>
                                    <a:pt x="13" y="94"/>
                                  </a:lnTo>
                                  <a:lnTo>
                                    <a:pt x="14" y="98"/>
                                  </a:lnTo>
                                  <a:lnTo>
                                    <a:pt x="10" y="98"/>
                                  </a:lnTo>
                                  <a:lnTo>
                                    <a:pt x="3" y="9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96" name="Freeform 244">
                              <a:extLst>
                                <a:ext uri="{FF2B5EF4-FFF2-40B4-BE49-F238E27FC236}">
                                  <a16:creationId xmlns:a16="http://schemas.microsoft.com/office/drawing/2014/main" id="{5C0A1DA0-B479-6AFD-274E-686B0866F214}"/>
                                </a:ext>
                              </a:extLst>
                            </p:cNvPr>
                            <p:cNvSpPr>
                              <a:spLocks/>
                            </p:cNvSpPr>
                            <p:nvPr/>
                          </p:nvSpPr>
                          <p:spPr bwMode="auto">
                            <a:xfrm>
                              <a:off x="3488234" y="3298705"/>
                              <a:ext cx="324596" cy="570071"/>
                            </a:xfrm>
                            <a:custGeom>
                              <a:avLst/>
                              <a:gdLst/>
                              <a:ahLst/>
                              <a:cxnLst>
                                <a:cxn ang="0">
                                  <a:pos x="9" y="14"/>
                                </a:cxn>
                                <a:cxn ang="0">
                                  <a:pos x="30" y="41"/>
                                </a:cxn>
                                <a:cxn ang="0">
                                  <a:pos x="40" y="49"/>
                                </a:cxn>
                                <a:cxn ang="0">
                                  <a:pos x="54" y="67"/>
                                </a:cxn>
                                <a:cxn ang="0">
                                  <a:pos x="73" y="86"/>
                                </a:cxn>
                                <a:cxn ang="0">
                                  <a:pos x="73" y="104"/>
                                </a:cxn>
                                <a:cxn ang="0">
                                  <a:pos x="55" y="131"/>
                                </a:cxn>
                                <a:cxn ang="0">
                                  <a:pos x="58" y="162"/>
                                </a:cxn>
                                <a:cxn ang="0">
                                  <a:pos x="70" y="182"/>
                                </a:cxn>
                                <a:cxn ang="0">
                                  <a:pos x="92" y="182"/>
                                </a:cxn>
                                <a:cxn ang="0">
                                  <a:pos x="108" y="165"/>
                                </a:cxn>
                                <a:cxn ang="0">
                                  <a:pos x="126" y="161"/>
                                </a:cxn>
                                <a:cxn ang="0">
                                  <a:pos x="133" y="174"/>
                                </a:cxn>
                                <a:cxn ang="0">
                                  <a:pos x="125" y="206"/>
                                </a:cxn>
                                <a:cxn ang="0">
                                  <a:pos x="127" y="226"/>
                                </a:cxn>
                                <a:cxn ang="0">
                                  <a:pos x="123" y="243"/>
                                </a:cxn>
                                <a:cxn ang="0">
                                  <a:pos x="113" y="251"/>
                                </a:cxn>
                                <a:cxn ang="0">
                                  <a:pos x="110" y="263"/>
                                </a:cxn>
                                <a:cxn ang="0">
                                  <a:pos x="118" y="271"/>
                                </a:cxn>
                                <a:cxn ang="0">
                                  <a:pos x="133" y="277"/>
                                </a:cxn>
                                <a:cxn ang="0">
                                  <a:pos x="141" y="289"/>
                                </a:cxn>
                                <a:cxn ang="0">
                                  <a:pos x="145" y="298"/>
                                </a:cxn>
                                <a:cxn ang="0">
                                  <a:pos x="143" y="278"/>
                                </a:cxn>
                                <a:cxn ang="0">
                                  <a:pos x="131" y="268"/>
                                </a:cxn>
                                <a:cxn ang="0">
                                  <a:pos x="115" y="263"/>
                                </a:cxn>
                                <a:cxn ang="0">
                                  <a:pos x="118" y="250"/>
                                </a:cxn>
                                <a:cxn ang="0">
                                  <a:pos x="131" y="239"/>
                                </a:cxn>
                                <a:cxn ang="0">
                                  <a:pos x="133" y="223"/>
                                </a:cxn>
                                <a:cxn ang="0">
                                  <a:pos x="131" y="198"/>
                                </a:cxn>
                                <a:cxn ang="0">
                                  <a:pos x="136" y="176"/>
                                </a:cxn>
                                <a:cxn ang="0">
                                  <a:pos x="131" y="159"/>
                                </a:cxn>
                                <a:cxn ang="0">
                                  <a:pos x="115" y="152"/>
                                </a:cxn>
                                <a:cxn ang="0">
                                  <a:pos x="98" y="167"/>
                                </a:cxn>
                                <a:cxn ang="0">
                                  <a:pos x="81" y="177"/>
                                </a:cxn>
                                <a:cxn ang="0">
                                  <a:pos x="69" y="173"/>
                                </a:cxn>
                                <a:cxn ang="0">
                                  <a:pos x="61" y="154"/>
                                </a:cxn>
                                <a:cxn ang="0">
                                  <a:pos x="60" y="139"/>
                                </a:cxn>
                                <a:cxn ang="0">
                                  <a:pos x="65" y="120"/>
                                </a:cxn>
                                <a:cxn ang="0">
                                  <a:pos x="79" y="110"/>
                                </a:cxn>
                                <a:cxn ang="0">
                                  <a:pos x="79" y="92"/>
                                </a:cxn>
                                <a:cxn ang="0">
                                  <a:pos x="71" y="76"/>
                                </a:cxn>
                                <a:cxn ang="0">
                                  <a:pos x="44" y="46"/>
                                </a:cxn>
                                <a:cxn ang="0">
                                  <a:pos x="33" y="38"/>
                                </a:cxn>
                                <a:cxn ang="0">
                                  <a:pos x="16" y="12"/>
                                </a:cxn>
                                <a:cxn ang="0">
                                  <a:pos x="0" y="1"/>
                                </a:cxn>
                              </a:cxnLst>
                              <a:rect l="0" t="0" r="r" b="b"/>
                              <a:pathLst>
                                <a:path w="147" h="299">
                                  <a:moveTo>
                                    <a:pt x="0" y="1"/>
                                  </a:moveTo>
                                  <a:lnTo>
                                    <a:pt x="9" y="14"/>
                                  </a:lnTo>
                                  <a:lnTo>
                                    <a:pt x="17" y="26"/>
                                  </a:lnTo>
                                  <a:lnTo>
                                    <a:pt x="30" y="41"/>
                                  </a:lnTo>
                                  <a:lnTo>
                                    <a:pt x="37" y="46"/>
                                  </a:lnTo>
                                  <a:lnTo>
                                    <a:pt x="40" y="49"/>
                                  </a:lnTo>
                                  <a:lnTo>
                                    <a:pt x="48" y="61"/>
                                  </a:lnTo>
                                  <a:lnTo>
                                    <a:pt x="54" y="67"/>
                                  </a:lnTo>
                                  <a:lnTo>
                                    <a:pt x="67" y="78"/>
                                  </a:lnTo>
                                  <a:lnTo>
                                    <a:pt x="73" y="86"/>
                                  </a:lnTo>
                                  <a:lnTo>
                                    <a:pt x="76" y="96"/>
                                  </a:lnTo>
                                  <a:lnTo>
                                    <a:pt x="73" y="104"/>
                                  </a:lnTo>
                                  <a:lnTo>
                                    <a:pt x="63" y="114"/>
                                  </a:lnTo>
                                  <a:lnTo>
                                    <a:pt x="55" y="131"/>
                                  </a:lnTo>
                                  <a:lnTo>
                                    <a:pt x="52" y="145"/>
                                  </a:lnTo>
                                  <a:lnTo>
                                    <a:pt x="58" y="162"/>
                                  </a:lnTo>
                                  <a:lnTo>
                                    <a:pt x="63" y="175"/>
                                  </a:lnTo>
                                  <a:lnTo>
                                    <a:pt x="70" y="182"/>
                                  </a:lnTo>
                                  <a:lnTo>
                                    <a:pt x="82" y="184"/>
                                  </a:lnTo>
                                  <a:lnTo>
                                    <a:pt x="92" y="182"/>
                                  </a:lnTo>
                                  <a:lnTo>
                                    <a:pt x="99" y="174"/>
                                  </a:lnTo>
                                  <a:lnTo>
                                    <a:pt x="108" y="165"/>
                                  </a:lnTo>
                                  <a:lnTo>
                                    <a:pt x="118" y="159"/>
                                  </a:lnTo>
                                  <a:lnTo>
                                    <a:pt x="126" y="161"/>
                                  </a:lnTo>
                                  <a:lnTo>
                                    <a:pt x="132" y="167"/>
                                  </a:lnTo>
                                  <a:lnTo>
                                    <a:pt x="133" y="174"/>
                                  </a:lnTo>
                                  <a:lnTo>
                                    <a:pt x="130" y="190"/>
                                  </a:lnTo>
                                  <a:lnTo>
                                    <a:pt x="125" y="206"/>
                                  </a:lnTo>
                                  <a:lnTo>
                                    <a:pt x="125" y="216"/>
                                  </a:lnTo>
                                  <a:lnTo>
                                    <a:pt x="127" y="226"/>
                                  </a:lnTo>
                                  <a:lnTo>
                                    <a:pt x="127" y="237"/>
                                  </a:lnTo>
                                  <a:lnTo>
                                    <a:pt x="123" y="243"/>
                                  </a:lnTo>
                                  <a:lnTo>
                                    <a:pt x="118" y="247"/>
                                  </a:lnTo>
                                  <a:lnTo>
                                    <a:pt x="113" y="251"/>
                                  </a:lnTo>
                                  <a:lnTo>
                                    <a:pt x="111" y="259"/>
                                  </a:lnTo>
                                  <a:lnTo>
                                    <a:pt x="110" y="263"/>
                                  </a:lnTo>
                                  <a:lnTo>
                                    <a:pt x="111" y="268"/>
                                  </a:lnTo>
                                  <a:lnTo>
                                    <a:pt x="118" y="271"/>
                                  </a:lnTo>
                                  <a:lnTo>
                                    <a:pt x="128" y="274"/>
                                  </a:lnTo>
                                  <a:lnTo>
                                    <a:pt x="133" y="277"/>
                                  </a:lnTo>
                                  <a:lnTo>
                                    <a:pt x="138" y="283"/>
                                  </a:lnTo>
                                  <a:lnTo>
                                    <a:pt x="141" y="289"/>
                                  </a:lnTo>
                                  <a:lnTo>
                                    <a:pt x="140" y="298"/>
                                  </a:lnTo>
                                  <a:lnTo>
                                    <a:pt x="145" y="298"/>
                                  </a:lnTo>
                                  <a:lnTo>
                                    <a:pt x="146" y="287"/>
                                  </a:lnTo>
                                  <a:lnTo>
                                    <a:pt x="143" y="278"/>
                                  </a:lnTo>
                                  <a:lnTo>
                                    <a:pt x="137" y="270"/>
                                  </a:lnTo>
                                  <a:lnTo>
                                    <a:pt x="131" y="268"/>
                                  </a:lnTo>
                                  <a:lnTo>
                                    <a:pt x="122" y="265"/>
                                  </a:lnTo>
                                  <a:lnTo>
                                    <a:pt x="115" y="263"/>
                                  </a:lnTo>
                                  <a:lnTo>
                                    <a:pt x="115" y="259"/>
                                  </a:lnTo>
                                  <a:lnTo>
                                    <a:pt x="118" y="250"/>
                                  </a:lnTo>
                                  <a:lnTo>
                                    <a:pt x="125" y="245"/>
                                  </a:lnTo>
                                  <a:lnTo>
                                    <a:pt x="131" y="239"/>
                                  </a:lnTo>
                                  <a:lnTo>
                                    <a:pt x="133" y="234"/>
                                  </a:lnTo>
                                  <a:lnTo>
                                    <a:pt x="133" y="223"/>
                                  </a:lnTo>
                                  <a:lnTo>
                                    <a:pt x="130" y="212"/>
                                  </a:lnTo>
                                  <a:lnTo>
                                    <a:pt x="131" y="198"/>
                                  </a:lnTo>
                                  <a:lnTo>
                                    <a:pt x="134" y="189"/>
                                  </a:lnTo>
                                  <a:lnTo>
                                    <a:pt x="136" y="176"/>
                                  </a:lnTo>
                                  <a:lnTo>
                                    <a:pt x="136" y="166"/>
                                  </a:lnTo>
                                  <a:lnTo>
                                    <a:pt x="131" y="159"/>
                                  </a:lnTo>
                                  <a:lnTo>
                                    <a:pt x="123" y="153"/>
                                  </a:lnTo>
                                  <a:lnTo>
                                    <a:pt x="115" y="152"/>
                                  </a:lnTo>
                                  <a:lnTo>
                                    <a:pt x="104" y="159"/>
                                  </a:lnTo>
                                  <a:lnTo>
                                    <a:pt x="98" y="167"/>
                                  </a:lnTo>
                                  <a:lnTo>
                                    <a:pt x="90" y="175"/>
                                  </a:lnTo>
                                  <a:lnTo>
                                    <a:pt x="81" y="177"/>
                                  </a:lnTo>
                                  <a:lnTo>
                                    <a:pt x="74" y="178"/>
                                  </a:lnTo>
                                  <a:lnTo>
                                    <a:pt x="69" y="173"/>
                                  </a:lnTo>
                                  <a:lnTo>
                                    <a:pt x="64" y="164"/>
                                  </a:lnTo>
                                  <a:lnTo>
                                    <a:pt x="61" y="154"/>
                                  </a:lnTo>
                                  <a:lnTo>
                                    <a:pt x="63" y="144"/>
                                  </a:lnTo>
                                  <a:lnTo>
                                    <a:pt x="60" y="139"/>
                                  </a:lnTo>
                                  <a:lnTo>
                                    <a:pt x="61" y="128"/>
                                  </a:lnTo>
                                  <a:lnTo>
                                    <a:pt x="65" y="120"/>
                                  </a:lnTo>
                                  <a:lnTo>
                                    <a:pt x="72" y="111"/>
                                  </a:lnTo>
                                  <a:lnTo>
                                    <a:pt x="79" y="110"/>
                                  </a:lnTo>
                                  <a:lnTo>
                                    <a:pt x="81" y="102"/>
                                  </a:lnTo>
                                  <a:lnTo>
                                    <a:pt x="79" y="92"/>
                                  </a:lnTo>
                                  <a:lnTo>
                                    <a:pt x="76" y="80"/>
                                  </a:lnTo>
                                  <a:lnTo>
                                    <a:pt x="71" y="76"/>
                                  </a:lnTo>
                                  <a:lnTo>
                                    <a:pt x="54" y="61"/>
                                  </a:lnTo>
                                  <a:lnTo>
                                    <a:pt x="44" y="46"/>
                                  </a:lnTo>
                                  <a:lnTo>
                                    <a:pt x="39" y="41"/>
                                  </a:lnTo>
                                  <a:lnTo>
                                    <a:pt x="33" y="38"/>
                                  </a:lnTo>
                                  <a:lnTo>
                                    <a:pt x="24" y="24"/>
                                  </a:lnTo>
                                  <a:lnTo>
                                    <a:pt x="16" y="12"/>
                                  </a:lnTo>
                                  <a:lnTo>
                                    <a:pt x="8" y="0"/>
                                  </a:lnTo>
                                  <a:lnTo>
                                    <a:pt x="0" y="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97" name="Freeform 245">
                              <a:extLst>
                                <a:ext uri="{FF2B5EF4-FFF2-40B4-BE49-F238E27FC236}">
                                  <a16:creationId xmlns:a16="http://schemas.microsoft.com/office/drawing/2014/main" id="{5756B35C-001E-A678-1BE1-25C2A28CCFDD}"/>
                                </a:ext>
                              </a:extLst>
                            </p:cNvPr>
                            <p:cNvSpPr>
                              <a:spLocks/>
                            </p:cNvSpPr>
                            <p:nvPr/>
                          </p:nvSpPr>
                          <p:spPr bwMode="auto">
                            <a:xfrm>
                              <a:off x="2346628" y="4189083"/>
                              <a:ext cx="2645350" cy="819833"/>
                            </a:xfrm>
                            <a:custGeom>
                              <a:avLst/>
                              <a:gdLst/>
                              <a:ahLst/>
                              <a:cxnLst>
                                <a:cxn ang="0">
                                  <a:pos x="1192" y="191"/>
                                </a:cxn>
                                <a:cxn ang="0">
                                  <a:pos x="1169" y="211"/>
                                </a:cxn>
                                <a:cxn ang="0">
                                  <a:pos x="1130" y="216"/>
                                </a:cxn>
                                <a:cxn ang="0">
                                  <a:pos x="1071" y="225"/>
                                </a:cxn>
                                <a:cxn ang="0">
                                  <a:pos x="1032" y="231"/>
                                </a:cxn>
                                <a:cxn ang="0">
                                  <a:pos x="983" y="224"/>
                                </a:cxn>
                                <a:cxn ang="0">
                                  <a:pos x="945" y="215"/>
                                </a:cxn>
                                <a:cxn ang="0">
                                  <a:pos x="907" y="218"/>
                                </a:cxn>
                                <a:cxn ang="0">
                                  <a:pos x="873" y="234"/>
                                </a:cxn>
                                <a:cxn ang="0">
                                  <a:pos x="828" y="234"/>
                                </a:cxn>
                                <a:cxn ang="0">
                                  <a:pos x="806" y="211"/>
                                </a:cxn>
                                <a:cxn ang="0">
                                  <a:pos x="774" y="196"/>
                                </a:cxn>
                                <a:cxn ang="0">
                                  <a:pos x="746" y="166"/>
                                </a:cxn>
                                <a:cxn ang="0">
                                  <a:pos x="701" y="157"/>
                                </a:cxn>
                                <a:cxn ang="0">
                                  <a:pos x="662" y="156"/>
                                </a:cxn>
                                <a:cxn ang="0">
                                  <a:pos x="639" y="133"/>
                                </a:cxn>
                                <a:cxn ang="0">
                                  <a:pos x="596" y="127"/>
                                </a:cxn>
                                <a:cxn ang="0">
                                  <a:pos x="557" y="107"/>
                                </a:cxn>
                                <a:cxn ang="0">
                                  <a:pos x="511" y="94"/>
                                </a:cxn>
                                <a:cxn ang="0">
                                  <a:pos x="487" y="84"/>
                                </a:cxn>
                                <a:cxn ang="0">
                                  <a:pos x="446" y="72"/>
                                </a:cxn>
                                <a:cxn ang="0">
                                  <a:pos x="416" y="45"/>
                                </a:cxn>
                                <a:cxn ang="0">
                                  <a:pos x="382" y="25"/>
                                </a:cxn>
                                <a:cxn ang="0">
                                  <a:pos x="351" y="15"/>
                                </a:cxn>
                                <a:cxn ang="0">
                                  <a:pos x="307" y="1"/>
                                </a:cxn>
                                <a:cxn ang="0">
                                  <a:pos x="263" y="1"/>
                                </a:cxn>
                                <a:cxn ang="0">
                                  <a:pos x="234" y="15"/>
                                </a:cxn>
                                <a:cxn ang="0">
                                  <a:pos x="242" y="53"/>
                                </a:cxn>
                                <a:cxn ang="0">
                                  <a:pos x="284" y="74"/>
                                </a:cxn>
                                <a:cxn ang="0">
                                  <a:pos x="313" y="105"/>
                                </a:cxn>
                                <a:cxn ang="0">
                                  <a:pos x="328" y="136"/>
                                </a:cxn>
                                <a:cxn ang="0">
                                  <a:pos x="284" y="134"/>
                                </a:cxn>
                                <a:cxn ang="0">
                                  <a:pos x="282" y="162"/>
                                </a:cxn>
                                <a:cxn ang="0">
                                  <a:pos x="265" y="205"/>
                                </a:cxn>
                                <a:cxn ang="0">
                                  <a:pos x="253" y="257"/>
                                </a:cxn>
                                <a:cxn ang="0">
                                  <a:pos x="234" y="276"/>
                                </a:cxn>
                                <a:cxn ang="0">
                                  <a:pos x="254" y="306"/>
                                </a:cxn>
                                <a:cxn ang="0">
                                  <a:pos x="285" y="359"/>
                                </a:cxn>
                                <a:cxn ang="0">
                                  <a:pos x="244" y="388"/>
                                </a:cxn>
                                <a:cxn ang="0">
                                  <a:pos x="212" y="396"/>
                                </a:cxn>
                                <a:cxn ang="0">
                                  <a:pos x="179" y="421"/>
                                </a:cxn>
                                <a:cxn ang="0">
                                  <a:pos x="131" y="428"/>
                                </a:cxn>
                                <a:cxn ang="0">
                                  <a:pos x="104" y="410"/>
                                </a:cxn>
                                <a:cxn ang="0">
                                  <a:pos x="80" y="377"/>
                                </a:cxn>
                                <a:cxn ang="0">
                                  <a:pos x="73" y="322"/>
                                </a:cxn>
                                <a:cxn ang="0">
                                  <a:pos x="86" y="294"/>
                                </a:cxn>
                                <a:cxn ang="0">
                                  <a:pos x="89" y="253"/>
                                </a:cxn>
                                <a:cxn ang="0">
                                  <a:pos x="86" y="219"/>
                                </a:cxn>
                                <a:cxn ang="0">
                                  <a:pos x="84" y="188"/>
                                </a:cxn>
                                <a:cxn ang="0">
                                  <a:pos x="81" y="138"/>
                                </a:cxn>
                                <a:cxn ang="0">
                                  <a:pos x="57" y="103"/>
                                </a:cxn>
                                <a:cxn ang="0">
                                  <a:pos x="18" y="100"/>
                                </a:cxn>
                              </a:cxnLst>
                              <a:rect l="0" t="0" r="r" b="b"/>
                              <a:pathLst>
                                <a:path w="1198" h="430">
                                  <a:moveTo>
                                    <a:pt x="1197" y="182"/>
                                  </a:moveTo>
                                  <a:lnTo>
                                    <a:pt x="1196" y="184"/>
                                  </a:lnTo>
                                  <a:lnTo>
                                    <a:pt x="1192" y="191"/>
                                  </a:lnTo>
                                  <a:lnTo>
                                    <a:pt x="1186" y="200"/>
                                  </a:lnTo>
                                  <a:lnTo>
                                    <a:pt x="1178" y="207"/>
                                  </a:lnTo>
                                  <a:lnTo>
                                    <a:pt x="1169" y="211"/>
                                  </a:lnTo>
                                  <a:lnTo>
                                    <a:pt x="1157" y="212"/>
                                  </a:lnTo>
                                  <a:lnTo>
                                    <a:pt x="1144" y="212"/>
                                  </a:lnTo>
                                  <a:lnTo>
                                    <a:pt x="1130" y="216"/>
                                  </a:lnTo>
                                  <a:lnTo>
                                    <a:pt x="1115" y="222"/>
                                  </a:lnTo>
                                  <a:lnTo>
                                    <a:pt x="1093" y="224"/>
                                  </a:lnTo>
                                  <a:lnTo>
                                    <a:pt x="1071" y="225"/>
                                  </a:lnTo>
                                  <a:lnTo>
                                    <a:pt x="1055" y="226"/>
                                  </a:lnTo>
                                  <a:lnTo>
                                    <a:pt x="1042" y="228"/>
                                  </a:lnTo>
                                  <a:lnTo>
                                    <a:pt x="1032" y="231"/>
                                  </a:lnTo>
                                  <a:lnTo>
                                    <a:pt x="1022" y="234"/>
                                  </a:lnTo>
                                  <a:lnTo>
                                    <a:pt x="1002" y="230"/>
                                  </a:lnTo>
                                  <a:lnTo>
                                    <a:pt x="983" y="224"/>
                                  </a:lnTo>
                                  <a:lnTo>
                                    <a:pt x="966" y="216"/>
                                  </a:lnTo>
                                  <a:lnTo>
                                    <a:pt x="955" y="212"/>
                                  </a:lnTo>
                                  <a:lnTo>
                                    <a:pt x="945" y="215"/>
                                  </a:lnTo>
                                  <a:lnTo>
                                    <a:pt x="934" y="219"/>
                                  </a:lnTo>
                                  <a:lnTo>
                                    <a:pt x="921" y="219"/>
                                  </a:lnTo>
                                  <a:lnTo>
                                    <a:pt x="907" y="218"/>
                                  </a:lnTo>
                                  <a:lnTo>
                                    <a:pt x="895" y="221"/>
                                  </a:lnTo>
                                  <a:lnTo>
                                    <a:pt x="884" y="226"/>
                                  </a:lnTo>
                                  <a:lnTo>
                                    <a:pt x="873" y="234"/>
                                  </a:lnTo>
                                  <a:lnTo>
                                    <a:pt x="859" y="239"/>
                                  </a:lnTo>
                                  <a:lnTo>
                                    <a:pt x="843" y="238"/>
                                  </a:lnTo>
                                  <a:lnTo>
                                    <a:pt x="828" y="234"/>
                                  </a:lnTo>
                                  <a:lnTo>
                                    <a:pt x="819" y="227"/>
                                  </a:lnTo>
                                  <a:lnTo>
                                    <a:pt x="813" y="219"/>
                                  </a:lnTo>
                                  <a:lnTo>
                                    <a:pt x="806" y="211"/>
                                  </a:lnTo>
                                  <a:lnTo>
                                    <a:pt x="798" y="204"/>
                                  </a:lnTo>
                                  <a:lnTo>
                                    <a:pt x="786" y="201"/>
                                  </a:lnTo>
                                  <a:lnTo>
                                    <a:pt x="774" y="196"/>
                                  </a:lnTo>
                                  <a:lnTo>
                                    <a:pt x="766" y="183"/>
                                  </a:lnTo>
                                  <a:lnTo>
                                    <a:pt x="759" y="171"/>
                                  </a:lnTo>
                                  <a:lnTo>
                                    <a:pt x="746" y="166"/>
                                  </a:lnTo>
                                  <a:lnTo>
                                    <a:pt x="731" y="165"/>
                                  </a:lnTo>
                                  <a:lnTo>
                                    <a:pt x="715" y="160"/>
                                  </a:lnTo>
                                  <a:lnTo>
                                    <a:pt x="701" y="157"/>
                                  </a:lnTo>
                                  <a:lnTo>
                                    <a:pt x="686" y="157"/>
                                  </a:lnTo>
                                  <a:lnTo>
                                    <a:pt x="673" y="158"/>
                                  </a:lnTo>
                                  <a:lnTo>
                                    <a:pt x="662" y="156"/>
                                  </a:lnTo>
                                  <a:lnTo>
                                    <a:pt x="653" y="151"/>
                                  </a:lnTo>
                                  <a:lnTo>
                                    <a:pt x="646" y="142"/>
                                  </a:lnTo>
                                  <a:lnTo>
                                    <a:pt x="639" y="133"/>
                                  </a:lnTo>
                                  <a:lnTo>
                                    <a:pt x="628" y="130"/>
                                  </a:lnTo>
                                  <a:lnTo>
                                    <a:pt x="613" y="128"/>
                                  </a:lnTo>
                                  <a:lnTo>
                                    <a:pt x="596" y="127"/>
                                  </a:lnTo>
                                  <a:lnTo>
                                    <a:pt x="580" y="123"/>
                                  </a:lnTo>
                                  <a:lnTo>
                                    <a:pt x="568" y="116"/>
                                  </a:lnTo>
                                  <a:lnTo>
                                    <a:pt x="557" y="107"/>
                                  </a:lnTo>
                                  <a:lnTo>
                                    <a:pt x="541" y="99"/>
                                  </a:lnTo>
                                  <a:lnTo>
                                    <a:pt x="524" y="94"/>
                                  </a:lnTo>
                                  <a:lnTo>
                                    <a:pt x="511" y="94"/>
                                  </a:lnTo>
                                  <a:lnTo>
                                    <a:pt x="502" y="94"/>
                                  </a:lnTo>
                                  <a:lnTo>
                                    <a:pt x="496" y="90"/>
                                  </a:lnTo>
                                  <a:lnTo>
                                    <a:pt x="487" y="84"/>
                                  </a:lnTo>
                                  <a:lnTo>
                                    <a:pt x="473" y="81"/>
                                  </a:lnTo>
                                  <a:lnTo>
                                    <a:pt x="458" y="78"/>
                                  </a:lnTo>
                                  <a:lnTo>
                                    <a:pt x="446" y="72"/>
                                  </a:lnTo>
                                  <a:lnTo>
                                    <a:pt x="436" y="65"/>
                                  </a:lnTo>
                                  <a:lnTo>
                                    <a:pt x="426" y="56"/>
                                  </a:lnTo>
                                  <a:lnTo>
                                    <a:pt x="416" y="45"/>
                                  </a:lnTo>
                                  <a:lnTo>
                                    <a:pt x="405" y="36"/>
                                  </a:lnTo>
                                  <a:lnTo>
                                    <a:pt x="394" y="28"/>
                                  </a:lnTo>
                                  <a:lnTo>
                                    <a:pt x="382" y="25"/>
                                  </a:lnTo>
                                  <a:lnTo>
                                    <a:pt x="370" y="22"/>
                                  </a:lnTo>
                                  <a:lnTo>
                                    <a:pt x="361" y="19"/>
                                  </a:lnTo>
                                  <a:lnTo>
                                    <a:pt x="351" y="15"/>
                                  </a:lnTo>
                                  <a:lnTo>
                                    <a:pt x="337" y="10"/>
                                  </a:lnTo>
                                  <a:lnTo>
                                    <a:pt x="321" y="4"/>
                                  </a:lnTo>
                                  <a:lnTo>
                                    <a:pt x="307" y="1"/>
                                  </a:lnTo>
                                  <a:lnTo>
                                    <a:pt x="293" y="0"/>
                                  </a:lnTo>
                                  <a:lnTo>
                                    <a:pt x="278" y="0"/>
                                  </a:lnTo>
                                  <a:lnTo>
                                    <a:pt x="263" y="1"/>
                                  </a:lnTo>
                                  <a:lnTo>
                                    <a:pt x="250" y="3"/>
                                  </a:lnTo>
                                  <a:lnTo>
                                    <a:pt x="240" y="7"/>
                                  </a:lnTo>
                                  <a:lnTo>
                                    <a:pt x="234" y="15"/>
                                  </a:lnTo>
                                  <a:lnTo>
                                    <a:pt x="234" y="27"/>
                                  </a:lnTo>
                                  <a:lnTo>
                                    <a:pt x="236" y="40"/>
                                  </a:lnTo>
                                  <a:lnTo>
                                    <a:pt x="242" y="53"/>
                                  </a:lnTo>
                                  <a:lnTo>
                                    <a:pt x="257" y="61"/>
                                  </a:lnTo>
                                  <a:lnTo>
                                    <a:pt x="273" y="67"/>
                                  </a:lnTo>
                                  <a:lnTo>
                                    <a:pt x="284" y="74"/>
                                  </a:lnTo>
                                  <a:lnTo>
                                    <a:pt x="293" y="83"/>
                                  </a:lnTo>
                                  <a:lnTo>
                                    <a:pt x="302" y="94"/>
                                  </a:lnTo>
                                  <a:lnTo>
                                    <a:pt x="313" y="105"/>
                                  </a:lnTo>
                                  <a:lnTo>
                                    <a:pt x="329" y="116"/>
                                  </a:lnTo>
                                  <a:lnTo>
                                    <a:pt x="338" y="127"/>
                                  </a:lnTo>
                                  <a:lnTo>
                                    <a:pt x="328" y="136"/>
                                  </a:lnTo>
                                  <a:lnTo>
                                    <a:pt x="311" y="142"/>
                                  </a:lnTo>
                                  <a:lnTo>
                                    <a:pt x="294" y="139"/>
                                  </a:lnTo>
                                  <a:lnTo>
                                    <a:pt x="284" y="134"/>
                                  </a:lnTo>
                                  <a:lnTo>
                                    <a:pt x="277" y="141"/>
                                  </a:lnTo>
                                  <a:lnTo>
                                    <a:pt x="277" y="152"/>
                                  </a:lnTo>
                                  <a:lnTo>
                                    <a:pt x="282" y="162"/>
                                  </a:lnTo>
                                  <a:lnTo>
                                    <a:pt x="286" y="174"/>
                                  </a:lnTo>
                                  <a:lnTo>
                                    <a:pt x="277" y="189"/>
                                  </a:lnTo>
                                  <a:lnTo>
                                    <a:pt x="265" y="205"/>
                                  </a:lnTo>
                                  <a:lnTo>
                                    <a:pt x="262" y="225"/>
                                  </a:lnTo>
                                  <a:lnTo>
                                    <a:pt x="260" y="243"/>
                                  </a:lnTo>
                                  <a:lnTo>
                                    <a:pt x="253" y="257"/>
                                  </a:lnTo>
                                  <a:lnTo>
                                    <a:pt x="246" y="265"/>
                                  </a:lnTo>
                                  <a:lnTo>
                                    <a:pt x="238" y="272"/>
                                  </a:lnTo>
                                  <a:lnTo>
                                    <a:pt x="234" y="276"/>
                                  </a:lnTo>
                                  <a:lnTo>
                                    <a:pt x="238" y="283"/>
                                  </a:lnTo>
                                  <a:lnTo>
                                    <a:pt x="247" y="293"/>
                                  </a:lnTo>
                                  <a:lnTo>
                                    <a:pt x="254" y="306"/>
                                  </a:lnTo>
                                  <a:lnTo>
                                    <a:pt x="263" y="322"/>
                                  </a:lnTo>
                                  <a:lnTo>
                                    <a:pt x="277" y="342"/>
                                  </a:lnTo>
                                  <a:lnTo>
                                    <a:pt x="285" y="359"/>
                                  </a:lnTo>
                                  <a:lnTo>
                                    <a:pt x="273" y="371"/>
                                  </a:lnTo>
                                  <a:lnTo>
                                    <a:pt x="254" y="380"/>
                                  </a:lnTo>
                                  <a:lnTo>
                                    <a:pt x="244" y="388"/>
                                  </a:lnTo>
                                  <a:lnTo>
                                    <a:pt x="234" y="393"/>
                                  </a:lnTo>
                                  <a:lnTo>
                                    <a:pt x="223" y="394"/>
                                  </a:lnTo>
                                  <a:lnTo>
                                    <a:pt x="212" y="396"/>
                                  </a:lnTo>
                                  <a:lnTo>
                                    <a:pt x="201" y="404"/>
                                  </a:lnTo>
                                  <a:lnTo>
                                    <a:pt x="190" y="414"/>
                                  </a:lnTo>
                                  <a:lnTo>
                                    <a:pt x="179" y="421"/>
                                  </a:lnTo>
                                  <a:lnTo>
                                    <a:pt x="163" y="428"/>
                                  </a:lnTo>
                                  <a:lnTo>
                                    <a:pt x="146" y="429"/>
                                  </a:lnTo>
                                  <a:lnTo>
                                    <a:pt x="131" y="428"/>
                                  </a:lnTo>
                                  <a:lnTo>
                                    <a:pt x="122" y="421"/>
                                  </a:lnTo>
                                  <a:lnTo>
                                    <a:pt x="115" y="415"/>
                                  </a:lnTo>
                                  <a:lnTo>
                                    <a:pt x="104" y="410"/>
                                  </a:lnTo>
                                  <a:lnTo>
                                    <a:pt x="92" y="404"/>
                                  </a:lnTo>
                                  <a:lnTo>
                                    <a:pt x="86" y="393"/>
                                  </a:lnTo>
                                  <a:lnTo>
                                    <a:pt x="80" y="377"/>
                                  </a:lnTo>
                                  <a:lnTo>
                                    <a:pt x="76" y="358"/>
                                  </a:lnTo>
                                  <a:lnTo>
                                    <a:pt x="73" y="338"/>
                                  </a:lnTo>
                                  <a:lnTo>
                                    <a:pt x="73" y="322"/>
                                  </a:lnTo>
                                  <a:lnTo>
                                    <a:pt x="75" y="309"/>
                                  </a:lnTo>
                                  <a:lnTo>
                                    <a:pt x="81" y="301"/>
                                  </a:lnTo>
                                  <a:lnTo>
                                    <a:pt x="86" y="294"/>
                                  </a:lnTo>
                                  <a:lnTo>
                                    <a:pt x="84" y="283"/>
                                  </a:lnTo>
                                  <a:lnTo>
                                    <a:pt x="83" y="269"/>
                                  </a:lnTo>
                                  <a:lnTo>
                                    <a:pt x="89" y="253"/>
                                  </a:lnTo>
                                  <a:lnTo>
                                    <a:pt x="93" y="240"/>
                                  </a:lnTo>
                                  <a:lnTo>
                                    <a:pt x="91" y="229"/>
                                  </a:lnTo>
                                  <a:lnTo>
                                    <a:pt x="86" y="219"/>
                                  </a:lnTo>
                                  <a:lnTo>
                                    <a:pt x="81" y="212"/>
                                  </a:lnTo>
                                  <a:lnTo>
                                    <a:pt x="80" y="203"/>
                                  </a:lnTo>
                                  <a:lnTo>
                                    <a:pt x="84" y="188"/>
                                  </a:lnTo>
                                  <a:lnTo>
                                    <a:pt x="88" y="170"/>
                                  </a:lnTo>
                                  <a:lnTo>
                                    <a:pt x="86" y="153"/>
                                  </a:lnTo>
                                  <a:lnTo>
                                    <a:pt x="81" y="138"/>
                                  </a:lnTo>
                                  <a:lnTo>
                                    <a:pt x="79" y="124"/>
                                  </a:lnTo>
                                  <a:lnTo>
                                    <a:pt x="73" y="112"/>
                                  </a:lnTo>
                                  <a:lnTo>
                                    <a:pt x="57" y="103"/>
                                  </a:lnTo>
                                  <a:lnTo>
                                    <a:pt x="40" y="96"/>
                                  </a:lnTo>
                                  <a:lnTo>
                                    <a:pt x="29" y="98"/>
                                  </a:lnTo>
                                  <a:lnTo>
                                    <a:pt x="18" y="100"/>
                                  </a:lnTo>
                                  <a:lnTo>
                                    <a:pt x="0" y="99"/>
                                  </a:lnTo>
                                </a:path>
                              </a:pathLst>
                            </a:custGeom>
                            <a:no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98" name="Line 247">
                              <a:extLst>
                                <a:ext uri="{FF2B5EF4-FFF2-40B4-BE49-F238E27FC236}">
                                  <a16:creationId xmlns:a16="http://schemas.microsoft.com/office/drawing/2014/main" id="{E9F5C47D-B19B-E299-B4F2-FEC2F79FBE89}"/>
                                </a:ext>
                              </a:extLst>
                            </p:cNvPr>
                            <p:cNvSpPr>
                              <a:spLocks noChangeShapeType="1"/>
                            </p:cNvSpPr>
                            <p:nvPr/>
                          </p:nvSpPr>
                          <p:spPr bwMode="auto">
                            <a:xfrm flipH="1" flipV="1">
                              <a:off x="7100753" y="2351132"/>
                              <a:ext cx="33123" cy="5529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299" name="Line 248">
                              <a:extLst>
                                <a:ext uri="{FF2B5EF4-FFF2-40B4-BE49-F238E27FC236}">
                                  <a16:creationId xmlns:a16="http://schemas.microsoft.com/office/drawing/2014/main" id="{AA5D4B1B-C459-927F-D054-B85B7EF51707}"/>
                                </a:ext>
                              </a:extLst>
                            </p:cNvPr>
                            <p:cNvSpPr>
                              <a:spLocks noChangeShapeType="1"/>
                            </p:cNvSpPr>
                            <p:nvPr/>
                          </p:nvSpPr>
                          <p:spPr bwMode="auto">
                            <a:xfrm flipV="1">
                              <a:off x="7118416" y="2271055"/>
                              <a:ext cx="35331" cy="9532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00" name="Line 249">
                              <a:extLst>
                                <a:ext uri="{FF2B5EF4-FFF2-40B4-BE49-F238E27FC236}">
                                  <a16:creationId xmlns:a16="http://schemas.microsoft.com/office/drawing/2014/main" id="{E9B69751-D78A-6422-3E29-032252F24175}"/>
                                </a:ext>
                              </a:extLst>
                            </p:cNvPr>
                            <p:cNvSpPr>
                              <a:spLocks noChangeShapeType="1"/>
                            </p:cNvSpPr>
                            <p:nvPr/>
                          </p:nvSpPr>
                          <p:spPr bwMode="auto">
                            <a:xfrm flipH="1">
                              <a:off x="7151539" y="2232923"/>
                              <a:ext cx="19874" cy="3813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01" name="Line 250">
                              <a:extLst>
                                <a:ext uri="{FF2B5EF4-FFF2-40B4-BE49-F238E27FC236}">
                                  <a16:creationId xmlns:a16="http://schemas.microsoft.com/office/drawing/2014/main" id="{11AB7E64-8ABC-6A56-D9B5-18DED1DC260A}"/>
                                </a:ext>
                              </a:extLst>
                            </p:cNvPr>
                            <p:cNvSpPr>
                              <a:spLocks noChangeShapeType="1"/>
                            </p:cNvSpPr>
                            <p:nvPr/>
                          </p:nvSpPr>
                          <p:spPr bwMode="auto">
                            <a:xfrm flipH="1">
                              <a:off x="7153746" y="2198604"/>
                              <a:ext cx="86119" cy="17158"/>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02" name="Line 251">
                              <a:extLst>
                                <a:ext uri="{FF2B5EF4-FFF2-40B4-BE49-F238E27FC236}">
                                  <a16:creationId xmlns:a16="http://schemas.microsoft.com/office/drawing/2014/main" id="{2C45A4D3-E2E6-B807-CFA7-92F46F217CEC}"/>
                                </a:ext>
                              </a:extLst>
                            </p:cNvPr>
                            <p:cNvSpPr>
                              <a:spLocks noChangeShapeType="1"/>
                            </p:cNvSpPr>
                            <p:nvPr/>
                          </p:nvSpPr>
                          <p:spPr bwMode="auto">
                            <a:xfrm flipH="1">
                              <a:off x="7222200" y="2156659"/>
                              <a:ext cx="24289" cy="2669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03" name="Line 252">
                              <a:extLst>
                                <a:ext uri="{FF2B5EF4-FFF2-40B4-BE49-F238E27FC236}">
                                  <a16:creationId xmlns:a16="http://schemas.microsoft.com/office/drawing/2014/main" id="{819197B9-9DD8-4437-BE0B-20E79E4CCE58}"/>
                                </a:ext>
                              </a:extLst>
                            </p:cNvPr>
                            <p:cNvSpPr>
                              <a:spLocks noChangeShapeType="1"/>
                            </p:cNvSpPr>
                            <p:nvPr/>
                          </p:nvSpPr>
                          <p:spPr bwMode="auto">
                            <a:xfrm flipH="1">
                              <a:off x="7228824" y="2114714"/>
                              <a:ext cx="55205" cy="28598"/>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04" name="Line 253">
                              <a:extLst>
                                <a:ext uri="{FF2B5EF4-FFF2-40B4-BE49-F238E27FC236}">
                                  <a16:creationId xmlns:a16="http://schemas.microsoft.com/office/drawing/2014/main" id="{401FF3FD-2259-EA70-2AB3-4CECDE809F39}"/>
                                </a:ext>
                              </a:extLst>
                            </p:cNvPr>
                            <p:cNvSpPr>
                              <a:spLocks noChangeShapeType="1"/>
                            </p:cNvSpPr>
                            <p:nvPr/>
                          </p:nvSpPr>
                          <p:spPr bwMode="auto">
                            <a:xfrm flipH="1">
                              <a:off x="7266363" y="2088022"/>
                              <a:ext cx="59619" cy="1144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05" name="Line 254">
                              <a:extLst>
                                <a:ext uri="{FF2B5EF4-FFF2-40B4-BE49-F238E27FC236}">
                                  <a16:creationId xmlns:a16="http://schemas.microsoft.com/office/drawing/2014/main" id="{361259C3-AC6F-2783-C5BC-803A9F96B20A}"/>
                                </a:ext>
                              </a:extLst>
                            </p:cNvPr>
                            <p:cNvSpPr>
                              <a:spLocks noChangeShapeType="1"/>
                            </p:cNvSpPr>
                            <p:nvPr/>
                          </p:nvSpPr>
                          <p:spPr bwMode="auto">
                            <a:xfrm flipH="1">
                              <a:off x="7308317" y="1985066"/>
                              <a:ext cx="50787" cy="53384"/>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06" name="Line 255">
                              <a:extLst>
                                <a:ext uri="{FF2B5EF4-FFF2-40B4-BE49-F238E27FC236}">
                                  <a16:creationId xmlns:a16="http://schemas.microsoft.com/office/drawing/2014/main" id="{144CD393-3D4C-7508-B267-061032D8D932}"/>
                                </a:ext>
                              </a:extLst>
                            </p:cNvPr>
                            <p:cNvSpPr>
                              <a:spLocks noChangeShapeType="1"/>
                            </p:cNvSpPr>
                            <p:nvPr/>
                          </p:nvSpPr>
                          <p:spPr bwMode="auto">
                            <a:xfrm flipV="1">
                              <a:off x="7317150" y="2038451"/>
                              <a:ext cx="2209" cy="47664"/>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07" name="Freeform 256">
                              <a:extLst>
                                <a:ext uri="{FF2B5EF4-FFF2-40B4-BE49-F238E27FC236}">
                                  <a16:creationId xmlns:a16="http://schemas.microsoft.com/office/drawing/2014/main" id="{A36E6B38-18B9-899F-631A-7643ECD6034A}"/>
                                </a:ext>
                              </a:extLst>
                            </p:cNvPr>
                            <p:cNvSpPr>
                              <a:spLocks/>
                            </p:cNvSpPr>
                            <p:nvPr/>
                          </p:nvSpPr>
                          <p:spPr bwMode="auto">
                            <a:xfrm>
                              <a:off x="5495434" y="5924079"/>
                              <a:ext cx="37538" cy="32411"/>
                            </a:xfrm>
                            <a:custGeom>
                              <a:avLst/>
                              <a:gdLst/>
                              <a:ahLst/>
                              <a:cxnLst>
                                <a:cxn ang="0">
                                  <a:pos x="6" y="0"/>
                                </a:cxn>
                                <a:cxn ang="0">
                                  <a:pos x="16" y="11"/>
                                </a:cxn>
                                <a:cxn ang="0">
                                  <a:pos x="9" y="16"/>
                                </a:cxn>
                                <a:cxn ang="0">
                                  <a:pos x="0" y="5"/>
                                </a:cxn>
                                <a:cxn ang="0">
                                  <a:pos x="6" y="0"/>
                                </a:cxn>
                              </a:cxnLst>
                              <a:rect l="0" t="0" r="r" b="b"/>
                              <a:pathLst>
                                <a:path w="17" h="17">
                                  <a:moveTo>
                                    <a:pt x="6" y="0"/>
                                  </a:moveTo>
                                  <a:lnTo>
                                    <a:pt x="16" y="11"/>
                                  </a:lnTo>
                                  <a:lnTo>
                                    <a:pt x="9" y="16"/>
                                  </a:lnTo>
                                  <a:lnTo>
                                    <a:pt x="0" y="5"/>
                                  </a:lnTo>
                                  <a:lnTo>
                                    <a:pt x="6"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08" name="Freeform 257">
                              <a:extLst>
                                <a:ext uri="{FF2B5EF4-FFF2-40B4-BE49-F238E27FC236}">
                                  <a16:creationId xmlns:a16="http://schemas.microsoft.com/office/drawing/2014/main" id="{E50050A0-4BE6-DCE4-702F-3CAB6AC87D10}"/>
                                </a:ext>
                              </a:extLst>
                            </p:cNvPr>
                            <p:cNvSpPr>
                              <a:spLocks/>
                            </p:cNvSpPr>
                            <p:nvPr/>
                          </p:nvSpPr>
                          <p:spPr bwMode="auto">
                            <a:xfrm>
                              <a:off x="5720665" y="5943144"/>
                              <a:ext cx="37538" cy="32411"/>
                            </a:xfrm>
                            <a:custGeom>
                              <a:avLst/>
                              <a:gdLst/>
                              <a:ahLst/>
                              <a:cxnLst>
                                <a:cxn ang="0">
                                  <a:pos x="2" y="0"/>
                                </a:cxn>
                                <a:cxn ang="0">
                                  <a:pos x="16" y="5"/>
                                </a:cxn>
                                <a:cxn ang="0">
                                  <a:pos x="13" y="16"/>
                                </a:cxn>
                                <a:cxn ang="0">
                                  <a:pos x="0" y="10"/>
                                </a:cxn>
                                <a:cxn ang="0">
                                  <a:pos x="2" y="0"/>
                                </a:cxn>
                              </a:cxnLst>
                              <a:rect l="0" t="0" r="r" b="b"/>
                              <a:pathLst>
                                <a:path w="17" h="17">
                                  <a:moveTo>
                                    <a:pt x="2" y="0"/>
                                  </a:moveTo>
                                  <a:lnTo>
                                    <a:pt x="16" y="5"/>
                                  </a:lnTo>
                                  <a:lnTo>
                                    <a:pt x="13" y="16"/>
                                  </a:lnTo>
                                  <a:lnTo>
                                    <a:pt x="0" y="10"/>
                                  </a:lnTo>
                                  <a:lnTo>
                                    <a:pt x="2" y="0"/>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09" name="Freeform 258">
                              <a:extLst>
                                <a:ext uri="{FF2B5EF4-FFF2-40B4-BE49-F238E27FC236}">
                                  <a16:creationId xmlns:a16="http://schemas.microsoft.com/office/drawing/2014/main" id="{4E44642F-EF35-7519-C163-FF83F412FBB5}"/>
                                </a:ext>
                              </a:extLst>
                            </p:cNvPr>
                            <p:cNvSpPr>
                              <a:spLocks/>
                            </p:cNvSpPr>
                            <p:nvPr/>
                          </p:nvSpPr>
                          <p:spPr bwMode="auto">
                            <a:xfrm>
                              <a:off x="5435814" y="6072794"/>
                              <a:ext cx="37538" cy="32411"/>
                            </a:xfrm>
                            <a:custGeom>
                              <a:avLst/>
                              <a:gdLst/>
                              <a:ahLst/>
                              <a:cxnLst>
                                <a:cxn ang="0">
                                  <a:pos x="0" y="12"/>
                                </a:cxn>
                                <a:cxn ang="0">
                                  <a:pos x="7" y="0"/>
                                </a:cxn>
                                <a:cxn ang="0">
                                  <a:pos x="16" y="3"/>
                                </a:cxn>
                                <a:cxn ang="0">
                                  <a:pos x="8" y="16"/>
                                </a:cxn>
                                <a:cxn ang="0">
                                  <a:pos x="0" y="12"/>
                                </a:cxn>
                              </a:cxnLst>
                              <a:rect l="0" t="0" r="r" b="b"/>
                              <a:pathLst>
                                <a:path w="17" h="17">
                                  <a:moveTo>
                                    <a:pt x="0" y="12"/>
                                  </a:moveTo>
                                  <a:lnTo>
                                    <a:pt x="7" y="0"/>
                                  </a:lnTo>
                                  <a:lnTo>
                                    <a:pt x="16" y="3"/>
                                  </a:lnTo>
                                  <a:lnTo>
                                    <a:pt x="8" y="16"/>
                                  </a:lnTo>
                                  <a:lnTo>
                                    <a:pt x="0" y="12"/>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10" name="Line 259">
                              <a:extLst>
                                <a:ext uri="{FF2B5EF4-FFF2-40B4-BE49-F238E27FC236}">
                                  <a16:creationId xmlns:a16="http://schemas.microsoft.com/office/drawing/2014/main" id="{97B79F70-1180-E8A1-361F-B06E393D04C0}"/>
                                </a:ext>
                              </a:extLst>
                            </p:cNvPr>
                            <p:cNvSpPr>
                              <a:spLocks noChangeShapeType="1"/>
                            </p:cNvSpPr>
                            <p:nvPr/>
                          </p:nvSpPr>
                          <p:spPr bwMode="auto">
                            <a:xfrm>
                              <a:off x="5457895" y="6089952"/>
                              <a:ext cx="11040" cy="381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11" name="Line 260">
                              <a:extLst>
                                <a:ext uri="{FF2B5EF4-FFF2-40B4-BE49-F238E27FC236}">
                                  <a16:creationId xmlns:a16="http://schemas.microsoft.com/office/drawing/2014/main" id="{1D86BE28-39C8-C45B-D741-6D1E39AAE621}"/>
                                </a:ext>
                              </a:extLst>
                            </p:cNvPr>
                            <p:cNvSpPr>
                              <a:spLocks noChangeShapeType="1"/>
                            </p:cNvSpPr>
                            <p:nvPr/>
                          </p:nvSpPr>
                          <p:spPr bwMode="auto">
                            <a:xfrm flipH="1">
                              <a:off x="3720090" y="3861150"/>
                              <a:ext cx="77285" cy="381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12" name="Line 261">
                              <a:extLst>
                                <a:ext uri="{FF2B5EF4-FFF2-40B4-BE49-F238E27FC236}">
                                  <a16:creationId xmlns:a16="http://schemas.microsoft.com/office/drawing/2014/main" id="{A7327174-C06F-9EC8-94C3-15BF4A10EB44}"/>
                                </a:ext>
                              </a:extLst>
                            </p:cNvPr>
                            <p:cNvSpPr>
                              <a:spLocks noChangeShapeType="1"/>
                            </p:cNvSpPr>
                            <p:nvPr/>
                          </p:nvSpPr>
                          <p:spPr bwMode="auto">
                            <a:xfrm flipV="1">
                              <a:off x="3715675" y="3864963"/>
                              <a:ext cx="4416" cy="2287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13" name="Line 262">
                              <a:extLst>
                                <a:ext uri="{FF2B5EF4-FFF2-40B4-BE49-F238E27FC236}">
                                  <a16:creationId xmlns:a16="http://schemas.microsoft.com/office/drawing/2014/main" id="{6662F676-5C5E-6A00-6969-34237ABC2A7D}"/>
                                </a:ext>
                              </a:extLst>
                            </p:cNvPr>
                            <p:cNvSpPr>
                              <a:spLocks noChangeShapeType="1"/>
                            </p:cNvSpPr>
                            <p:nvPr/>
                          </p:nvSpPr>
                          <p:spPr bwMode="auto">
                            <a:xfrm>
                              <a:off x="3675928" y="3878310"/>
                              <a:ext cx="19874" cy="572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14" name="Line 263">
                              <a:extLst>
                                <a:ext uri="{FF2B5EF4-FFF2-40B4-BE49-F238E27FC236}">
                                  <a16:creationId xmlns:a16="http://schemas.microsoft.com/office/drawing/2014/main" id="{FF4E3387-0275-810F-DEFE-2CB1046505C9}"/>
                                </a:ext>
                              </a:extLst>
                            </p:cNvPr>
                            <p:cNvSpPr>
                              <a:spLocks noChangeShapeType="1"/>
                            </p:cNvSpPr>
                            <p:nvPr/>
                          </p:nvSpPr>
                          <p:spPr bwMode="auto">
                            <a:xfrm>
                              <a:off x="3640599" y="3847804"/>
                              <a:ext cx="17665" cy="2287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15" name="Line 264">
                              <a:extLst>
                                <a:ext uri="{FF2B5EF4-FFF2-40B4-BE49-F238E27FC236}">
                                  <a16:creationId xmlns:a16="http://schemas.microsoft.com/office/drawing/2014/main" id="{840D4142-385A-6291-CC6A-0C05B608EF81}"/>
                                </a:ext>
                              </a:extLst>
                            </p:cNvPr>
                            <p:cNvSpPr>
                              <a:spLocks noChangeShapeType="1"/>
                            </p:cNvSpPr>
                            <p:nvPr/>
                          </p:nvSpPr>
                          <p:spPr bwMode="auto">
                            <a:xfrm>
                              <a:off x="3589809" y="3826831"/>
                              <a:ext cx="24289" cy="953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16" name="Line 265">
                              <a:extLst>
                                <a:ext uri="{FF2B5EF4-FFF2-40B4-BE49-F238E27FC236}">
                                  <a16:creationId xmlns:a16="http://schemas.microsoft.com/office/drawing/2014/main" id="{3921821B-CD7D-FE49-8C33-99177DC83D3D}"/>
                                </a:ext>
                              </a:extLst>
                            </p:cNvPr>
                            <p:cNvSpPr>
                              <a:spLocks noChangeShapeType="1"/>
                            </p:cNvSpPr>
                            <p:nvPr/>
                          </p:nvSpPr>
                          <p:spPr bwMode="auto">
                            <a:xfrm>
                              <a:off x="3541230" y="3826831"/>
                              <a:ext cx="30912" cy="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17" name="Line 266">
                              <a:extLst>
                                <a:ext uri="{FF2B5EF4-FFF2-40B4-BE49-F238E27FC236}">
                                  <a16:creationId xmlns:a16="http://schemas.microsoft.com/office/drawing/2014/main" id="{AEAD0E06-CC9B-ECA0-3512-BAEB1A096B85}"/>
                                </a:ext>
                              </a:extLst>
                            </p:cNvPr>
                            <p:cNvSpPr>
                              <a:spLocks noChangeShapeType="1"/>
                            </p:cNvSpPr>
                            <p:nvPr/>
                          </p:nvSpPr>
                          <p:spPr bwMode="auto">
                            <a:xfrm flipV="1">
                              <a:off x="3512527" y="3821111"/>
                              <a:ext cx="11040" cy="2097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18" name="Line 267">
                              <a:extLst>
                                <a:ext uri="{FF2B5EF4-FFF2-40B4-BE49-F238E27FC236}">
                                  <a16:creationId xmlns:a16="http://schemas.microsoft.com/office/drawing/2014/main" id="{C3A5DAE5-9BD4-2C8A-B438-2F50ECD04B79}"/>
                                </a:ext>
                              </a:extLst>
                            </p:cNvPr>
                            <p:cNvSpPr>
                              <a:spLocks noChangeShapeType="1"/>
                            </p:cNvSpPr>
                            <p:nvPr/>
                          </p:nvSpPr>
                          <p:spPr bwMode="auto">
                            <a:xfrm flipV="1">
                              <a:off x="3486027" y="3826831"/>
                              <a:ext cx="15458" cy="40038"/>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19" name="Line 268">
                              <a:extLst>
                                <a:ext uri="{FF2B5EF4-FFF2-40B4-BE49-F238E27FC236}">
                                  <a16:creationId xmlns:a16="http://schemas.microsoft.com/office/drawing/2014/main" id="{DC61229C-F515-0281-791F-F65EEEA6A840}"/>
                                </a:ext>
                              </a:extLst>
                            </p:cNvPr>
                            <p:cNvSpPr>
                              <a:spLocks noChangeShapeType="1"/>
                            </p:cNvSpPr>
                            <p:nvPr/>
                          </p:nvSpPr>
                          <p:spPr bwMode="auto">
                            <a:xfrm flipV="1">
                              <a:off x="3450699" y="3851616"/>
                              <a:ext cx="17665" cy="1906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20" name="Line 269">
                              <a:extLst>
                                <a:ext uri="{FF2B5EF4-FFF2-40B4-BE49-F238E27FC236}">
                                  <a16:creationId xmlns:a16="http://schemas.microsoft.com/office/drawing/2014/main" id="{FD48CA24-9498-EF56-FA4A-766909E0C4EE}"/>
                                </a:ext>
                              </a:extLst>
                            </p:cNvPr>
                            <p:cNvSpPr>
                              <a:spLocks noChangeShapeType="1"/>
                            </p:cNvSpPr>
                            <p:nvPr/>
                          </p:nvSpPr>
                          <p:spPr bwMode="auto">
                            <a:xfrm>
                              <a:off x="3430824" y="3803953"/>
                              <a:ext cx="11040" cy="51478"/>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21" name="Line 270">
                              <a:extLst>
                                <a:ext uri="{FF2B5EF4-FFF2-40B4-BE49-F238E27FC236}">
                                  <a16:creationId xmlns:a16="http://schemas.microsoft.com/office/drawing/2014/main" id="{76EA0978-1908-2BBD-6C77-80370D479F25}"/>
                                </a:ext>
                              </a:extLst>
                            </p:cNvPr>
                            <p:cNvSpPr>
                              <a:spLocks noChangeShapeType="1"/>
                            </p:cNvSpPr>
                            <p:nvPr/>
                          </p:nvSpPr>
                          <p:spPr bwMode="auto">
                            <a:xfrm>
                              <a:off x="3408743" y="3790605"/>
                              <a:ext cx="13249" cy="9533"/>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22" name="Line 271">
                              <a:extLst>
                                <a:ext uri="{FF2B5EF4-FFF2-40B4-BE49-F238E27FC236}">
                                  <a16:creationId xmlns:a16="http://schemas.microsoft.com/office/drawing/2014/main" id="{2A19FF58-FC8E-61F1-9A2B-C7D6549573A1}"/>
                                </a:ext>
                              </a:extLst>
                            </p:cNvPr>
                            <p:cNvSpPr>
                              <a:spLocks noChangeShapeType="1"/>
                            </p:cNvSpPr>
                            <p:nvPr/>
                          </p:nvSpPr>
                          <p:spPr bwMode="auto">
                            <a:xfrm flipV="1">
                              <a:off x="3364581" y="3782980"/>
                              <a:ext cx="19874" cy="26692"/>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23" name="Line 272">
                              <a:extLst>
                                <a:ext uri="{FF2B5EF4-FFF2-40B4-BE49-F238E27FC236}">
                                  <a16:creationId xmlns:a16="http://schemas.microsoft.com/office/drawing/2014/main" id="{4820FE2C-95F4-FAD9-E53D-9697DFF64889}"/>
                                </a:ext>
                              </a:extLst>
                            </p:cNvPr>
                            <p:cNvSpPr>
                              <a:spLocks noChangeShapeType="1"/>
                            </p:cNvSpPr>
                            <p:nvPr/>
                          </p:nvSpPr>
                          <p:spPr bwMode="auto">
                            <a:xfrm>
                              <a:off x="3346914" y="3800139"/>
                              <a:ext cx="0" cy="1906"/>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24" name="Line 273">
                              <a:extLst>
                                <a:ext uri="{FF2B5EF4-FFF2-40B4-BE49-F238E27FC236}">
                                  <a16:creationId xmlns:a16="http://schemas.microsoft.com/office/drawing/2014/main" id="{78985ADF-9718-1EF0-33B0-D836A0FFAA3F}"/>
                                </a:ext>
                              </a:extLst>
                            </p:cNvPr>
                            <p:cNvSpPr>
                              <a:spLocks noChangeShapeType="1"/>
                            </p:cNvSpPr>
                            <p:nvPr/>
                          </p:nvSpPr>
                          <p:spPr bwMode="auto">
                            <a:xfrm>
                              <a:off x="3324834" y="3742942"/>
                              <a:ext cx="4416" cy="45758"/>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25" name="Line 274">
                              <a:extLst>
                                <a:ext uri="{FF2B5EF4-FFF2-40B4-BE49-F238E27FC236}">
                                  <a16:creationId xmlns:a16="http://schemas.microsoft.com/office/drawing/2014/main" id="{4594B0EB-AE77-18D9-FB3F-17344B9F2C55}"/>
                                </a:ext>
                              </a:extLst>
                            </p:cNvPr>
                            <p:cNvSpPr>
                              <a:spLocks noChangeShapeType="1"/>
                            </p:cNvSpPr>
                            <p:nvPr/>
                          </p:nvSpPr>
                          <p:spPr bwMode="auto">
                            <a:xfrm>
                              <a:off x="3300544" y="3721969"/>
                              <a:ext cx="4416" cy="1144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26" name="Line 275">
                              <a:extLst>
                                <a:ext uri="{FF2B5EF4-FFF2-40B4-BE49-F238E27FC236}">
                                  <a16:creationId xmlns:a16="http://schemas.microsoft.com/office/drawing/2014/main" id="{0E88F9AD-8AD1-A1C7-BEF1-3A27F03ECA2B}"/>
                                </a:ext>
                              </a:extLst>
                            </p:cNvPr>
                            <p:cNvSpPr>
                              <a:spLocks noChangeShapeType="1"/>
                            </p:cNvSpPr>
                            <p:nvPr/>
                          </p:nvSpPr>
                          <p:spPr bwMode="auto">
                            <a:xfrm>
                              <a:off x="3280672" y="3720062"/>
                              <a:ext cx="0" cy="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27" name="Line 276">
                              <a:extLst>
                                <a:ext uri="{FF2B5EF4-FFF2-40B4-BE49-F238E27FC236}">
                                  <a16:creationId xmlns:a16="http://schemas.microsoft.com/office/drawing/2014/main" id="{0FDFD9DB-AEF7-63D5-3A5B-D85EEA4B556E}"/>
                                </a:ext>
                              </a:extLst>
                            </p:cNvPr>
                            <p:cNvSpPr>
                              <a:spLocks noChangeShapeType="1"/>
                            </p:cNvSpPr>
                            <p:nvPr/>
                          </p:nvSpPr>
                          <p:spPr bwMode="auto">
                            <a:xfrm>
                              <a:off x="3245341" y="3699089"/>
                              <a:ext cx="17665" cy="11440"/>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28" name="Line 277">
                              <a:extLst>
                                <a:ext uri="{FF2B5EF4-FFF2-40B4-BE49-F238E27FC236}">
                                  <a16:creationId xmlns:a16="http://schemas.microsoft.com/office/drawing/2014/main" id="{3B9C657C-0524-7388-DB20-0E3E3E6BFA75}"/>
                                </a:ext>
                              </a:extLst>
                            </p:cNvPr>
                            <p:cNvSpPr>
                              <a:spLocks noChangeShapeType="1"/>
                            </p:cNvSpPr>
                            <p:nvPr/>
                          </p:nvSpPr>
                          <p:spPr bwMode="auto">
                            <a:xfrm>
                              <a:off x="3201178" y="3685744"/>
                              <a:ext cx="26496" cy="5719"/>
                            </a:xfrm>
                            <a:prstGeom prst="line">
                              <a:avLst/>
                            </a:prstGeom>
                            <a:solidFill>
                              <a:srgbClr val="00FFFF"/>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29" name="Freeform 568">
                              <a:extLst>
                                <a:ext uri="{FF2B5EF4-FFF2-40B4-BE49-F238E27FC236}">
                                  <a16:creationId xmlns:a16="http://schemas.microsoft.com/office/drawing/2014/main" id="{7E766398-2953-2343-D98B-13F7E8C7E18D}"/>
                                </a:ext>
                              </a:extLst>
                            </p:cNvPr>
                            <p:cNvSpPr>
                              <a:spLocks/>
                            </p:cNvSpPr>
                            <p:nvPr/>
                          </p:nvSpPr>
                          <p:spPr bwMode="auto">
                            <a:xfrm>
                              <a:off x="2412873" y="3479832"/>
                              <a:ext cx="110406" cy="327934"/>
                            </a:xfrm>
                            <a:custGeom>
                              <a:avLst/>
                              <a:gdLst/>
                              <a:ahLst/>
                              <a:cxnLst>
                                <a:cxn ang="0">
                                  <a:pos x="49" y="4"/>
                                </a:cxn>
                                <a:cxn ang="0">
                                  <a:pos x="30" y="0"/>
                                </a:cxn>
                                <a:cxn ang="0">
                                  <a:pos x="13" y="9"/>
                                </a:cxn>
                                <a:cxn ang="0">
                                  <a:pos x="3" y="37"/>
                                </a:cxn>
                                <a:cxn ang="0">
                                  <a:pos x="10" y="72"/>
                                </a:cxn>
                                <a:cxn ang="0">
                                  <a:pos x="19" y="103"/>
                                </a:cxn>
                                <a:cxn ang="0">
                                  <a:pos x="18" y="136"/>
                                </a:cxn>
                                <a:cxn ang="0">
                                  <a:pos x="0" y="171"/>
                                </a:cxn>
                              </a:cxnLst>
                              <a:rect l="0" t="0" r="r" b="b"/>
                              <a:pathLst>
                                <a:path w="50" h="172">
                                  <a:moveTo>
                                    <a:pt x="49" y="4"/>
                                  </a:moveTo>
                                  <a:lnTo>
                                    <a:pt x="30" y="0"/>
                                  </a:lnTo>
                                  <a:lnTo>
                                    <a:pt x="13" y="9"/>
                                  </a:lnTo>
                                  <a:lnTo>
                                    <a:pt x="3" y="37"/>
                                  </a:lnTo>
                                  <a:lnTo>
                                    <a:pt x="10" y="72"/>
                                  </a:lnTo>
                                  <a:lnTo>
                                    <a:pt x="19" y="103"/>
                                  </a:lnTo>
                                  <a:lnTo>
                                    <a:pt x="18" y="136"/>
                                  </a:lnTo>
                                  <a:lnTo>
                                    <a:pt x="0" y="171"/>
                                  </a:lnTo>
                                </a:path>
                              </a:pathLst>
                            </a:custGeom>
                            <a:no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30" name="Freeform 569">
                              <a:extLst>
                                <a:ext uri="{FF2B5EF4-FFF2-40B4-BE49-F238E27FC236}">
                                  <a16:creationId xmlns:a16="http://schemas.microsoft.com/office/drawing/2014/main" id="{F58E6C07-B2B6-1EF8-A611-A18887314F21}"/>
                                </a:ext>
                              </a:extLst>
                            </p:cNvPr>
                            <p:cNvSpPr>
                              <a:spLocks/>
                            </p:cNvSpPr>
                            <p:nvPr/>
                          </p:nvSpPr>
                          <p:spPr bwMode="auto">
                            <a:xfrm>
                              <a:off x="2295841" y="2999372"/>
                              <a:ext cx="183277" cy="486180"/>
                            </a:xfrm>
                            <a:custGeom>
                              <a:avLst/>
                              <a:gdLst/>
                              <a:ahLst/>
                              <a:cxnLst>
                                <a:cxn ang="0">
                                  <a:pos x="80" y="254"/>
                                </a:cxn>
                                <a:cxn ang="0">
                                  <a:pos x="64" y="242"/>
                                </a:cxn>
                                <a:cxn ang="0">
                                  <a:pos x="61" y="229"/>
                                </a:cxn>
                                <a:cxn ang="0">
                                  <a:pos x="76" y="220"/>
                                </a:cxn>
                                <a:cxn ang="0">
                                  <a:pos x="82" y="198"/>
                                </a:cxn>
                                <a:cxn ang="0">
                                  <a:pos x="80" y="181"/>
                                </a:cxn>
                                <a:cxn ang="0">
                                  <a:pos x="64" y="172"/>
                                </a:cxn>
                                <a:cxn ang="0">
                                  <a:pos x="45" y="159"/>
                                </a:cxn>
                                <a:cxn ang="0">
                                  <a:pos x="42" y="139"/>
                                </a:cxn>
                                <a:cxn ang="0">
                                  <a:pos x="21" y="142"/>
                                </a:cxn>
                                <a:cxn ang="0">
                                  <a:pos x="19" y="136"/>
                                </a:cxn>
                                <a:cxn ang="0">
                                  <a:pos x="26" y="118"/>
                                </a:cxn>
                                <a:cxn ang="0">
                                  <a:pos x="26" y="99"/>
                                </a:cxn>
                                <a:cxn ang="0">
                                  <a:pos x="24" y="82"/>
                                </a:cxn>
                                <a:cxn ang="0">
                                  <a:pos x="21" y="59"/>
                                </a:cxn>
                                <a:cxn ang="0">
                                  <a:pos x="9" y="54"/>
                                </a:cxn>
                                <a:cxn ang="0">
                                  <a:pos x="0" y="43"/>
                                </a:cxn>
                                <a:cxn ang="0">
                                  <a:pos x="15" y="26"/>
                                </a:cxn>
                                <a:cxn ang="0">
                                  <a:pos x="17" y="0"/>
                                </a:cxn>
                              </a:cxnLst>
                              <a:rect l="0" t="0" r="r" b="b"/>
                              <a:pathLst>
                                <a:path w="83" h="255">
                                  <a:moveTo>
                                    <a:pt x="80" y="254"/>
                                  </a:moveTo>
                                  <a:lnTo>
                                    <a:pt x="64" y="242"/>
                                  </a:lnTo>
                                  <a:lnTo>
                                    <a:pt x="61" y="229"/>
                                  </a:lnTo>
                                  <a:lnTo>
                                    <a:pt x="76" y="220"/>
                                  </a:lnTo>
                                  <a:lnTo>
                                    <a:pt x="82" y="198"/>
                                  </a:lnTo>
                                  <a:lnTo>
                                    <a:pt x="80" y="181"/>
                                  </a:lnTo>
                                  <a:lnTo>
                                    <a:pt x="64" y="172"/>
                                  </a:lnTo>
                                  <a:lnTo>
                                    <a:pt x="45" y="159"/>
                                  </a:lnTo>
                                  <a:lnTo>
                                    <a:pt x="42" y="139"/>
                                  </a:lnTo>
                                  <a:lnTo>
                                    <a:pt x="21" y="142"/>
                                  </a:lnTo>
                                  <a:lnTo>
                                    <a:pt x="19" y="136"/>
                                  </a:lnTo>
                                  <a:lnTo>
                                    <a:pt x="26" y="118"/>
                                  </a:lnTo>
                                  <a:lnTo>
                                    <a:pt x="26" y="99"/>
                                  </a:lnTo>
                                  <a:lnTo>
                                    <a:pt x="24" y="82"/>
                                  </a:lnTo>
                                  <a:lnTo>
                                    <a:pt x="21" y="59"/>
                                  </a:lnTo>
                                  <a:lnTo>
                                    <a:pt x="9" y="54"/>
                                  </a:lnTo>
                                  <a:lnTo>
                                    <a:pt x="0" y="43"/>
                                  </a:lnTo>
                                  <a:lnTo>
                                    <a:pt x="15" y="26"/>
                                  </a:lnTo>
                                  <a:lnTo>
                                    <a:pt x="17" y="0"/>
                                  </a:lnTo>
                                </a:path>
                              </a:pathLst>
                            </a:custGeom>
                            <a:no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31" name="Freeform 570">
                              <a:extLst>
                                <a:ext uri="{FF2B5EF4-FFF2-40B4-BE49-F238E27FC236}">
                                  <a16:creationId xmlns:a16="http://schemas.microsoft.com/office/drawing/2014/main" id="{10332840-32BA-79A4-8B89-7E592C07A1EC}"/>
                                </a:ext>
                              </a:extLst>
                            </p:cNvPr>
                            <p:cNvSpPr>
                              <a:spLocks/>
                            </p:cNvSpPr>
                            <p:nvPr/>
                          </p:nvSpPr>
                          <p:spPr bwMode="auto">
                            <a:xfrm>
                              <a:off x="2406247" y="3096608"/>
                              <a:ext cx="139115" cy="211632"/>
                            </a:xfrm>
                            <a:custGeom>
                              <a:avLst/>
                              <a:gdLst/>
                              <a:ahLst/>
                              <a:cxnLst>
                                <a:cxn ang="0">
                                  <a:pos x="0" y="110"/>
                                </a:cxn>
                                <a:cxn ang="0">
                                  <a:pos x="27" y="89"/>
                                </a:cxn>
                                <a:cxn ang="0">
                                  <a:pos x="44" y="72"/>
                                </a:cxn>
                                <a:cxn ang="0">
                                  <a:pos x="51" y="51"/>
                                </a:cxn>
                                <a:cxn ang="0">
                                  <a:pos x="58" y="35"/>
                                </a:cxn>
                                <a:cxn ang="0">
                                  <a:pos x="62" y="13"/>
                                </a:cxn>
                                <a:cxn ang="0">
                                  <a:pos x="58" y="2"/>
                                </a:cxn>
                                <a:cxn ang="0">
                                  <a:pos x="15" y="0"/>
                                </a:cxn>
                              </a:cxnLst>
                              <a:rect l="0" t="0" r="r" b="b"/>
                              <a:pathLst>
                                <a:path w="63" h="111">
                                  <a:moveTo>
                                    <a:pt x="0" y="110"/>
                                  </a:moveTo>
                                  <a:lnTo>
                                    <a:pt x="27" y="89"/>
                                  </a:lnTo>
                                  <a:lnTo>
                                    <a:pt x="44" y="72"/>
                                  </a:lnTo>
                                  <a:lnTo>
                                    <a:pt x="51" y="51"/>
                                  </a:lnTo>
                                  <a:lnTo>
                                    <a:pt x="58" y="35"/>
                                  </a:lnTo>
                                  <a:lnTo>
                                    <a:pt x="62" y="13"/>
                                  </a:lnTo>
                                  <a:lnTo>
                                    <a:pt x="58" y="2"/>
                                  </a:lnTo>
                                  <a:lnTo>
                                    <a:pt x="15" y="0"/>
                                  </a:lnTo>
                                </a:path>
                              </a:pathLst>
                            </a:custGeom>
                            <a:no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32" name="Freeform 571">
                              <a:extLst>
                                <a:ext uri="{FF2B5EF4-FFF2-40B4-BE49-F238E27FC236}">
                                  <a16:creationId xmlns:a16="http://schemas.microsoft.com/office/drawing/2014/main" id="{57B5B60D-720B-B8C8-0BCD-9E0235741409}"/>
                                </a:ext>
                              </a:extLst>
                            </p:cNvPr>
                            <p:cNvSpPr>
                              <a:spLocks/>
                            </p:cNvSpPr>
                            <p:nvPr/>
                          </p:nvSpPr>
                          <p:spPr bwMode="auto">
                            <a:xfrm>
                              <a:off x="2532113" y="3149992"/>
                              <a:ext cx="75077" cy="32411"/>
                            </a:xfrm>
                            <a:custGeom>
                              <a:avLst/>
                              <a:gdLst/>
                              <a:ahLst/>
                              <a:cxnLst>
                                <a:cxn ang="0">
                                  <a:pos x="33" y="16"/>
                                </a:cxn>
                                <a:cxn ang="0">
                                  <a:pos x="21" y="0"/>
                                </a:cxn>
                                <a:cxn ang="0">
                                  <a:pos x="0" y="1"/>
                                </a:cxn>
                                <a:cxn ang="0">
                                  <a:pos x="2" y="1"/>
                                </a:cxn>
                              </a:cxnLst>
                              <a:rect l="0" t="0" r="r" b="b"/>
                              <a:pathLst>
                                <a:path w="34" h="17">
                                  <a:moveTo>
                                    <a:pt x="33" y="16"/>
                                  </a:moveTo>
                                  <a:lnTo>
                                    <a:pt x="21" y="0"/>
                                  </a:lnTo>
                                  <a:lnTo>
                                    <a:pt x="0" y="1"/>
                                  </a:lnTo>
                                  <a:lnTo>
                                    <a:pt x="2" y="1"/>
                                  </a:lnTo>
                                </a:path>
                              </a:pathLst>
                            </a:cu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sp>
                          <p:nvSpPr>
                            <p:cNvPr id="333" name="Oval 303">
                              <a:extLst>
                                <a:ext uri="{FF2B5EF4-FFF2-40B4-BE49-F238E27FC236}">
                                  <a16:creationId xmlns:a16="http://schemas.microsoft.com/office/drawing/2014/main" id="{91F05023-8395-8300-C709-81AF0777B800}"/>
                                </a:ext>
                              </a:extLst>
                            </p:cNvPr>
                            <p:cNvSpPr>
                              <a:spLocks noChangeArrowheads="1"/>
                            </p:cNvSpPr>
                            <p:nvPr/>
                          </p:nvSpPr>
                          <p:spPr bwMode="auto">
                            <a:xfrm>
                              <a:off x="7758398" y="4841018"/>
                              <a:ext cx="13249" cy="9532"/>
                            </a:xfrm>
                            <a:prstGeom prst="ellipse">
                              <a:avLst/>
                            </a:prstGeom>
                            <a:solidFill>
                              <a:schemeClr val="tx2">
                                <a:lumMod val="40000"/>
                                <a:lumOff val="60000"/>
                              </a:schemeClr>
                            </a:solidFill>
                            <a:ln w="6350" cap="rnd" cmpd="sng" algn="ctr">
                              <a:solidFill>
                                <a:schemeClr val="tx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kern="0">
                                <a:solidFill>
                                  <a:srgbClr val="FFFFFF"/>
                                </a:solidFill>
                                <a:effectLst>
                                  <a:outerShdw blurRad="38100" dist="38100" dir="2700000" algn="tl">
                                    <a:srgbClr val="000000">
                                      <a:alpha val="43137"/>
                                    </a:srgbClr>
                                  </a:outerShdw>
                                </a:effectLst>
                                <a:latin typeface="Segoe" pitchFamily="34" charset="0"/>
                              </a:endParaRPr>
                            </a:p>
                          </p:txBody>
                        </p:sp>
                      </p:grpSp>
                    </p:grpSp>
                    <p:sp>
                      <p:nvSpPr>
                        <p:cNvPr id="40" name="TextBox 39">
                          <a:extLst>
                            <a:ext uri="{FF2B5EF4-FFF2-40B4-BE49-F238E27FC236}">
                              <a16:creationId xmlns:a16="http://schemas.microsoft.com/office/drawing/2014/main" id="{DADF5B84-4CE7-E301-1150-84444D54E206}"/>
                            </a:ext>
                          </a:extLst>
                        </p:cNvPr>
                        <p:cNvSpPr txBox="1"/>
                        <p:nvPr/>
                      </p:nvSpPr>
                      <p:spPr>
                        <a:xfrm>
                          <a:off x="568257" y="3332084"/>
                          <a:ext cx="857250" cy="192842"/>
                        </a:xfrm>
                        <a:prstGeom prst="rect">
                          <a:avLst/>
                        </a:prstGeom>
                        <a:noFill/>
                      </p:spPr>
                      <p:txBody>
                        <a:bodyPr wrap="square" rtlCol="0">
                          <a:spAutoFit/>
                        </a:bodyPr>
                        <a:lstStyle/>
                        <a:p>
                          <a:r>
                            <a:rPr lang="en-US" sz="1100" b="1" err="1">
                              <a:solidFill>
                                <a:schemeClr val="accent2"/>
                              </a:solidFill>
                              <a:effectLst>
                                <a:outerShdw blurRad="38100" dist="38100" dir="2700000" algn="tl">
                                  <a:srgbClr val="000000">
                                    <a:alpha val="43137"/>
                                  </a:srgbClr>
                                </a:outerShdw>
                              </a:effectLst>
                            </a:rPr>
                            <a:t>Chipps</a:t>
                          </a:r>
                          <a:r>
                            <a:rPr lang="en-US" sz="1100" b="1">
                              <a:solidFill>
                                <a:schemeClr val="accent2"/>
                              </a:solidFill>
                              <a:effectLst>
                                <a:outerShdw blurRad="38100" dist="38100" dir="2700000" algn="tl">
                                  <a:srgbClr val="000000">
                                    <a:alpha val="43137"/>
                                  </a:srgbClr>
                                </a:outerShdw>
                              </a:effectLst>
                            </a:rPr>
                            <a:t> Island</a:t>
                          </a:r>
                        </a:p>
                      </p:txBody>
                    </p:sp>
                    <p:grpSp>
                      <p:nvGrpSpPr>
                        <p:cNvPr id="41" name="Group 40">
                          <a:extLst>
                            <a:ext uri="{FF2B5EF4-FFF2-40B4-BE49-F238E27FC236}">
                              <a16:creationId xmlns:a16="http://schemas.microsoft.com/office/drawing/2014/main" id="{3341C28A-5130-2A04-7F3E-16C81309380D}"/>
                            </a:ext>
                          </a:extLst>
                        </p:cNvPr>
                        <p:cNvGrpSpPr/>
                        <p:nvPr/>
                      </p:nvGrpSpPr>
                      <p:grpSpPr>
                        <a:xfrm>
                          <a:off x="243189" y="2039643"/>
                          <a:ext cx="661480" cy="685428"/>
                          <a:chOff x="-2305459" y="3054483"/>
                          <a:chExt cx="661480" cy="685428"/>
                        </a:xfrm>
                      </p:grpSpPr>
                      <p:sp>
                        <p:nvSpPr>
                          <p:cNvPr id="56" name="Striped Right Arrow 574">
                            <a:extLst>
                              <a:ext uri="{FF2B5EF4-FFF2-40B4-BE49-F238E27FC236}">
                                <a16:creationId xmlns:a16="http://schemas.microsoft.com/office/drawing/2014/main" id="{A2C92AB2-1BBC-A1CB-C447-27BAB462977F}"/>
                              </a:ext>
                            </a:extLst>
                          </p:cNvPr>
                          <p:cNvSpPr/>
                          <p:nvPr/>
                        </p:nvSpPr>
                        <p:spPr>
                          <a:xfrm rot="16200000">
                            <a:off x="-2274314" y="3101165"/>
                            <a:ext cx="589472" cy="525294"/>
                          </a:xfrm>
                          <a:prstGeom prst="stripedRightArrow">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F0A7542-2973-4A75-34E1-58DA1D2FBE0E}"/>
                              </a:ext>
                            </a:extLst>
                          </p:cNvPr>
                          <p:cNvSpPr txBox="1"/>
                          <p:nvPr/>
                        </p:nvSpPr>
                        <p:spPr>
                          <a:xfrm>
                            <a:off x="-2250333" y="3166307"/>
                            <a:ext cx="544749" cy="461665"/>
                          </a:xfrm>
                          <a:prstGeom prst="rect">
                            <a:avLst/>
                          </a:prstGeom>
                          <a:noFill/>
                        </p:spPr>
                        <p:txBody>
                          <a:bodyPr wrap="square" rtlCol="0">
                            <a:spAutoFit/>
                          </a:bodyPr>
                          <a:lstStyle/>
                          <a:p>
                            <a:pPr algn="ctr"/>
                            <a:r>
                              <a:rPr lang="en-US" sz="2400" b="1">
                                <a:solidFill>
                                  <a:schemeClr val="bg1"/>
                                </a:solidFill>
                              </a:rPr>
                              <a:t>N</a:t>
                            </a:r>
                          </a:p>
                        </p:txBody>
                      </p:sp>
                      <p:sp>
                        <p:nvSpPr>
                          <p:cNvPr id="58" name="Oval 57">
                            <a:extLst>
                              <a:ext uri="{FF2B5EF4-FFF2-40B4-BE49-F238E27FC236}">
                                <a16:creationId xmlns:a16="http://schemas.microsoft.com/office/drawing/2014/main" id="{FDEC14EA-4511-667C-2A9D-C6F0519B0386}"/>
                              </a:ext>
                            </a:extLst>
                          </p:cNvPr>
                          <p:cNvSpPr/>
                          <p:nvPr/>
                        </p:nvSpPr>
                        <p:spPr>
                          <a:xfrm rot="5400000">
                            <a:off x="-2317433" y="3066457"/>
                            <a:ext cx="685428" cy="661480"/>
                          </a:xfrm>
                          <a:prstGeom prst="ellipse">
                            <a:avLst/>
                          </a:prstGeom>
                          <a:noFill/>
                          <a:ln w="28575">
                            <a:solidFill>
                              <a:schemeClr val="tx1">
                                <a:lumMod val="65000"/>
                                <a:lumOff val="3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04CB781C-63F8-B346-35F9-7AE0C6B25788}"/>
                            </a:ext>
                          </a:extLst>
                        </p:cNvPr>
                        <p:cNvSpPr txBox="1"/>
                        <p:nvPr/>
                      </p:nvSpPr>
                      <p:spPr>
                        <a:xfrm>
                          <a:off x="261828" y="3136370"/>
                          <a:ext cx="857250" cy="192842"/>
                        </a:xfrm>
                        <a:prstGeom prst="rect">
                          <a:avLst/>
                        </a:prstGeom>
                        <a:noFill/>
                      </p:spPr>
                      <p:txBody>
                        <a:bodyPr wrap="square" rtlCol="0">
                          <a:spAutoFit/>
                        </a:bodyPr>
                        <a:lstStyle/>
                        <a:p>
                          <a:r>
                            <a:rPr lang="en-US" sz="1100" b="1">
                              <a:solidFill>
                                <a:schemeClr val="accent2"/>
                              </a:solidFill>
                              <a:effectLst>
                                <a:outerShdw blurRad="38100" dist="38100" dir="2700000" algn="tl">
                                  <a:srgbClr val="000000">
                                    <a:alpha val="43137"/>
                                  </a:srgbClr>
                                </a:outerShdw>
                              </a:effectLst>
                            </a:rPr>
                            <a:t>Port Chicago</a:t>
                          </a:r>
                        </a:p>
                      </p:txBody>
                    </p:sp>
                    <p:cxnSp>
                      <p:nvCxnSpPr>
                        <p:cNvPr id="43" name="Straight Connector 42">
                          <a:extLst>
                            <a:ext uri="{FF2B5EF4-FFF2-40B4-BE49-F238E27FC236}">
                              <a16:creationId xmlns:a16="http://schemas.microsoft.com/office/drawing/2014/main" id="{D8644E69-46BD-464C-F12F-80FF1754E3F6}"/>
                            </a:ext>
                          </a:extLst>
                        </p:cNvPr>
                        <p:cNvCxnSpPr/>
                        <p:nvPr/>
                      </p:nvCxnSpPr>
                      <p:spPr>
                        <a:xfrm flipH="1">
                          <a:off x="783323" y="3824878"/>
                          <a:ext cx="10244" cy="58921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78A02E9-9AAA-C852-6AD8-CAB405F759CE}"/>
                            </a:ext>
                          </a:extLst>
                        </p:cNvPr>
                        <p:cNvCxnSpPr/>
                        <p:nvPr/>
                      </p:nvCxnSpPr>
                      <p:spPr>
                        <a:xfrm flipH="1">
                          <a:off x="1259296" y="4090602"/>
                          <a:ext cx="2429" cy="47198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986BE22-F96E-2933-2A14-10D96085045E}"/>
                            </a:ext>
                          </a:extLst>
                        </p:cNvPr>
                        <p:cNvCxnSpPr/>
                        <p:nvPr/>
                      </p:nvCxnSpPr>
                      <p:spPr>
                        <a:xfrm flipH="1">
                          <a:off x="1619263" y="4102324"/>
                          <a:ext cx="2429" cy="47198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382A2B-55AE-0E8F-F05B-8A70F648475B}"/>
                            </a:ext>
                          </a:extLst>
                        </p:cNvPr>
                        <p:cNvCxnSpPr/>
                        <p:nvPr/>
                      </p:nvCxnSpPr>
                      <p:spPr>
                        <a:xfrm>
                          <a:off x="1953846" y="4008540"/>
                          <a:ext cx="52280" cy="68690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76AA46A-3AA2-7E30-95F3-C58A6395C5CF}"/>
                            </a:ext>
                          </a:extLst>
                        </p:cNvPr>
                        <p:cNvSpPr txBox="1"/>
                        <p:nvPr/>
                      </p:nvSpPr>
                      <p:spPr>
                        <a:xfrm>
                          <a:off x="627845" y="4346361"/>
                          <a:ext cx="360345" cy="261610"/>
                        </a:xfrm>
                        <a:prstGeom prst="rect">
                          <a:avLst/>
                        </a:prstGeom>
                        <a:noFill/>
                      </p:spPr>
                      <p:txBody>
                        <a:bodyPr wrap="square" rtlCol="0">
                          <a:spAutoFit/>
                        </a:bodyPr>
                        <a:lstStyle/>
                        <a:p>
                          <a:r>
                            <a:rPr lang="en-US" sz="1050" b="1">
                              <a:solidFill>
                                <a:schemeClr val="accent2"/>
                              </a:solidFill>
                              <a:effectLst>
                                <a:outerShdw blurRad="38100" dist="38100" dir="2700000" algn="tl">
                                  <a:srgbClr val="000000">
                                    <a:alpha val="43137"/>
                                  </a:srgbClr>
                                </a:outerShdw>
                              </a:effectLst>
                            </a:rPr>
                            <a:t>64</a:t>
                          </a:r>
                        </a:p>
                      </p:txBody>
                    </p:sp>
                    <p:sp>
                      <p:nvSpPr>
                        <p:cNvPr id="48" name="TextBox 47">
                          <a:extLst>
                            <a:ext uri="{FF2B5EF4-FFF2-40B4-BE49-F238E27FC236}">
                              <a16:creationId xmlns:a16="http://schemas.microsoft.com/office/drawing/2014/main" id="{9402E619-AFD7-9859-FD7E-7B9A340CE816}"/>
                            </a:ext>
                          </a:extLst>
                        </p:cNvPr>
                        <p:cNvSpPr txBox="1"/>
                        <p:nvPr/>
                      </p:nvSpPr>
                      <p:spPr>
                        <a:xfrm>
                          <a:off x="1480182" y="4524388"/>
                          <a:ext cx="360345" cy="261610"/>
                        </a:xfrm>
                        <a:prstGeom prst="rect">
                          <a:avLst/>
                        </a:prstGeom>
                        <a:noFill/>
                      </p:spPr>
                      <p:txBody>
                        <a:bodyPr wrap="square" rtlCol="0">
                          <a:spAutoFit/>
                        </a:bodyPr>
                        <a:lstStyle/>
                        <a:p>
                          <a:r>
                            <a:rPr lang="en-US" sz="1050" b="1">
                              <a:solidFill>
                                <a:schemeClr val="accent2"/>
                              </a:solidFill>
                              <a:effectLst>
                                <a:outerShdw blurRad="38100" dist="38100" dir="2700000" algn="tl">
                                  <a:srgbClr val="000000">
                                    <a:alpha val="43137"/>
                                  </a:srgbClr>
                                </a:outerShdw>
                              </a:effectLst>
                            </a:rPr>
                            <a:t>85</a:t>
                          </a:r>
                        </a:p>
                      </p:txBody>
                    </p:sp>
                    <p:sp>
                      <p:nvSpPr>
                        <p:cNvPr id="49" name="TextBox 48">
                          <a:extLst>
                            <a:ext uri="{FF2B5EF4-FFF2-40B4-BE49-F238E27FC236}">
                              <a16:creationId xmlns:a16="http://schemas.microsoft.com/office/drawing/2014/main" id="{DA9825D3-E812-85CD-9E7D-6571C120305D}"/>
                            </a:ext>
                          </a:extLst>
                        </p:cNvPr>
                        <p:cNvSpPr txBox="1"/>
                        <p:nvPr/>
                      </p:nvSpPr>
                      <p:spPr>
                        <a:xfrm>
                          <a:off x="1306105" y="4451648"/>
                          <a:ext cx="360345" cy="261610"/>
                        </a:xfrm>
                        <a:prstGeom prst="rect">
                          <a:avLst/>
                        </a:prstGeom>
                        <a:noFill/>
                      </p:spPr>
                      <p:txBody>
                        <a:bodyPr wrap="square" rtlCol="0">
                          <a:spAutoFit/>
                        </a:bodyPr>
                        <a:lstStyle/>
                        <a:p>
                          <a:r>
                            <a:rPr lang="en-US" sz="1050" b="1">
                              <a:solidFill>
                                <a:schemeClr val="accent2"/>
                              </a:solidFill>
                              <a:effectLst>
                                <a:outerShdw blurRad="38100" dist="38100" dir="2700000" algn="tl">
                                  <a:srgbClr val="000000">
                                    <a:alpha val="43137"/>
                                  </a:srgbClr>
                                </a:outerShdw>
                              </a:effectLst>
                            </a:rPr>
                            <a:t>81</a:t>
                          </a:r>
                        </a:p>
                      </p:txBody>
                    </p:sp>
                    <p:sp>
                      <p:nvSpPr>
                        <p:cNvPr id="50" name="TextBox 49">
                          <a:extLst>
                            <a:ext uri="{FF2B5EF4-FFF2-40B4-BE49-F238E27FC236}">
                              <a16:creationId xmlns:a16="http://schemas.microsoft.com/office/drawing/2014/main" id="{7AE72B29-9814-BC73-9946-1107D08020E8}"/>
                            </a:ext>
                          </a:extLst>
                        </p:cNvPr>
                        <p:cNvSpPr txBox="1"/>
                        <p:nvPr/>
                      </p:nvSpPr>
                      <p:spPr>
                        <a:xfrm>
                          <a:off x="151358" y="4534042"/>
                          <a:ext cx="697323" cy="306278"/>
                        </a:xfrm>
                        <a:prstGeom prst="rect">
                          <a:avLst/>
                        </a:prstGeom>
                        <a:noFill/>
                      </p:spPr>
                      <p:txBody>
                        <a:bodyPr wrap="square" rtlCol="0">
                          <a:spAutoFit/>
                        </a:bodyPr>
                        <a:lstStyle/>
                        <a:p>
                          <a:r>
                            <a:rPr lang="en-US" sz="1100" b="1">
                              <a:solidFill>
                                <a:schemeClr val="accent2"/>
                              </a:solidFill>
                              <a:effectLst>
                                <a:outerShdw blurRad="38100" dist="38100" dir="2700000" algn="tl">
                                  <a:srgbClr val="000000">
                                    <a:alpha val="43137"/>
                                  </a:srgbClr>
                                </a:outerShdw>
                              </a:effectLst>
                            </a:rPr>
                            <a:t>Outflow</a:t>
                          </a:r>
                        </a:p>
                        <a:p>
                          <a:r>
                            <a:rPr lang="en-US" sz="1000" b="1">
                              <a:effectLst>
                                <a:outerShdw blurRad="38100" dist="38100" dir="2700000" algn="tl">
                                  <a:srgbClr val="000000">
                                    <a:alpha val="43137"/>
                                  </a:srgbClr>
                                </a:outerShdw>
                              </a:effectLst>
                            </a:rPr>
                            <a:t>Pacific Ocean</a:t>
                          </a:r>
                        </a:p>
                      </p:txBody>
                    </p:sp>
                    <p:grpSp>
                      <p:nvGrpSpPr>
                        <p:cNvPr id="51" name="Group 50">
                          <a:extLst>
                            <a:ext uri="{FF2B5EF4-FFF2-40B4-BE49-F238E27FC236}">
                              <a16:creationId xmlns:a16="http://schemas.microsoft.com/office/drawing/2014/main" id="{5064C323-3DE5-23CC-771A-43B0C616D9A2}"/>
                            </a:ext>
                          </a:extLst>
                        </p:cNvPr>
                        <p:cNvGrpSpPr/>
                        <p:nvPr/>
                      </p:nvGrpSpPr>
                      <p:grpSpPr>
                        <a:xfrm>
                          <a:off x="220716" y="4147586"/>
                          <a:ext cx="323850" cy="343757"/>
                          <a:chOff x="952501" y="4200525"/>
                          <a:chExt cx="323850" cy="343757"/>
                        </a:xfrm>
                      </p:grpSpPr>
                      <p:sp>
                        <p:nvSpPr>
                          <p:cNvPr id="54" name="Oval 53">
                            <a:extLst>
                              <a:ext uri="{FF2B5EF4-FFF2-40B4-BE49-F238E27FC236}">
                                <a16:creationId xmlns:a16="http://schemas.microsoft.com/office/drawing/2014/main" id="{80D969C9-078B-8273-3B25-57EBA928219C}"/>
                              </a:ext>
                            </a:extLst>
                          </p:cNvPr>
                          <p:cNvSpPr/>
                          <p:nvPr/>
                        </p:nvSpPr>
                        <p:spPr>
                          <a:xfrm>
                            <a:off x="952501" y="4200525"/>
                            <a:ext cx="323850" cy="343757"/>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Left Arrow 586">
                            <a:extLst>
                              <a:ext uri="{FF2B5EF4-FFF2-40B4-BE49-F238E27FC236}">
                                <a16:creationId xmlns:a16="http://schemas.microsoft.com/office/drawing/2014/main" id="{D53AF543-77F6-BE5D-DCB4-D7B9F10C6B2B}"/>
                              </a:ext>
                            </a:extLst>
                          </p:cNvPr>
                          <p:cNvSpPr/>
                          <p:nvPr/>
                        </p:nvSpPr>
                        <p:spPr>
                          <a:xfrm>
                            <a:off x="981076" y="4267201"/>
                            <a:ext cx="238125" cy="20955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id="{E7306F22-1172-453B-690E-76DC8E0E944A}"/>
                            </a:ext>
                          </a:extLst>
                        </p:cNvPr>
                        <p:cNvSpPr txBox="1"/>
                        <p:nvPr/>
                      </p:nvSpPr>
                      <p:spPr>
                        <a:xfrm>
                          <a:off x="855855" y="4800691"/>
                          <a:ext cx="1049951" cy="253916"/>
                        </a:xfrm>
                        <a:prstGeom prst="rect">
                          <a:avLst/>
                        </a:prstGeom>
                        <a:noFill/>
                      </p:spPr>
                      <p:txBody>
                        <a:bodyPr wrap="square" rtlCol="0">
                          <a:spAutoFit/>
                        </a:bodyPr>
                        <a:lstStyle>
                          <a:defPPr>
                            <a:defRPr lang="en-US"/>
                          </a:defPPr>
                          <a:lvl1pPr>
                            <a:defRPr sz="1050" b="1">
                              <a:solidFill>
                                <a:schemeClr val="accent2"/>
                              </a:solidFill>
                              <a:effectLst>
                                <a:outerShdw blurRad="38100" dist="38100" dir="2700000" algn="tl">
                                  <a:srgbClr val="000000">
                                    <a:alpha val="43137"/>
                                  </a:srgbClr>
                                </a:outerShdw>
                              </a:effectLst>
                            </a:defRPr>
                          </a:lvl1pPr>
                        </a:lstStyle>
                        <a:p>
                          <a:pPr algn="ctr"/>
                          <a:r>
                            <a:rPr lang="en-US"/>
                            <a:t>X2 locations</a:t>
                          </a:r>
                        </a:p>
                      </p:txBody>
                    </p:sp>
                    <p:sp>
                      <p:nvSpPr>
                        <p:cNvPr id="53" name="Right Brace 52">
                          <a:extLst>
                            <a:ext uri="{FF2B5EF4-FFF2-40B4-BE49-F238E27FC236}">
                              <a16:creationId xmlns:a16="http://schemas.microsoft.com/office/drawing/2014/main" id="{2C8C0AF8-990B-F2E3-8A46-1AF38F6064A0}"/>
                            </a:ext>
                          </a:extLst>
                        </p:cNvPr>
                        <p:cNvSpPr/>
                        <p:nvPr/>
                      </p:nvSpPr>
                      <p:spPr>
                        <a:xfrm rot="5400000">
                          <a:off x="1258864" y="4049746"/>
                          <a:ext cx="190005" cy="1389416"/>
                        </a:xfrm>
                        <a:prstGeom prst="rightBrace">
                          <a:avLst>
                            <a:gd name="adj1" fmla="val 58333"/>
                            <a:gd name="adj2" fmla="val 50000"/>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7" name="TextBox 36">
                        <a:extLst>
                          <a:ext uri="{FF2B5EF4-FFF2-40B4-BE49-F238E27FC236}">
                            <a16:creationId xmlns:a16="http://schemas.microsoft.com/office/drawing/2014/main" id="{EB94E4E2-4506-35D4-3EC2-408B702A3E9B}"/>
                          </a:ext>
                        </a:extLst>
                      </p:cNvPr>
                      <p:cNvSpPr txBox="1"/>
                      <p:nvPr/>
                    </p:nvSpPr>
                    <p:spPr>
                      <a:xfrm>
                        <a:off x="1062058" y="4520481"/>
                        <a:ext cx="360345" cy="261610"/>
                      </a:xfrm>
                      <a:prstGeom prst="rect">
                        <a:avLst/>
                      </a:prstGeom>
                      <a:noFill/>
                    </p:spPr>
                    <p:txBody>
                      <a:bodyPr wrap="square" rtlCol="0">
                        <a:spAutoFit/>
                      </a:bodyPr>
                      <a:lstStyle/>
                      <a:p>
                        <a:r>
                          <a:rPr lang="en-US" sz="1050" b="1">
                            <a:solidFill>
                              <a:schemeClr val="accent2"/>
                            </a:solidFill>
                            <a:effectLst>
                              <a:outerShdw blurRad="38100" dist="38100" dir="2700000" algn="tl">
                                <a:srgbClr val="000000">
                                  <a:alpha val="43137"/>
                                </a:srgbClr>
                              </a:outerShdw>
                            </a:effectLst>
                          </a:rPr>
                          <a:t>75</a:t>
                        </a:r>
                      </a:p>
                    </p:txBody>
                  </p:sp>
                  <p:sp>
                    <p:nvSpPr>
                      <p:cNvPr id="38" name="TextBox 37">
                        <a:extLst>
                          <a:ext uri="{FF2B5EF4-FFF2-40B4-BE49-F238E27FC236}">
                            <a16:creationId xmlns:a16="http://schemas.microsoft.com/office/drawing/2014/main" id="{F1EEAB90-A7FB-D0E1-1F79-4B3A44CFDF01}"/>
                          </a:ext>
                        </a:extLst>
                      </p:cNvPr>
                      <p:cNvSpPr txBox="1"/>
                      <p:nvPr/>
                    </p:nvSpPr>
                    <p:spPr>
                      <a:xfrm>
                        <a:off x="1797914" y="4580679"/>
                        <a:ext cx="360345" cy="261610"/>
                      </a:xfrm>
                      <a:prstGeom prst="rect">
                        <a:avLst/>
                      </a:prstGeom>
                      <a:noFill/>
                    </p:spPr>
                    <p:txBody>
                      <a:bodyPr wrap="square" rtlCol="0">
                        <a:spAutoFit/>
                      </a:bodyPr>
                      <a:lstStyle/>
                      <a:p>
                        <a:r>
                          <a:rPr lang="en-US" sz="1050" b="1">
                            <a:solidFill>
                              <a:schemeClr val="accent2"/>
                            </a:solidFill>
                            <a:effectLst>
                              <a:outerShdw blurRad="38100" dist="38100" dir="2700000" algn="tl">
                                <a:srgbClr val="000000">
                                  <a:alpha val="43137"/>
                                </a:srgbClr>
                              </a:outerShdw>
                            </a:effectLst>
                          </a:rPr>
                          <a:t>95</a:t>
                        </a:r>
                      </a:p>
                    </p:txBody>
                  </p:sp>
                </p:grpSp>
                <p:cxnSp>
                  <p:nvCxnSpPr>
                    <p:cNvPr id="33" name="Straight Connector 32">
                      <a:extLst>
                        <a:ext uri="{FF2B5EF4-FFF2-40B4-BE49-F238E27FC236}">
                          <a16:creationId xmlns:a16="http://schemas.microsoft.com/office/drawing/2014/main" id="{F0D0443B-64B5-3CE6-C37F-521BDF5CBB22}"/>
                        </a:ext>
                      </a:extLst>
                    </p:cNvPr>
                    <p:cNvCxnSpPr>
                      <a:cxnSpLocks/>
                    </p:cNvCxnSpPr>
                    <p:nvPr/>
                  </p:nvCxnSpPr>
                  <p:spPr>
                    <a:xfrm flipH="1" flipV="1">
                      <a:off x="555374" y="3305029"/>
                      <a:ext cx="172442" cy="958860"/>
                    </a:xfrm>
                    <a:prstGeom prst="line">
                      <a:avLst/>
                    </a:prstGeom>
                    <a:ln>
                      <a:solidFill>
                        <a:schemeClr val="tx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C24B085-DC95-31EC-C2DB-D75AE00F92D9}"/>
                        </a:ext>
                      </a:extLst>
                    </p:cNvPr>
                    <p:cNvCxnSpPr>
                      <a:cxnSpLocks/>
                      <a:endCxn id="28" idx="1"/>
                    </p:cNvCxnSpPr>
                    <p:nvPr/>
                  </p:nvCxnSpPr>
                  <p:spPr>
                    <a:xfrm>
                      <a:off x="1324550" y="3708792"/>
                      <a:ext cx="129693" cy="450355"/>
                    </a:xfrm>
                    <a:prstGeom prst="line">
                      <a:avLst/>
                    </a:prstGeom>
                    <a:ln>
                      <a:solidFill>
                        <a:schemeClr val="tx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BA0563-8D5B-B4CE-07CA-B37E1D24C866}"/>
                        </a:ext>
                      </a:extLst>
                    </p:cNvPr>
                    <p:cNvCxnSpPr>
                      <a:cxnSpLocks/>
                    </p:cNvCxnSpPr>
                    <p:nvPr/>
                  </p:nvCxnSpPr>
                  <p:spPr>
                    <a:xfrm flipH="1" flipV="1">
                      <a:off x="962744" y="3503953"/>
                      <a:ext cx="263609" cy="821944"/>
                    </a:xfrm>
                    <a:prstGeom prst="line">
                      <a:avLst/>
                    </a:prstGeom>
                    <a:ln>
                      <a:solidFill>
                        <a:schemeClr val="tx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29DD8B3F-5A76-FD00-7BBD-7C9464C23FE9}"/>
                      </a:ext>
                    </a:extLst>
                  </p:cNvPr>
                  <p:cNvSpPr txBox="1"/>
                  <p:nvPr/>
                </p:nvSpPr>
                <p:spPr>
                  <a:xfrm>
                    <a:off x="949880" y="3565843"/>
                    <a:ext cx="939018" cy="192842"/>
                  </a:xfrm>
                  <a:prstGeom prst="rect">
                    <a:avLst/>
                  </a:prstGeom>
                  <a:noFill/>
                </p:spPr>
                <p:txBody>
                  <a:bodyPr wrap="square" rtlCol="0">
                    <a:spAutoFit/>
                  </a:bodyPr>
                  <a:lstStyle/>
                  <a:p>
                    <a:r>
                      <a:rPr lang="en-US" sz="1100" b="1">
                        <a:solidFill>
                          <a:schemeClr val="accent2"/>
                        </a:solidFill>
                        <a:effectLst>
                          <a:outerShdw blurRad="38100" dist="38100" dir="2700000" algn="tl">
                            <a:srgbClr val="000000">
                              <a:alpha val="43137"/>
                            </a:srgbClr>
                          </a:outerShdw>
                        </a:effectLst>
                      </a:rPr>
                      <a:t>Collinsville</a:t>
                    </a:r>
                  </a:p>
                </p:txBody>
              </p:sp>
            </p:grpSp>
            <p:sp>
              <p:nvSpPr>
                <p:cNvPr id="27" name="Oval 26">
                  <a:extLst>
                    <a:ext uri="{FF2B5EF4-FFF2-40B4-BE49-F238E27FC236}">
                      <a16:creationId xmlns:a16="http://schemas.microsoft.com/office/drawing/2014/main" id="{B926EE8A-F826-3A2C-832D-31D024B3712E}"/>
                    </a:ext>
                  </a:extLst>
                </p:cNvPr>
                <p:cNvSpPr/>
                <p:nvPr/>
              </p:nvSpPr>
              <p:spPr>
                <a:xfrm>
                  <a:off x="1186365" y="4318484"/>
                  <a:ext cx="76200" cy="76200"/>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FDBB3F1-4298-4A98-5E86-FA13A924E7B0}"/>
                    </a:ext>
                  </a:extLst>
                </p:cNvPr>
                <p:cNvSpPr/>
                <p:nvPr/>
              </p:nvSpPr>
              <p:spPr>
                <a:xfrm>
                  <a:off x="1443083" y="4147988"/>
                  <a:ext cx="76200" cy="76200"/>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EF72AF6-B9C2-EE49-9BA9-E9B52111EEBA}"/>
                    </a:ext>
                  </a:extLst>
                </p:cNvPr>
                <p:cNvSpPr/>
                <p:nvPr/>
              </p:nvSpPr>
              <p:spPr>
                <a:xfrm>
                  <a:off x="699213" y="4257331"/>
                  <a:ext cx="76200" cy="76200"/>
                </a:xfrm>
                <a:prstGeom prst="ellipse">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sp>
          <p:nvSpPr>
            <p:cNvPr id="6" name="Oval 5">
              <a:extLst>
                <a:ext uri="{FF2B5EF4-FFF2-40B4-BE49-F238E27FC236}">
                  <a16:creationId xmlns:a16="http://schemas.microsoft.com/office/drawing/2014/main" id="{E517F2AC-1286-1681-1D20-304CAF68F6F4}"/>
                </a:ext>
              </a:extLst>
            </p:cNvPr>
            <p:cNvSpPr/>
            <p:nvPr/>
          </p:nvSpPr>
          <p:spPr>
            <a:xfrm>
              <a:off x="5603383" y="4154431"/>
              <a:ext cx="67437" cy="72935"/>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9CA75F9-4E17-B95E-A9B3-14D51474C69D}"/>
                </a:ext>
              </a:extLst>
            </p:cNvPr>
            <p:cNvSpPr/>
            <p:nvPr/>
          </p:nvSpPr>
          <p:spPr>
            <a:xfrm>
              <a:off x="5825021" y="3974645"/>
              <a:ext cx="67437" cy="7293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Oval 7">
              <a:extLst>
                <a:ext uri="{FF2B5EF4-FFF2-40B4-BE49-F238E27FC236}">
                  <a16:creationId xmlns:a16="http://schemas.microsoft.com/office/drawing/2014/main" id="{9C5FE504-4A76-B6D2-90C6-5E763D4A13C1}"/>
                </a:ext>
              </a:extLst>
            </p:cNvPr>
            <p:cNvSpPr/>
            <p:nvPr/>
          </p:nvSpPr>
          <p:spPr>
            <a:xfrm>
              <a:off x="5868664" y="4331169"/>
              <a:ext cx="67437" cy="72935"/>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A17E171-AF53-508B-249E-BD1A8CEF6474}"/>
                </a:ext>
              </a:extLst>
            </p:cNvPr>
            <p:cNvCxnSpPr>
              <a:cxnSpLocks/>
            </p:cNvCxnSpPr>
            <p:nvPr/>
          </p:nvCxnSpPr>
          <p:spPr>
            <a:xfrm>
              <a:off x="6113174" y="4255314"/>
              <a:ext cx="0" cy="126909"/>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D5A88D8-E18A-255E-844B-F1EEE0F6CED3}"/>
                </a:ext>
              </a:extLst>
            </p:cNvPr>
            <p:cNvSpPr txBox="1"/>
            <p:nvPr/>
          </p:nvSpPr>
          <p:spPr>
            <a:xfrm>
              <a:off x="5024060" y="3672557"/>
              <a:ext cx="836895" cy="261610"/>
            </a:xfrm>
            <a:prstGeom prst="rect">
              <a:avLst/>
            </a:prstGeom>
            <a:noFill/>
          </p:spPr>
          <p:txBody>
            <a:bodyPr wrap="square" rtlCol="0">
              <a:spAutoFit/>
            </a:bodyPr>
            <a:lstStyle/>
            <a:p>
              <a:r>
                <a:rPr lang="en-US" sz="1100" b="1">
                  <a:solidFill>
                    <a:schemeClr val="accent6"/>
                  </a:solidFill>
                  <a:effectLst>
                    <a:outerShdw blurRad="38100" dist="38100" dir="2700000" algn="tl">
                      <a:srgbClr val="000000">
                        <a:alpha val="43137"/>
                      </a:srgbClr>
                    </a:outerShdw>
                  </a:effectLst>
                </a:rPr>
                <a:t>Emmaton</a:t>
              </a:r>
            </a:p>
          </p:txBody>
        </p:sp>
        <p:sp>
          <p:nvSpPr>
            <p:cNvPr id="11" name="TextBox 10">
              <a:extLst>
                <a:ext uri="{FF2B5EF4-FFF2-40B4-BE49-F238E27FC236}">
                  <a16:creationId xmlns:a16="http://schemas.microsoft.com/office/drawing/2014/main" id="{FD80BDC9-348B-DCF6-7251-0A1123D02CBD}"/>
                </a:ext>
              </a:extLst>
            </p:cNvPr>
            <p:cNvSpPr txBox="1"/>
            <p:nvPr/>
          </p:nvSpPr>
          <p:spPr>
            <a:xfrm>
              <a:off x="4795615" y="3169612"/>
              <a:ext cx="1316963" cy="261610"/>
            </a:xfrm>
            <a:prstGeom prst="rect">
              <a:avLst/>
            </a:prstGeom>
            <a:noFill/>
          </p:spPr>
          <p:txBody>
            <a:bodyPr wrap="square" rtlCol="0">
              <a:spAutoFit/>
            </a:bodyPr>
            <a:lstStyle/>
            <a:p>
              <a:r>
                <a:rPr lang="en-US" sz="1100" b="1">
                  <a:solidFill>
                    <a:schemeClr val="bg2"/>
                  </a:solidFill>
                  <a:effectLst>
                    <a:outerShdw blurRad="38100" dist="38100" dir="2700000" algn="tl">
                      <a:srgbClr val="000000">
                        <a:alpha val="43137"/>
                      </a:srgbClr>
                    </a:outerShdw>
                  </a:effectLst>
                </a:rPr>
                <a:t>Threemile Slough</a:t>
              </a:r>
            </a:p>
          </p:txBody>
        </p:sp>
        <p:sp>
          <p:nvSpPr>
            <p:cNvPr id="12" name="TextBox 11">
              <a:extLst>
                <a:ext uri="{FF2B5EF4-FFF2-40B4-BE49-F238E27FC236}">
                  <a16:creationId xmlns:a16="http://schemas.microsoft.com/office/drawing/2014/main" id="{107627A8-F281-DD2A-F978-E04ED5E459CE}"/>
                </a:ext>
              </a:extLst>
            </p:cNvPr>
            <p:cNvSpPr txBox="1"/>
            <p:nvPr/>
          </p:nvSpPr>
          <p:spPr>
            <a:xfrm>
              <a:off x="5295298" y="5464717"/>
              <a:ext cx="1267417" cy="430887"/>
            </a:xfrm>
            <a:prstGeom prst="rect">
              <a:avLst/>
            </a:prstGeom>
            <a:noFill/>
          </p:spPr>
          <p:txBody>
            <a:bodyPr wrap="square" rtlCol="0">
              <a:spAutoFit/>
            </a:bodyPr>
            <a:lstStyle/>
            <a:p>
              <a:r>
                <a:rPr lang="en-US" sz="1100" b="1">
                  <a:solidFill>
                    <a:schemeClr val="bg2"/>
                  </a:solidFill>
                  <a:effectLst>
                    <a:outerShdw blurRad="38100" dist="38100" dir="2700000" algn="tl">
                      <a:srgbClr val="000000">
                        <a:alpha val="43137"/>
                      </a:srgbClr>
                    </a:outerShdw>
                  </a:effectLst>
                </a:rPr>
                <a:t>West False River Drought Barrier</a:t>
              </a:r>
            </a:p>
          </p:txBody>
        </p:sp>
        <p:cxnSp>
          <p:nvCxnSpPr>
            <p:cNvPr id="13" name="Straight Connector 12">
              <a:extLst>
                <a:ext uri="{FF2B5EF4-FFF2-40B4-BE49-F238E27FC236}">
                  <a16:creationId xmlns:a16="http://schemas.microsoft.com/office/drawing/2014/main" id="{98C8CB8A-B6C1-D12D-4525-B30023B18414}"/>
                </a:ext>
              </a:extLst>
            </p:cNvPr>
            <p:cNvCxnSpPr>
              <a:cxnSpLocks/>
            </p:cNvCxnSpPr>
            <p:nvPr/>
          </p:nvCxnSpPr>
          <p:spPr>
            <a:xfrm flipH="1" flipV="1">
              <a:off x="5587301" y="3889744"/>
              <a:ext cx="23633" cy="23720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DD53194-B49B-B3D8-2CDF-CFB06888F951}"/>
                </a:ext>
              </a:extLst>
            </p:cNvPr>
            <p:cNvCxnSpPr>
              <a:cxnSpLocks/>
            </p:cNvCxnSpPr>
            <p:nvPr/>
          </p:nvCxnSpPr>
          <p:spPr>
            <a:xfrm flipH="1" flipV="1">
              <a:off x="5744460" y="3375118"/>
              <a:ext cx="99154" cy="5811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BCA821-6342-50B0-5D49-D7D926E85267}"/>
                </a:ext>
              </a:extLst>
            </p:cNvPr>
            <p:cNvCxnSpPr>
              <a:cxnSpLocks/>
              <a:stCxn id="8" idx="4"/>
            </p:cNvCxnSpPr>
            <p:nvPr/>
          </p:nvCxnSpPr>
          <p:spPr>
            <a:xfrm flipV="1">
              <a:off x="5902383" y="3993419"/>
              <a:ext cx="530080" cy="41068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383428-A986-1003-4CD9-9180439BE59D}"/>
                </a:ext>
              </a:extLst>
            </p:cNvPr>
            <p:cNvSpPr txBox="1"/>
            <p:nvPr/>
          </p:nvSpPr>
          <p:spPr>
            <a:xfrm>
              <a:off x="6326116" y="3872493"/>
              <a:ext cx="954834" cy="261610"/>
            </a:xfrm>
            <a:prstGeom prst="rect">
              <a:avLst/>
            </a:prstGeom>
            <a:noFill/>
          </p:spPr>
          <p:txBody>
            <a:bodyPr wrap="square" rtlCol="0">
              <a:spAutoFit/>
            </a:bodyPr>
            <a:lstStyle/>
            <a:p>
              <a:r>
                <a:rPr lang="en-US" sz="1100" b="1">
                  <a:solidFill>
                    <a:schemeClr val="accent6"/>
                  </a:solidFill>
                  <a:effectLst>
                    <a:outerShdw blurRad="38100" dist="38100" dir="2700000" algn="tl">
                      <a:srgbClr val="000000">
                        <a:alpha val="43137"/>
                      </a:srgbClr>
                    </a:outerShdw>
                  </a:effectLst>
                </a:rPr>
                <a:t>Jersey Point</a:t>
              </a:r>
            </a:p>
          </p:txBody>
        </p:sp>
        <p:cxnSp>
          <p:nvCxnSpPr>
            <p:cNvPr id="17" name="Straight Connector 16">
              <a:extLst>
                <a:ext uri="{FF2B5EF4-FFF2-40B4-BE49-F238E27FC236}">
                  <a16:creationId xmlns:a16="http://schemas.microsoft.com/office/drawing/2014/main" id="{3B6674B7-D2B5-0ECD-2028-FB5AD23C695C}"/>
                </a:ext>
              </a:extLst>
            </p:cNvPr>
            <p:cNvCxnSpPr>
              <a:cxnSpLocks/>
            </p:cNvCxnSpPr>
            <p:nvPr/>
          </p:nvCxnSpPr>
          <p:spPr>
            <a:xfrm flipH="1">
              <a:off x="5621032" y="4428271"/>
              <a:ext cx="498028" cy="110050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522380D-AD6F-9A82-C0CB-1EB4A3A5A79B}"/>
                </a:ext>
              </a:extLst>
            </p:cNvPr>
            <p:cNvCxnSpPr>
              <a:cxnSpLocks/>
            </p:cNvCxnSpPr>
            <p:nvPr/>
          </p:nvCxnSpPr>
          <p:spPr>
            <a:xfrm>
              <a:off x="6868610" y="3256091"/>
              <a:ext cx="0" cy="8497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8546894-247F-5A0B-0B8F-2988D52064FF}"/>
                </a:ext>
              </a:extLst>
            </p:cNvPr>
            <p:cNvSpPr txBox="1"/>
            <p:nvPr/>
          </p:nvSpPr>
          <p:spPr>
            <a:xfrm>
              <a:off x="7164725" y="2880234"/>
              <a:ext cx="1220931" cy="430887"/>
            </a:xfrm>
            <a:prstGeom prst="rect">
              <a:avLst/>
            </a:prstGeom>
            <a:noFill/>
          </p:spPr>
          <p:txBody>
            <a:bodyPr wrap="square" rtlCol="0">
              <a:spAutoFit/>
            </a:bodyPr>
            <a:lstStyle/>
            <a:p>
              <a:r>
                <a:rPr lang="en-US" sz="1100" b="1">
                  <a:solidFill>
                    <a:schemeClr val="accent1"/>
                  </a:solidFill>
                  <a:effectLst>
                    <a:outerShdw blurRad="38100" dist="38100" dir="2700000" algn="tl">
                      <a:srgbClr val="000000">
                        <a:alpha val="43137"/>
                      </a:srgbClr>
                    </a:outerShdw>
                  </a:effectLst>
                </a:rPr>
                <a:t>Delta Cross Channel Gates</a:t>
              </a:r>
            </a:p>
          </p:txBody>
        </p:sp>
        <p:cxnSp>
          <p:nvCxnSpPr>
            <p:cNvPr id="20" name="Straight Connector 19">
              <a:extLst>
                <a:ext uri="{FF2B5EF4-FFF2-40B4-BE49-F238E27FC236}">
                  <a16:creationId xmlns:a16="http://schemas.microsoft.com/office/drawing/2014/main" id="{6273FE21-5373-BDC0-98BC-171C710BF58B}"/>
                </a:ext>
              </a:extLst>
            </p:cNvPr>
            <p:cNvCxnSpPr/>
            <p:nvPr/>
          </p:nvCxnSpPr>
          <p:spPr>
            <a:xfrm flipV="1">
              <a:off x="6912550" y="3279431"/>
              <a:ext cx="738536" cy="18965"/>
            </a:xfrm>
            <a:prstGeom prst="line">
              <a:avLst/>
            </a:prstGeom>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FCDD8859-AFF9-6949-E7E2-E27E2C7CD1DA}"/>
                </a:ext>
              </a:extLst>
            </p:cNvPr>
            <p:cNvSpPr/>
            <p:nvPr/>
          </p:nvSpPr>
          <p:spPr>
            <a:xfrm>
              <a:off x="6233246" y="4901199"/>
              <a:ext cx="67437" cy="72935"/>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517A02D-29AE-545D-112E-FA6DCA79E931}"/>
                </a:ext>
              </a:extLst>
            </p:cNvPr>
            <p:cNvSpPr txBox="1"/>
            <p:nvPr/>
          </p:nvSpPr>
          <p:spPr>
            <a:xfrm>
              <a:off x="5669557" y="5220106"/>
              <a:ext cx="954834" cy="261610"/>
            </a:xfrm>
            <a:prstGeom prst="rect">
              <a:avLst/>
            </a:prstGeom>
            <a:noFill/>
          </p:spPr>
          <p:txBody>
            <a:bodyPr wrap="square" rtlCol="0">
              <a:spAutoFit/>
            </a:bodyPr>
            <a:lstStyle/>
            <a:p>
              <a:r>
                <a:rPr lang="en-US" sz="1100" b="1">
                  <a:solidFill>
                    <a:schemeClr val="accent6"/>
                  </a:solidFill>
                  <a:effectLst>
                    <a:outerShdw blurRad="38100" dist="38100" dir="2700000" algn="tl">
                      <a:srgbClr val="000000">
                        <a:alpha val="43137"/>
                      </a:srgbClr>
                    </a:outerShdw>
                  </a:effectLst>
                </a:rPr>
                <a:t>Rock Slough</a:t>
              </a:r>
            </a:p>
          </p:txBody>
        </p:sp>
        <p:cxnSp>
          <p:nvCxnSpPr>
            <p:cNvPr id="23" name="Straight Connector 22">
              <a:extLst>
                <a:ext uri="{FF2B5EF4-FFF2-40B4-BE49-F238E27FC236}">
                  <a16:creationId xmlns:a16="http://schemas.microsoft.com/office/drawing/2014/main" id="{E97F06B2-5D2D-D913-8B57-0F0B81E9EB76}"/>
                </a:ext>
              </a:extLst>
            </p:cNvPr>
            <p:cNvCxnSpPr>
              <a:stCxn id="21" idx="4"/>
            </p:cNvCxnSpPr>
            <p:nvPr/>
          </p:nvCxnSpPr>
          <p:spPr>
            <a:xfrm flipH="1">
              <a:off x="6249220" y="4974134"/>
              <a:ext cx="17745" cy="323094"/>
            </a:xfrm>
            <a:prstGeom prst="line">
              <a:avLst/>
            </a:prstGeom>
          </p:spPr>
          <p:style>
            <a:lnRef idx="1">
              <a:schemeClr val="accent6"/>
            </a:lnRef>
            <a:fillRef idx="0">
              <a:schemeClr val="accent6"/>
            </a:fillRef>
            <a:effectRef idx="0">
              <a:schemeClr val="accent6"/>
            </a:effectRef>
            <a:fontRef idx="minor">
              <a:schemeClr val="tx1"/>
            </a:fontRef>
          </p:style>
        </p:cxnSp>
      </p:grpSp>
      <p:sp>
        <p:nvSpPr>
          <p:cNvPr id="334" name="Oval 333">
            <a:extLst>
              <a:ext uri="{FF2B5EF4-FFF2-40B4-BE49-F238E27FC236}">
                <a16:creationId xmlns:a16="http://schemas.microsoft.com/office/drawing/2014/main" id="{7A6C55C0-8972-58D9-2A26-76A6C8532D6F}"/>
              </a:ext>
            </a:extLst>
          </p:cNvPr>
          <p:cNvSpPr/>
          <p:nvPr/>
        </p:nvSpPr>
        <p:spPr>
          <a:xfrm>
            <a:off x="8521075" y="3219188"/>
            <a:ext cx="67437" cy="7293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TextBox 334">
            <a:extLst>
              <a:ext uri="{FF2B5EF4-FFF2-40B4-BE49-F238E27FC236}">
                <a16:creationId xmlns:a16="http://schemas.microsoft.com/office/drawing/2014/main" id="{7C960832-AF4F-D332-3020-8E2E4F4D8C43}"/>
              </a:ext>
            </a:extLst>
          </p:cNvPr>
          <p:cNvSpPr txBox="1"/>
          <p:nvPr/>
        </p:nvSpPr>
        <p:spPr>
          <a:xfrm>
            <a:off x="8425111" y="3247684"/>
            <a:ext cx="740989" cy="261610"/>
          </a:xfrm>
          <a:prstGeom prst="rect">
            <a:avLst/>
          </a:prstGeom>
          <a:noFill/>
        </p:spPr>
        <p:txBody>
          <a:bodyPr wrap="square" rtlCol="0">
            <a:spAutoFit/>
          </a:bodyPr>
          <a:lstStyle/>
          <a:p>
            <a:r>
              <a:rPr lang="en-US" sz="1100" b="1" dirty="0">
                <a:solidFill>
                  <a:schemeClr val="accent2"/>
                </a:solidFill>
                <a:effectLst>
                  <a:outerShdw blurRad="38100" dist="38100" dir="2700000" algn="tl">
                    <a:srgbClr val="000000">
                      <a:alpha val="43137"/>
                    </a:srgbClr>
                  </a:outerShdw>
                </a:effectLst>
              </a:rPr>
              <a:t>Rio Vista</a:t>
            </a:r>
          </a:p>
        </p:txBody>
      </p:sp>
      <p:cxnSp>
        <p:nvCxnSpPr>
          <p:cNvPr id="336" name="Straight Connector 335">
            <a:extLst>
              <a:ext uri="{FF2B5EF4-FFF2-40B4-BE49-F238E27FC236}">
                <a16:creationId xmlns:a16="http://schemas.microsoft.com/office/drawing/2014/main" id="{39D7C60B-AC26-51D7-920D-470E84D13225}"/>
              </a:ext>
            </a:extLst>
          </p:cNvPr>
          <p:cNvCxnSpPr>
            <a:cxnSpLocks/>
          </p:cNvCxnSpPr>
          <p:nvPr/>
        </p:nvCxnSpPr>
        <p:spPr>
          <a:xfrm>
            <a:off x="8607677" y="3270659"/>
            <a:ext cx="123641" cy="898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DA4ED0D6-FAF6-2974-9BC2-7DAE3932F331}"/>
              </a:ext>
            </a:extLst>
          </p:cNvPr>
          <p:cNvCxnSpPr/>
          <p:nvPr/>
        </p:nvCxnSpPr>
        <p:spPr>
          <a:xfrm flipH="1">
            <a:off x="7666207" y="3516505"/>
            <a:ext cx="3231" cy="64029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6B83EBC1-3E7D-836C-4CD8-3E71C1EEA654}"/>
              </a:ext>
            </a:extLst>
          </p:cNvPr>
          <p:cNvSpPr txBox="1">
            <a:spLocks/>
          </p:cNvSpPr>
          <p:nvPr/>
        </p:nvSpPr>
        <p:spPr>
          <a:xfrm>
            <a:off x="255290" y="1693670"/>
            <a:ext cx="5676157" cy="5120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State Water Board Bay-Delta Standards (Decision-1641)</a:t>
            </a:r>
          </a:p>
          <a:p>
            <a:pPr lvl="1"/>
            <a:r>
              <a:rPr lang="en-US" sz="2000" dirty="0"/>
              <a:t>Delta Flow and Outflow requirements</a:t>
            </a:r>
          </a:p>
          <a:p>
            <a:pPr lvl="1"/>
            <a:r>
              <a:rPr lang="en-US" sz="2000" dirty="0"/>
              <a:t>Salinity requirements</a:t>
            </a:r>
          </a:p>
          <a:p>
            <a:pPr lvl="1"/>
            <a:r>
              <a:rPr lang="en-US" sz="2000" dirty="0"/>
              <a:t>Export limits</a:t>
            </a:r>
          </a:p>
          <a:p>
            <a:r>
              <a:rPr lang="en-US" sz="2400" dirty="0"/>
              <a:t>ESA Biological Opinions</a:t>
            </a:r>
          </a:p>
          <a:p>
            <a:pPr lvl="1"/>
            <a:r>
              <a:rPr lang="en-US" sz="2000" dirty="0"/>
              <a:t>Old and Middle River Flow Requirements</a:t>
            </a:r>
          </a:p>
          <a:p>
            <a:pPr lvl="1"/>
            <a:r>
              <a:rPr lang="en-US" sz="2000" dirty="0"/>
              <a:t>Export limits</a:t>
            </a:r>
          </a:p>
          <a:p>
            <a:pPr lvl="1"/>
            <a:r>
              <a:rPr lang="en-US" sz="2000" dirty="0"/>
              <a:t>Delta outflow requirements</a:t>
            </a:r>
          </a:p>
          <a:p>
            <a:r>
              <a:rPr lang="en-US" sz="2400" dirty="0"/>
              <a:t>CESA Incidental Take Permit</a:t>
            </a:r>
          </a:p>
          <a:p>
            <a:pPr lvl="1"/>
            <a:r>
              <a:rPr lang="en-US" sz="2000" dirty="0"/>
              <a:t>Export limits</a:t>
            </a:r>
          </a:p>
          <a:p>
            <a:pPr lvl="1"/>
            <a:r>
              <a:rPr lang="en-US" sz="2000" dirty="0"/>
              <a:t>Delta outflow requirements</a:t>
            </a:r>
          </a:p>
        </p:txBody>
      </p:sp>
      <p:sp>
        <p:nvSpPr>
          <p:cNvPr id="3" name="Title 1">
            <a:extLst>
              <a:ext uri="{FF2B5EF4-FFF2-40B4-BE49-F238E27FC236}">
                <a16:creationId xmlns:a16="http://schemas.microsoft.com/office/drawing/2014/main" id="{3DA4D39A-2E06-50B7-C7C5-276BE2AC98DF}"/>
              </a:ext>
            </a:extLst>
          </p:cNvPr>
          <p:cNvSpPr txBox="1">
            <a:spLocks/>
          </p:cNvSpPr>
          <p:nvPr/>
        </p:nvSpPr>
        <p:spPr>
          <a:xfrm>
            <a:off x="247931" y="413956"/>
            <a:ext cx="5500807"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Bay – Delta Regulations</a:t>
            </a:r>
          </a:p>
        </p:txBody>
      </p:sp>
      <p:sp>
        <p:nvSpPr>
          <p:cNvPr id="338" name="Arrow: Down 337">
            <a:extLst>
              <a:ext uri="{FF2B5EF4-FFF2-40B4-BE49-F238E27FC236}">
                <a16:creationId xmlns:a16="http://schemas.microsoft.com/office/drawing/2014/main" id="{3BE7F123-19F3-661A-C5CA-11DCD46C30BF}"/>
              </a:ext>
            </a:extLst>
          </p:cNvPr>
          <p:cNvSpPr/>
          <p:nvPr/>
        </p:nvSpPr>
        <p:spPr>
          <a:xfrm>
            <a:off x="8975388" y="3996549"/>
            <a:ext cx="112472" cy="30711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Arrow: Down 339">
            <a:extLst>
              <a:ext uri="{FF2B5EF4-FFF2-40B4-BE49-F238E27FC236}">
                <a16:creationId xmlns:a16="http://schemas.microsoft.com/office/drawing/2014/main" id="{67ED885E-5EF1-70EB-C211-F975580CA0AE}"/>
              </a:ext>
            </a:extLst>
          </p:cNvPr>
          <p:cNvSpPr/>
          <p:nvPr/>
        </p:nvSpPr>
        <p:spPr>
          <a:xfrm>
            <a:off x="9258944" y="3926282"/>
            <a:ext cx="112472" cy="30711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1" name="Picture 340">
            <a:extLst>
              <a:ext uri="{FF2B5EF4-FFF2-40B4-BE49-F238E27FC236}">
                <a16:creationId xmlns:a16="http://schemas.microsoft.com/office/drawing/2014/main" id="{7215C551-FA22-CE0D-73AD-8B7F2593D080}"/>
              </a:ext>
            </a:extLst>
          </p:cNvPr>
          <p:cNvPicPr>
            <a:picLocks noChangeAspect="1"/>
          </p:cNvPicPr>
          <p:nvPr/>
        </p:nvPicPr>
        <p:blipFill>
          <a:blip r:embed="rId2"/>
          <a:stretch>
            <a:fillRect/>
          </a:stretch>
        </p:blipFill>
        <p:spPr>
          <a:xfrm>
            <a:off x="10393946" y="227085"/>
            <a:ext cx="1579392" cy="475280"/>
          </a:xfrm>
          <a:prstGeom prst="rect">
            <a:avLst/>
          </a:prstGeom>
          <a:noFill/>
        </p:spPr>
      </p:pic>
      <p:sp>
        <p:nvSpPr>
          <p:cNvPr id="342" name="Slide Number Placeholder 341">
            <a:extLst>
              <a:ext uri="{FF2B5EF4-FFF2-40B4-BE49-F238E27FC236}">
                <a16:creationId xmlns:a16="http://schemas.microsoft.com/office/drawing/2014/main" id="{3AE2FAAE-D2B8-6852-6BD8-56855C9FF0D6}"/>
              </a:ext>
            </a:extLst>
          </p:cNvPr>
          <p:cNvSpPr>
            <a:spLocks noGrp="1"/>
          </p:cNvSpPr>
          <p:nvPr>
            <p:ph type="sldNum" sz="quarter" idx="12"/>
          </p:nvPr>
        </p:nvSpPr>
        <p:spPr/>
        <p:txBody>
          <a:bodyPr/>
          <a:lstStyle/>
          <a:p>
            <a:fld id="{3AA0283A-4265-48D1-A36E-176D158BEB48}" type="slidenum">
              <a:rPr lang="en-US" smtClean="0"/>
              <a:t>23</a:t>
            </a:fld>
            <a:endParaRPr lang="en-US"/>
          </a:p>
        </p:txBody>
      </p:sp>
    </p:spTree>
    <p:extLst>
      <p:ext uri="{BB962C8B-B14F-4D97-AF65-F5344CB8AC3E}">
        <p14:creationId xmlns:p14="http://schemas.microsoft.com/office/powerpoint/2010/main" val="404965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accel="50000" decel="50000" fill="hold" grpId="0" nodeType="clickEffect">
                                  <p:stCondLst>
                                    <p:cond delay="0"/>
                                  </p:stCondLst>
                                  <p:childTnLst>
                                    <p:animMotion origin="layout" path="M 4.79167E-6 -2.59259E-6 L 0.00104 0.09097 " pathEditMode="relative" rAng="0" ptsTypes="AA">
                                      <p:cBhvr>
                                        <p:cTn id="6" dur="2000" fill="hold"/>
                                        <p:tgtEl>
                                          <p:spTgt spid="338"/>
                                        </p:tgtEl>
                                        <p:attrNameLst>
                                          <p:attrName>ppt_x</p:attrName>
                                          <p:attrName>ppt_y</p:attrName>
                                        </p:attrNameLst>
                                      </p:cBhvr>
                                      <p:rCtr x="52" y="4537"/>
                                    </p:animMotion>
                                  </p:childTnLst>
                                </p:cTn>
                              </p:par>
                              <p:par>
                                <p:cTn id="7" presetID="42" presetClass="path" presetSubtype="0" repeatCount="indefinite" accel="50000" decel="50000" fill="hold" grpId="0" nodeType="withEffect">
                                  <p:stCondLst>
                                    <p:cond delay="0"/>
                                  </p:stCondLst>
                                  <p:childTnLst>
                                    <p:animMotion origin="layout" path="M -2.29167E-6 0.00115 L 0.00104 0.09213 " pathEditMode="relative" rAng="0" ptsTypes="AA">
                                      <p:cBhvr>
                                        <p:cTn id="8" dur="2000" fill="hold"/>
                                        <p:tgtEl>
                                          <p:spTgt spid="340"/>
                                        </p:tgtEl>
                                        <p:attrNameLst>
                                          <p:attrName>ppt_x</p:attrName>
                                          <p:attrName>ppt_y</p:attrName>
                                        </p:attrNameLst>
                                      </p:cBhvr>
                                      <p:rCtr x="52" y="4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p:bldP spid="3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Picture 341">
            <a:extLst>
              <a:ext uri="{FF2B5EF4-FFF2-40B4-BE49-F238E27FC236}">
                <a16:creationId xmlns:a16="http://schemas.microsoft.com/office/drawing/2014/main" id="{DD396011-C209-8D54-7749-2A044212DD3C}"/>
              </a:ext>
            </a:extLst>
          </p:cNvPr>
          <p:cNvPicPr>
            <a:picLocks noChangeAspect="1"/>
          </p:cNvPicPr>
          <p:nvPr/>
        </p:nvPicPr>
        <p:blipFill>
          <a:blip r:embed="rId2"/>
          <a:srcRect l="32389" t="54689" r="17077" b="6879"/>
          <a:stretch/>
        </p:blipFill>
        <p:spPr>
          <a:xfrm>
            <a:off x="6939619" y="1267864"/>
            <a:ext cx="4638649" cy="4572000"/>
          </a:xfrm>
          <a:prstGeom prst="rect">
            <a:avLst/>
          </a:prstGeom>
        </p:spPr>
      </p:pic>
      <p:sp>
        <p:nvSpPr>
          <p:cNvPr id="2" name="Content Placeholder 2">
            <a:extLst>
              <a:ext uri="{FF2B5EF4-FFF2-40B4-BE49-F238E27FC236}">
                <a16:creationId xmlns:a16="http://schemas.microsoft.com/office/drawing/2014/main" id="{6B83EBC1-3E7D-836C-4CD8-3E71C1EEA654}"/>
              </a:ext>
            </a:extLst>
          </p:cNvPr>
          <p:cNvSpPr txBox="1">
            <a:spLocks/>
          </p:cNvSpPr>
          <p:nvPr/>
        </p:nvSpPr>
        <p:spPr>
          <a:xfrm>
            <a:off x="255290" y="1693670"/>
            <a:ext cx="5676157" cy="5120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OMR Requirements:</a:t>
            </a:r>
          </a:p>
          <a:p>
            <a:pPr lvl="1"/>
            <a:r>
              <a:rPr lang="en-US" dirty="0"/>
              <a:t>Limit net reverse flows in Old and Middle Rivers</a:t>
            </a:r>
          </a:p>
          <a:p>
            <a:pPr lvl="1"/>
            <a:r>
              <a:rPr lang="en-US" dirty="0"/>
              <a:t>Limit how much flow comes from the north and central Delta to south Delta</a:t>
            </a:r>
          </a:p>
          <a:p>
            <a:r>
              <a:rPr lang="en-US" dirty="0"/>
              <a:t>Therefore, south Delta exports depend on the San Joaquin River flow</a:t>
            </a:r>
          </a:p>
          <a:p>
            <a:r>
              <a:rPr lang="en-US" dirty="0"/>
              <a:t>For the same OMR Requirement, higher south Delta exports with higher San Joaquin River flow and vice-versa</a:t>
            </a:r>
            <a:endParaRPr lang="en-US" sz="1800" dirty="0"/>
          </a:p>
        </p:txBody>
      </p:sp>
      <p:sp>
        <p:nvSpPr>
          <p:cNvPr id="3" name="Title 1">
            <a:extLst>
              <a:ext uri="{FF2B5EF4-FFF2-40B4-BE49-F238E27FC236}">
                <a16:creationId xmlns:a16="http://schemas.microsoft.com/office/drawing/2014/main" id="{3DA4D39A-2E06-50B7-C7C5-276BE2AC98DF}"/>
              </a:ext>
            </a:extLst>
          </p:cNvPr>
          <p:cNvSpPr txBox="1">
            <a:spLocks/>
          </p:cNvSpPr>
          <p:nvPr/>
        </p:nvSpPr>
        <p:spPr>
          <a:xfrm>
            <a:off x="247931" y="413956"/>
            <a:ext cx="655010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Old and Middle River Flow (OMR) Requirements</a:t>
            </a:r>
          </a:p>
        </p:txBody>
      </p:sp>
      <p:sp>
        <p:nvSpPr>
          <p:cNvPr id="338" name="Arrow: Down 337">
            <a:extLst>
              <a:ext uri="{FF2B5EF4-FFF2-40B4-BE49-F238E27FC236}">
                <a16:creationId xmlns:a16="http://schemas.microsoft.com/office/drawing/2014/main" id="{3BE7F123-19F3-661A-C5CA-11DCD46C30BF}"/>
              </a:ext>
            </a:extLst>
          </p:cNvPr>
          <p:cNvSpPr/>
          <p:nvPr/>
        </p:nvSpPr>
        <p:spPr>
          <a:xfrm rot="5400000">
            <a:off x="10418395" y="4407915"/>
            <a:ext cx="112472" cy="307113"/>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Arrow: Down 339">
            <a:extLst>
              <a:ext uri="{FF2B5EF4-FFF2-40B4-BE49-F238E27FC236}">
                <a16:creationId xmlns:a16="http://schemas.microsoft.com/office/drawing/2014/main" id="{67ED885E-5EF1-70EB-C211-F975580CA0AE}"/>
              </a:ext>
            </a:extLst>
          </p:cNvPr>
          <p:cNvSpPr/>
          <p:nvPr/>
        </p:nvSpPr>
        <p:spPr>
          <a:xfrm rot="9052256">
            <a:off x="10665328" y="4599637"/>
            <a:ext cx="257379" cy="423693"/>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Arrow: Down 342">
            <a:extLst>
              <a:ext uri="{FF2B5EF4-FFF2-40B4-BE49-F238E27FC236}">
                <a16:creationId xmlns:a16="http://schemas.microsoft.com/office/drawing/2014/main" id="{37D549E8-7259-57F4-D2EA-DEB3A47AA30E}"/>
              </a:ext>
            </a:extLst>
          </p:cNvPr>
          <p:cNvSpPr/>
          <p:nvPr/>
        </p:nvSpPr>
        <p:spPr>
          <a:xfrm rot="11143357">
            <a:off x="10643220" y="4247200"/>
            <a:ext cx="112472" cy="307113"/>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Arrow: Down 343">
            <a:extLst>
              <a:ext uri="{FF2B5EF4-FFF2-40B4-BE49-F238E27FC236}">
                <a16:creationId xmlns:a16="http://schemas.microsoft.com/office/drawing/2014/main" id="{A2E9C3E3-8214-2815-1785-F97E5E1F5581}"/>
              </a:ext>
            </a:extLst>
          </p:cNvPr>
          <p:cNvSpPr/>
          <p:nvPr/>
        </p:nvSpPr>
        <p:spPr>
          <a:xfrm rot="1887536">
            <a:off x="8471449" y="4260732"/>
            <a:ext cx="112472" cy="307113"/>
          </a:xfrm>
          <a:prstGeom prst="down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Arrow: Down 344">
            <a:extLst>
              <a:ext uri="{FF2B5EF4-FFF2-40B4-BE49-F238E27FC236}">
                <a16:creationId xmlns:a16="http://schemas.microsoft.com/office/drawing/2014/main" id="{632CD1A6-92D1-8E10-8A33-496D03654ACC}"/>
              </a:ext>
            </a:extLst>
          </p:cNvPr>
          <p:cNvSpPr/>
          <p:nvPr/>
        </p:nvSpPr>
        <p:spPr>
          <a:xfrm rot="1887536">
            <a:off x="8728857" y="4260733"/>
            <a:ext cx="112472" cy="307113"/>
          </a:xfrm>
          <a:prstGeom prst="down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Arrow: Down 345">
            <a:extLst>
              <a:ext uri="{FF2B5EF4-FFF2-40B4-BE49-F238E27FC236}">
                <a16:creationId xmlns:a16="http://schemas.microsoft.com/office/drawing/2014/main" id="{C784F45E-8595-0095-103E-58B6724E5297}"/>
              </a:ext>
            </a:extLst>
          </p:cNvPr>
          <p:cNvSpPr/>
          <p:nvPr/>
        </p:nvSpPr>
        <p:spPr>
          <a:xfrm>
            <a:off x="8629647" y="2520756"/>
            <a:ext cx="112472" cy="30711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Arrow: Down 346">
            <a:extLst>
              <a:ext uri="{FF2B5EF4-FFF2-40B4-BE49-F238E27FC236}">
                <a16:creationId xmlns:a16="http://schemas.microsoft.com/office/drawing/2014/main" id="{8B5B0CA6-4F2B-ED58-01D7-4CAEA9208165}"/>
              </a:ext>
            </a:extLst>
          </p:cNvPr>
          <p:cNvSpPr/>
          <p:nvPr/>
        </p:nvSpPr>
        <p:spPr>
          <a:xfrm>
            <a:off x="9018134" y="2300588"/>
            <a:ext cx="112472" cy="30711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8" name="Picture 347">
            <a:extLst>
              <a:ext uri="{FF2B5EF4-FFF2-40B4-BE49-F238E27FC236}">
                <a16:creationId xmlns:a16="http://schemas.microsoft.com/office/drawing/2014/main" id="{BE0FBDF8-303A-AF01-CC24-7F81BAB06D85}"/>
              </a:ext>
            </a:extLst>
          </p:cNvPr>
          <p:cNvPicPr>
            <a:picLocks noChangeAspect="1"/>
          </p:cNvPicPr>
          <p:nvPr/>
        </p:nvPicPr>
        <p:blipFill>
          <a:blip r:embed="rId3"/>
          <a:stretch>
            <a:fillRect/>
          </a:stretch>
        </p:blipFill>
        <p:spPr>
          <a:xfrm>
            <a:off x="10393946" y="227085"/>
            <a:ext cx="1579392" cy="475280"/>
          </a:xfrm>
          <a:prstGeom prst="rect">
            <a:avLst/>
          </a:prstGeom>
          <a:noFill/>
        </p:spPr>
      </p:pic>
      <p:sp>
        <p:nvSpPr>
          <p:cNvPr id="349" name="Slide Number Placeholder 348">
            <a:extLst>
              <a:ext uri="{FF2B5EF4-FFF2-40B4-BE49-F238E27FC236}">
                <a16:creationId xmlns:a16="http://schemas.microsoft.com/office/drawing/2014/main" id="{46E450A5-5BAB-26CE-0A1F-CC0BC781E4F1}"/>
              </a:ext>
            </a:extLst>
          </p:cNvPr>
          <p:cNvSpPr>
            <a:spLocks noGrp="1"/>
          </p:cNvSpPr>
          <p:nvPr>
            <p:ph type="sldNum" sz="quarter" idx="12"/>
          </p:nvPr>
        </p:nvSpPr>
        <p:spPr/>
        <p:txBody>
          <a:bodyPr/>
          <a:lstStyle/>
          <a:p>
            <a:fld id="{3AA0283A-4265-48D1-A36E-176D158BEB48}" type="slidenum">
              <a:rPr lang="en-US" smtClean="0"/>
              <a:t>24</a:t>
            </a:fld>
            <a:endParaRPr lang="en-US"/>
          </a:p>
        </p:txBody>
      </p:sp>
    </p:spTree>
    <p:extLst>
      <p:ext uri="{BB962C8B-B14F-4D97-AF65-F5344CB8AC3E}">
        <p14:creationId xmlns:p14="http://schemas.microsoft.com/office/powerpoint/2010/main" val="82326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accel="50000" decel="50000" fill="hold" grpId="0" nodeType="clickEffect">
                                  <p:stCondLst>
                                    <p:cond delay="0"/>
                                  </p:stCondLst>
                                  <p:childTnLst>
                                    <p:animMotion origin="layout" path="M 2.08333E-7 -4.81481E-6 L 0.00104 0.09098 " pathEditMode="relative" rAng="0" ptsTypes="AA">
                                      <p:cBhvr>
                                        <p:cTn id="6" dur="2000" fill="hold"/>
                                        <p:tgtEl>
                                          <p:spTgt spid="346"/>
                                        </p:tgtEl>
                                        <p:attrNameLst>
                                          <p:attrName>ppt_x</p:attrName>
                                          <p:attrName>ppt_y</p:attrName>
                                        </p:attrNameLst>
                                      </p:cBhvr>
                                      <p:rCtr x="52" y="4537"/>
                                    </p:animMotion>
                                  </p:childTnLst>
                                </p:cTn>
                              </p:par>
                              <p:par>
                                <p:cTn id="7" presetID="42" presetClass="path" presetSubtype="0" repeatCount="indefinite" accel="50000" decel="50000" fill="hold" grpId="0" nodeType="withEffect">
                                  <p:stCondLst>
                                    <p:cond delay="0"/>
                                  </p:stCondLst>
                                  <p:childTnLst>
                                    <p:animMotion origin="layout" path="M -8.33333E-7 0.00116 L 0.00104 0.09213 " pathEditMode="relative" rAng="0" ptsTypes="AA">
                                      <p:cBhvr>
                                        <p:cTn id="8" dur="2000" fill="hold"/>
                                        <p:tgtEl>
                                          <p:spTgt spid="347"/>
                                        </p:tgtEl>
                                        <p:attrNameLst>
                                          <p:attrName>ppt_x</p:attrName>
                                          <p:attrName>ppt_y</p:attrName>
                                        </p:attrNameLst>
                                      </p:cBhvr>
                                      <p:rCtr x="52" y="4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p:bldP spid="3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538E2-75E7-281B-8E5C-0594345DCF99}"/>
              </a:ext>
            </a:extLst>
          </p:cNvPr>
          <p:cNvSpPr>
            <a:spLocks noGrp="1"/>
          </p:cNvSpPr>
          <p:nvPr>
            <p:ph type="title"/>
          </p:nvPr>
        </p:nvSpPr>
        <p:spPr/>
        <p:txBody>
          <a:bodyPr/>
          <a:lstStyle/>
          <a:p>
            <a:r>
              <a:rPr lang="en-US" dirty="0"/>
              <a:t>SWP Allocations</a:t>
            </a:r>
          </a:p>
        </p:txBody>
      </p:sp>
      <p:sp>
        <p:nvSpPr>
          <p:cNvPr id="5" name="Subtitle 4">
            <a:extLst>
              <a:ext uri="{FF2B5EF4-FFF2-40B4-BE49-F238E27FC236}">
                <a16:creationId xmlns:a16="http://schemas.microsoft.com/office/drawing/2014/main" id="{B597093F-787C-0194-49D5-7671E7BC2198}"/>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7CCA42DE-E26D-FA6D-DE73-E8FF6DA1ADF5}"/>
              </a:ext>
            </a:extLst>
          </p:cNvPr>
          <p:cNvSpPr>
            <a:spLocks noGrp="1"/>
          </p:cNvSpPr>
          <p:nvPr>
            <p:ph type="sldNum" sz="quarter" idx="12"/>
          </p:nvPr>
        </p:nvSpPr>
        <p:spPr/>
        <p:txBody>
          <a:bodyPr/>
          <a:lstStyle/>
          <a:p>
            <a:fld id="{3AA0283A-4265-48D1-A36E-176D158BEB48}" type="slidenum">
              <a:rPr lang="en-US" smtClean="0"/>
              <a:t>25</a:t>
            </a:fld>
            <a:endParaRPr lang="en-US"/>
          </a:p>
        </p:txBody>
      </p:sp>
      <p:pic>
        <p:nvPicPr>
          <p:cNvPr id="2" name="Picture 1">
            <a:extLst>
              <a:ext uri="{FF2B5EF4-FFF2-40B4-BE49-F238E27FC236}">
                <a16:creationId xmlns:a16="http://schemas.microsoft.com/office/drawing/2014/main" id="{2AA46691-A887-E099-E9CA-630A56B8D6B0}"/>
              </a:ext>
            </a:extLst>
          </p:cNvPr>
          <p:cNvPicPr>
            <a:picLocks noChangeAspect="1"/>
          </p:cNvPicPr>
          <p:nvPr/>
        </p:nvPicPr>
        <p:blipFill>
          <a:blip r:embed="rId2"/>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2289906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7744-6AE6-996D-6CD4-3FF77C033031}"/>
              </a:ext>
            </a:extLst>
          </p:cNvPr>
          <p:cNvSpPr>
            <a:spLocks noGrp="1"/>
          </p:cNvSpPr>
          <p:nvPr>
            <p:ph type="title"/>
          </p:nvPr>
        </p:nvSpPr>
        <p:spPr/>
        <p:txBody>
          <a:bodyPr/>
          <a:lstStyle/>
          <a:p>
            <a:pPr algn="ctr"/>
            <a:r>
              <a:rPr lang="en-US" dirty="0"/>
              <a:t>SWP Annual Allocation Process</a:t>
            </a:r>
          </a:p>
        </p:txBody>
      </p:sp>
      <p:sp>
        <p:nvSpPr>
          <p:cNvPr id="6" name="Slide Number Placeholder 5">
            <a:extLst>
              <a:ext uri="{FF2B5EF4-FFF2-40B4-BE49-F238E27FC236}">
                <a16:creationId xmlns:a16="http://schemas.microsoft.com/office/drawing/2014/main" id="{96D4D33A-B5D3-B2D8-CDF2-A5157C4A9FDC}"/>
              </a:ext>
            </a:extLst>
          </p:cNvPr>
          <p:cNvSpPr>
            <a:spLocks noGrp="1"/>
          </p:cNvSpPr>
          <p:nvPr>
            <p:ph type="sldNum" sz="quarter" idx="12"/>
          </p:nvPr>
        </p:nvSpPr>
        <p:spPr/>
        <p:txBody>
          <a:bodyPr/>
          <a:lstStyle/>
          <a:p>
            <a:fld id="{3AA0283A-4265-48D1-A36E-176D158BEB48}" type="slidenum">
              <a:rPr lang="en-US" smtClean="0"/>
              <a:t>26</a:t>
            </a:fld>
            <a:endParaRPr lang="en-US"/>
          </a:p>
        </p:txBody>
      </p:sp>
      <p:grpSp>
        <p:nvGrpSpPr>
          <p:cNvPr id="30" name="Group 4">
            <a:extLst>
              <a:ext uri="{FF2B5EF4-FFF2-40B4-BE49-F238E27FC236}">
                <a16:creationId xmlns:a16="http://schemas.microsoft.com/office/drawing/2014/main" id="{608A1FF6-CB02-7F69-B2E2-17D0E95CF5BF}"/>
              </a:ext>
            </a:extLst>
          </p:cNvPr>
          <p:cNvGrpSpPr>
            <a:grpSpLocks/>
          </p:cNvGrpSpPr>
          <p:nvPr/>
        </p:nvGrpSpPr>
        <p:grpSpPr bwMode="auto">
          <a:xfrm>
            <a:off x="2376556" y="1722496"/>
            <a:ext cx="7315200" cy="4495800"/>
            <a:chOff x="567" y="942"/>
            <a:chExt cx="4608" cy="2832"/>
          </a:xfrm>
        </p:grpSpPr>
        <p:sp>
          <p:nvSpPr>
            <p:cNvPr id="31" name="Rectangle 5">
              <a:extLst>
                <a:ext uri="{FF2B5EF4-FFF2-40B4-BE49-F238E27FC236}">
                  <a16:creationId xmlns:a16="http://schemas.microsoft.com/office/drawing/2014/main" id="{08B26126-8132-1C9E-6DB2-495C6C0C952D}"/>
                </a:ext>
              </a:extLst>
            </p:cNvPr>
            <p:cNvSpPr>
              <a:spLocks noChangeArrowheads="1"/>
            </p:cNvSpPr>
            <p:nvPr/>
          </p:nvSpPr>
          <p:spPr bwMode="auto">
            <a:xfrm>
              <a:off x="571" y="946"/>
              <a:ext cx="4600" cy="2824"/>
            </a:xfrm>
            <a:prstGeom prst="rect">
              <a:avLst/>
            </a:prstGeom>
            <a:solidFill>
              <a:srgbClr val="FFFFFF"/>
            </a:solidFill>
            <a:ln w="6350">
              <a:solidFill>
                <a:srgbClr val="000000"/>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endParaRPr lang="en-US" altLang="en-US" sz="1800"/>
            </a:p>
          </p:txBody>
        </p:sp>
        <p:sp>
          <p:nvSpPr>
            <p:cNvPr id="32" name="Rectangle 6">
              <a:extLst>
                <a:ext uri="{FF2B5EF4-FFF2-40B4-BE49-F238E27FC236}">
                  <a16:creationId xmlns:a16="http://schemas.microsoft.com/office/drawing/2014/main" id="{62085E0E-1273-60DF-CACB-44FD4618CECA}"/>
                </a:ext>
              </a:extLst>
            </p:cNvPr>
            <p:cNvSpPr>
              <a:spLocks noChangeArrowheads="1"/>
            </p:cNvSpPr>
            <p:nvPr/>
          </p:nvSpPr>
          <p:spPr bwMode="auto">
            <a:xfrm>
              <a:off x="571"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solidFill>
                    <a:schemeClr val="bg1"/>
                  </a:solidFill>
                  <a:latin typeface="Verdana" panose="020B0604030504040204" pitchFamily="34" charset="0"/>
                </a:rPr>
                <a:t>OCT</a:t>
              </a:r>
            </a:p>
          </p:txBody>
        </p:sp>
        <p:sp>
          <p:nvSpPr>
            <p:cNvPr id="33" name="Rectangle 7">
              <a:extLst>
                <a:ext uri="{FF2B5EF4-FFF2-40B4-BE49-F238E27FC236}">
                  <a16:creationId xmlns:a16="http://schemas.microsoft.com/office/drawing/2014/main" id="{C760B07D-BCAD-BDB2-1B15-EA23FDF7B631}"/>
                </a:ext>
              </a:extLst>
            </p:cNvPr>
            <p:cNvSpPr>
              <a:spLocks noChangeArrowheads="1"/>
            </p:cNvSpPr>
            <p:nvPr/>
          </p:nvSpPr>
          <p:spPr bwMode="auto">
            <a:xfrm>
              <a:off x="955"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chemeClr val="bg1"/>
                  </a:solidFill>
                  <a:latin typeface="Verdana" panose="020B0604030504040204" pitchFamily="34" charset="0"/>
                </a:rPr>
                <a:t>NOV</a:t>
              </a:r>
            </a:p>
          </p:txBody>
        </p:sp>
        <p:sp>
          <p:nvSpPr>
            <p:cNvPr id="34" name="Rectangle 8">
              <a:extLst>
                <a:ext uri="{FF2B5EF4-FFF2-40B4-BE49-F238E27FC236}">
                  <a16:creationId xmlns:a16="http://schemas.microsoft.com/office/drawing/2014/main" id="{641077A0-A2AC-2F42-3776-F77AFA8611B1}"/>
                </a:ext>
              </a:extLst>
            </p:cNvPr>
            <p:cNvSpPr>
              <a:spLocks noChangeArrowheads="1"/>
            </p:cNvSpPr>
            <p:nvPr/>
          </p:nvSpPr>
          <p:spPr bwMode="auto">
            <a:xfrm>
              <a:off x="1339"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chemeClr val="bg1"/>
                  </a:solidFill>
                  <a:latin typeface="Verdana" panose="020B0604030504040204" pitchFamily="34" charset="0"/>
                </a:rPr>
                <a:t>DEC</a:t>
              </a:r>
            </a:p>
          </p:txBody>
        </p:sp>
        <p:sp>
          <p:nvSpPr>
            <p:cNvPr id="35" name="Rectangle 9">
              <a:extLst>
                <a:ext uri="{FF2B5EF4-FFF2-40B4-BE49-F238E27FC236}">
                  <a16:creationId xmlns:a16="http://schemas.microsoft.com/office/drawing/2014/main" id="{7479B2C6-4F3B-D564-48D5-5FD6317FB23B}"/>
                </a:ext>
              </a:extLst>
            </p:cNvPr>
            <p:cNvSpPr>
              <a:spLocks noChangeArrowheads="1"/>
            </p:cNvSpPr>
            <p:nvPr/>
          </p:nvSpPr>
          <p:spPr bwMode="auto">
            <a:xfrm>
              <a:off x="1723"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chemeClr val="bg1"/>
                  </a:solidFill>
                  <a:latin typeface="Verdana" panose="020B0604030504040204" pitchFamily="34" charset="0"/>
                </a:rPr>
                <a:t>JAN</a:t>
              </a:r>
            </a:p>
          </p:txBody>
        </p:sp>
        <p:sp>
          <p:nvSpPr>
            <p:cNvPr id="36" name="Rectangle 10">
              <a:extLst>
                <a:ext uri="{FF2B5EF4-FFF2-40B4-BE49-F238E27FC236}">
                  <a16:creationId xmlns:a16="http://schemas.microsoft.com/office/drawing/2014/main" id="{193DB89C-6F35-7125-93FC-7439DA59AAEC}"/>
                </a:ext>
              </a:extLst>
            </p:cNvPr>
            <p:cNvSpPr>
              <a:spLocks noChangeArrowheads="1"/>
            </p:cNvSpPr>
            <p:nvPr/>
          </p:nvSpPr>
          <p:spPr bwMode="auto">
            <a:xfrm>
              <a:off x="2107"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chemeClr val="bg1"/>
                  </a:solidFill>
                  <a:latin typeface="Verdana" panose="020B0604030504040204" pitchFamily="34" charset="0"/>
                </a:rPr>
                <a:t>FEB</a:t>
              </a:r>
            </a:p>
          </p:txBody>
        </p:sp>
        <p:sp>
          <p:nvSpPr>
            <p:cNvPr id="37" name="Rectangle 11">
              <a:extLst>
                <a:ext uri="{FF2B5EF4-FFF2-40B4-BE49-F238E27FC236}">
                  <a16:creationId xmlns:a16="http://schemas.microsoft.com/office/drawing/2014/main" id="{7AD8CA57-8580-395B-2580-58CC837BC6EA}"/>
                </a:ext>
              </a:extLst>
            </p:cNvPr>
            <p:cNvSpPr>
              <a:spLocks noChangeArrowheads="1"/>
            </p:cNvSpPr>
            <p:nvPr/>
          </p:nvSpPr>
          <p:spPr bwMode="auto">
            <a:xfrm>
              <a:off x="2491"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chemeClr val="bg1"/>
                  </a:solidFill>
                  <a:latin typeface="Verdana" panose="020B0604030504040204" pitchFamily="34" charset="0"/>
                </a:rPr>
                <a:t>MAR</a:t>
              </a:r>
            </a:p>
          </p:txBody>
        </p:sp>
        <p:sp>
          <p:nvSpPr>
            <p:cNvPr id="38" name="Rectangle 12">
              <a:extLst>
                <a:ext uri="{FF2B5EF4-FFF2-40B4-BE49-F238E27FC236}">
                  <a16:creationId xmlns:a16="http://schemas.microsoft.com/office/drawing/2014/main" id="{4340CBB6-68ED-39B3-4540-921AB63ACA04}"/>
                </a:ext>
              </a:extLst>
            </p:cNvPr>
            <p:cNvSpPr>
              <a:spLocks noChangeArrowheads="1"/>
            </p:cNvSpPr>
            <p:nvPr/>
          </p:nvSpPr>
          <p:spPr bwMode="auto">
            <a:xfrm>
              <a:off x="2875"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chemeClr val="bg1"/>
                  </a:solidFill>
                  <a:latin typeface="Verdana" panose="020B0604030504040204" pitchFamily="34" charset="0"/>
                </a:rPr>
                <a:t>APR</a:t>
              </a:r>
            </a:p>
          </p:txBody>
        </p:sp>
        <p:sp>
          <p:nvSpPr>
            <p:cNvPr id="39" name="Rectangle 13">
              <a:extLst>
                <a:ext uri="{FF2B5EF4-FFF2-40B4-BE49-F238E27FC236}">
                  <a16:creationId xmlns:a16="http://schemas.microsoft.com/office/drawing/2014/main" id="{987348DD-52CA-4D18-55BC-BF0CECB2A697}"/>
                </a:ext>
              </a:extLst>
            </p:cNvPr>
            <p:cNvSpPr>
              <a:spLocks noChangeArrowheads="1"/>
            </p:cNvSpPr>
            <p:nvPr/>
          </p:nvSpPr>
          <p:spPr bwMode="auto">
            <a:xfrm>
              <a:off x="3259"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chemeClr val="bg1"/>
                  </a:solidFill>
                  <a:latin typeface="Verdana" panose="020B0604030504040204" pitchFamily="34" charset="0"/>
                </a:rPr>
                <a:t>MAY</a:t>
              </a:r>
            </a:p>
          </p:txBody>
        </p:sp>
        <p:sp>
          <p:nvSpPr>
            <p:cNvPr id="40" name="Rectangle 14">
              <a:extLst>
                <a:ext uri="{FF2B5EF4-FFF2-40B4-BE49-F238E27FC236}">
                  <a16:creationId xmlns:a16="http://schemas.microsoft.com/office/drawing/2014/main" id="{673EA125-81F6-60A9-EA1E-3932F897FD69}"/>
                </a:ext>
              </a:extLst>
            </p:cNvPr>
            <p:cNvSpPr>
              <a:spLocks noChangeArrowheads="1"/>
            </p:cNvSpPr>
            <p:nvPr/>
          </p:nvSpPr>
          <p:spPr bwMode="auto">
            <a:xfrm>
              <a:off x="3643"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chemeClr val="bg1"/>
                  </a:solidFill>
                  <a:latin typeface="Verdana" panose="020B0604030504040204" pitchFamily="34" charset="0"/>
                </a:rPr>
                <a:t>JUN</a:t>
              </a:r>
            </a:p>
          </p:txBody>
        </p:sp>
        <p:sp>
          <p:nvSpPr>
            <p:cNvPr id="41" name="Rectangle 15">
              <a:extLst>
                <a:ext uri="{FF2B5EF4-FFF2-40B4-BE49-F238E27FC236}">
                  <a16:creationId xmlns:a16="http://schemas.microsoft.com/office/drawing/2014/main" id="{54DF1064-5DAB-64BF-F472-22C45E53E332}"/>
                </a:ext>
              </a:extLst>
            </p:cNvPr>
            <p:cNvSpPr>
              <a:spLocks noChangeArrowheads="1"/>
            </p:cNvSpPr>
            <p:nvPr/>
          </p:nvSpPr>
          <p:spPr bwMode="auto">
            <a:xfrm>
              <a:off x="4027"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chemeClr val="bg1"/>
                  </a:solidFill>
                  <a:latin typeface="Verdana" panose="020B0604030504040204" pitchFamily="34" charset="0"/>
                </a:rPr>
                <a:t>JUL</a:t>
              </a:r>
            </a:p>
          </p:txBody>
        </p:sp>
        <p:sp>
          <p:nvSpPr>
            <p:cNvPr id="42" name="Rectangle 16">
              <a:extLst>
                <a:ext uri="{FF2B5EF4-FFF2-40B4-BE49-F238E27FC236}">
                  <a16:creationId xmlns:a16="http://schemas.microsoft.com/office/drawing/2014/main" id="{D8B99E92-61BC-EB37-7B71-9A7E2DCDCF7B}"/>
                </a:ext>
              </a:extLst>
            </p:cNvPr>
            <p:cNvSpPr>
              <a:spLocks noChangeArrowheads="1"/>
            </p:cNvSpPr>
            <p:nvPr/>
          </p:nvSpPr>
          <p:spPr bwMode="auto">
            <a:xfrm>
              <a:off x="4411"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chemeClr val="bg1"/>
                  </a:solidFill>
                  <a:latin typeface="Verdana" panose="020B0604030504040204" pitchFamily="34" charset="0"/>
                </a:rPr>
                <a:t>AUG</a:t>
              </a:r>
            </a:p>
          </p:txBody>
        </p:sp>
        <p:sp>
          <p:nvSpPr>
            <p:cNvPr id="43" name="Rectangle 17">
              <a:extLst>
                <a:ext uri="{FF2B5EF4-FFF2-40B4-BE49-F238E27FC236}">
                  <a16:creationId xmlns:a16="http://schemas.microsoft.com/office/drawing/2014/main" id="{AFC90799-F81C-0FAA-48CB-1B963287DCDA}"/>
                </a:ext>
              </a:extLst>
            </p:cNvPr>
            <p:cNvSpPr>
              <a:spLocks noChangeArrowheads="1"/>
            </p:cNvSpPr>
            <p:nvPr/>
          </p:nvSpPr>
          <p:spPr bwMode="auto">
            <a:xfrm>
              <a:off x="4795" y="946"/>
              <a:ext cx="376" cy="280"/>
            </a:xfrm>
            <a:prstGeom prst="rect">
              <a:avLst/>
            </a:prstGeom>
            <a:solidFill>
              <a:schemeClr val="accent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solidFill>
                    <a:schemeClr val="bg1"/>
                  </a:solidFill>
                  <a:latin typeface="Verdana" panose="020B0604030504040204" pitchFamily="34" charset="0"/>
                </a:rPr>
                <a:t>SEP</a:t>
              </a:r>
            </a:p>
          </p:txBody>
        </p:sp>
        <p:sp>
          <p:nvSpPr>
            <p:cNvPr id="44" name="Line 18">
              <a:extLst>
                <a:ext uri="{FF2B5EF4-FFF2-40B4-BE49-F238E27FC236}">
                  <a16:creationId xmlns:a16="http://schemas.microsoft.com/office/drawing/2014/main" id="{CF71885E-6A24-E84C-BB53-DB9F10299960}"/>
                </a:ext>
              </a:extLst>
            </p:cNvPr>
            <p:cNvSpPr>
              <a:spLocks noChangeShapeType="1"/>
            </p:cNvSpPr>
            <p:nvPr/>
          </p:nvSpPr>
          <p:spPr bwMode="auto">
            <a:xfrm>
              <a:off x="567" y="1230"/>
              <a:ext cx="460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type="none" w="sm" len="sm"/>
                  <a:tailEnd type="none" w="sm" len="sm"/>
                </a14:hiddenLine>
              </a:ext>
            </a:extLst>
          </p:spPr>
          <p:txBody>
            <a:bodyPr/>
            <a:lstStyle/>
            <a:p>
              <a:endParaRPr lang="en-US"/>
            </a:p>
          </p:txBody>
        </p:sp>
        <p:sp>
          <p:nvSpPr>
            <p:cNvPr id="45" name="Line 19">
              <a:extLst>
                <a:ext uri="{FF2B5EF4-FFF2-40B4-BE49-F238E27FC236}">
                  <a16:creationId xmlns:a16="http://schemas.microsoft.com/office/drawing/2014/main" id="{411C7CD8-3F60-4C29-C7F6-55C9302A1B2F}"/>
                </a:ext>
              </a:extLst>
            </p:cNvPr>
            <p:cNvSpPr>
              <a:spLocks noChangeShapeType="1"/>
            </p:cNvSpPr>
            <p:nvPr/>
          </p:nvSpPr>
          <p:spPr bwMode="auto">
            <a:xfrm>
              <a:off x="951" y="942"/>
              <a:ext cx="0" cy="2832"/>
            </a:xfrm>
            <a:prstGeom prst="line">
              <a:avLst/>
            </a:prstGeom>
            <a:noFill/>
            <a:ln w="12700">
              <a:solidFill>
                <a:srgbClr val="C0C0C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6" name="Line 20">
              <a:extLst>
                <a:ext uri="{FF2B5EF4-FFF2-40B4-BE49-F238E27FC236}">
                  <a16:creationId xmlns:a16="http://schemas.microsoft.com/office/drawing/2014/main" id="{878ABD08-DB0B-BF4B-D100-18656F01644E}"/>
                </a:ext>
              </a:extLst>
            </p:cNvPr>
            <p:cNvSpPr>
              <a:spLocks noChangeShapeType="1"/>
            </p:cNvSpPr>
            <p:nvPr/>
          </p:nvSpPr>
          <p:spPr bwMode="auto">
            <a:xfrm>
              <a:off x="1335" y="942"/>
              <a:ext cx="0" cy="2832"/>
            </a:xfrm>
            <a:prstGeom prst="line">
              <a:avLst/>
            </a:prstGeom>
            <a:noFill/>
            <a:ln w="12700">
              <a:solidFill>
                <a:srgbClr val="C0C0C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7" name="Line 21">
              <a:extLst>
                <a:ext uri="{FF2B5EF4-FFF2-40B4-BE49-F238E27FC236}">
                  <a16:creationId xmlns:a16="http://schemas.microsoft.com/office/drawing/2014/main" id="{2FC90E02-673C-4C46-0A84-1641D8EF6ADA}"/>
                </a:ext>
              </a:extLst>
            </p:cNvPr>
            <p:cNvSpPr>
              <a:spLocks noChangeShapeType="1"/>
            </p:cNvSpPr>
            <p:nvPr/>
          </p:nvSpPr>
          <p:spPr bwMode="auto">
            <a:xfrm>
              <a:off x="1719" y="942"/>
              <a:ext cx="0" cy="2832"/>
            </a:xfrm>
            <a:prstGeom prst="line">
              <a:avLst/>
            </a:prstGeom>
            <a:noFill/>
            <a:ln w="12700">
              <a:solidFill>
                <a:srgbClr val="C0C0C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8" name="Line 22">
              <a:extLst>
                <a:ext uri="{FF2B5EF4-FFF2-40B4-BE49-F238E27FC236}">
                  <a16:creationId xmlns:a16="http://schemas.microsoft.com/office/drawing/2014/main" id="{0F51CB43-DFCA-A9EC-039F-B68CE4172854}"/>
                </a:ext>
              </a:extLst>
            </p:cNvPr>
            <p:cNvSpPr>
              <a:spLocks noChangeShapeType="1"/>
            </p:cNvSpPr>
            <p:nvPr/>
          </p:nvSpPr>
          <p:spPr bwMode="auto">
            <a:xfrm>
              <a:off x="2103" y="942"/>
              <a:ext cx="0" cy="2832"/>
            </a:xfrm>
            <a:prstGeom prst="line">
              <a:avLst/>
            </a:prstGeom>
            <a:noFill/>
            <a:ln w="12700">
              <a:solidFill>
                <a:srgbClr val="C0C0C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9" name="Line 23">
              <a:extLst>
                <a:ext uri="{FF2B5EF4-FFF2-40B4-BE49-F238E27FC236}">
                  <a16:creationId xmlns:a16="http://schemas.microsoft.com/office/drawing/2014/main" id="{436C543B-026F-4D24-2AF6-17F29F636EBC}"/>
                </a:ext>
              </a:extLst>
            </p:cNvPr>
            <p:cNvSpPr>
              <a:spLocks noChangeShapeType="1"/>
            </p:cNvSpPr>
            <p:nvPr/>
          </p:nvSpPr>
          <p:spPr bwMode="auto">
            <a:xfrm>
              <a:off x="2487" y="942"/>
              <a:ext cx="0" cy="2832"/>
            </a:xfrm>
            <a:prstGeom prst="line">
              <a:avLst/>
            </a:prstGeom>
            <a:noFill/>
            <a:ln w="12700">
              <a:solidFill>
                <a:srgbClr val="C0C0C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0" name="Line 24">
              <a:extLst>
                <a:ext uri="{FF2B5EF4-FFF2-40B4-BE49-F238E27FC236}">
                  <a16:creationId xmlns:a16="http://schemas.microsoft.com/office/drawing/2014/main" id="{DE591126-58EB-6168-6B26-1E6F7E2699A2}"/>
                </a:ext>
              </a:extLst>
            </p:cNvPr>
            <p:cNvSpPr>
              <a:spLocks noChangeShapeType="1"/>
            </p:cNvSpPr>
            <p:nvPr/>
          </p:nvSpPr>
          <p:spPr bwMode="auto">
            <a:xfrm>
              <a:off x="2871" y="942"/>
              <a:ext cx="0" cy="2832"/>
            </a:xfrm>
            <a:prstGeom prst="line">
              <a:avLst/>
            </a:prstGeom>
            <a:noFill/>
            <a:ln w="12700">
              <a:solidFill>
                <a:srgbClr val="C0C0C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1" name="Line 25">
              <a:extLst>
                <a:ext uri="{FF2B5EF4-FFF2-40B4-BE49-F238E27FC236}">
                  <a16:creationId xmlns:a16="http://schemas.microsoft.com/office/drawing/2014/main" id="{A96861FF-0F9D-316D-C565-B83EC255FA9D}"/>
                </a:ext>
              </a:extLst>
            </p:cNvPr>
            <p:cNvSpPr>
              <a:spLocks noChangeShapeType="1"/>
            </p:cNvSpPr>
            <p:nvPr/>
          </p:nvSpPr>
          <p:spPr bwMode="auto">
            <a:xfrm>
              <a:off x="3255" y="942"/>
              <a:ext cx="0" cy="2832"/>
            </a:xfrm>
            <a:prstGeom prst="line">
              <a:avLst/>
            </a:prstGeom>
            <a:noFill/>
            <a:ln w="12700">
              <a:solidFill>
                <a:srgbClr val="C0C0C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2" name="Line 26">
              <a:extLst>
                <a:ext uri="{FF2B5EF4-FFF2-40B4-BE49-F238E27FC236}">
                  <a16:creationId xmlns:a16="http://schemas.microsoft.com/office/drawing/2014/main" id="{DC936473-55EB-B519-9E9F-89CFF7CA32A3}"/>
                </a:ext>
              </a:extLst>
            </p:cNvPr>
            <p:cNvSpPr>
              <a:spLocks noChangeShapeType="1"/>
            </p:cNvSpPr>
            <p:nvPr/>
          </p:nvSpPr>
          <p:spPr bwMode="auto">
            <a:xfrm>
              <a:off x="3639" y="942"/>
              <a:ext cx="0" cy="2832"/>
            </a:xfrm>
            <a:prstGeom prst="line">
              <a:avLst/>
            </a:prstGeom>
            <a:noFill/>
            <a:ln w="12700">
              <a:solidFill>
                <a:srgbClr val="C0C0C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3" name="Line 27">
              <a:extLst>
                <a:ext uri="{FF2B5EF4-FFF2-40B4-BE49-F238E27FC236}">
                  <a16:creationId xmlns:a16="http://schemas.microsoft.com/office/drawing/2014/main" id="{149F301D-9FBF-E590-84E2-3EB10D8F4E67}"/>
                </a:ext>
              </a:extLst>
            </p:cNvPr>
            <p:cNvSpPr>
              <a:spLocks noChangeShapeType="1"/>
            </p:cNvSpPr>
            <p:nvPr/>
          </p:nvSpPr>
          <p:spPr bwMode="auto">
            <a:xfrm>
              <a:off x="4023" y="942"/>
              <a:ext cx="0" cy="2832"/>
            </a:xfrm>
            <a:prstGeom prst="line">
              <a:avLst/>
            </a:prstGeom>
            <a:noFill/>
            <a:ln w="12700">
              <a:solidFill>
                <a:srgbClr val="C0C0C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4" name="Line 28">
              <a:extLst>
                <a:ext uri="{FF2B5EF4-FFF2-40B4-BE49-F238E27FC236}">
                  <a16:creationId xmlns:a16="http://schemas.microsoft.com/office/drawing/2014/main" id="{E6F2288F-9C66-FF12-DB26-9E490052CAAA}"/>
                </a:ext>
              </a:extLst>
            </p:cNvPr>
            <p:cNvSpPr>
              <a:spLocks noChangeShapeType="1"/>
            </p:cNvSpPr>
            <p:nvPr/>
          </p:nvSpPr>
          <p:spPr bwMode="auto">
            <a:xfrm>
              <a:off x="4407" y="942"/>
              <a:ext cx="0" cy="2832"/>
            </a:xfrm>
            <a:prstGeom prst="line">
              <a:avLst/>
            </a:prstGeom>
            <a:noFill/>
            <a:ln w="12700">
              <a:solidFill>
                <a:srgbClr val="C0C0C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29">
              <a:extLst>
                <a:ext uri="{FF2B5EF4-FFF2-40B4-BE49-F238E27FC236}">
                  <a16:creationId xmlns:a16="http://schemas.microsoft.com/office/drawing/2014/main" id="{4E7C5546-E019-7A31-1C5D-BA389F4DD12E}"/>
                </a:ext>
              </a:extLst>
            </p:cNvPr>
            <p:cNvSpPr>
              <a:spLocks noChangeShapeType="1"/>
            </p:cNvSpPr>
            <p:nvPr/>
          </p:nvSpPr>
          <p:spPr bwMode="auto">
            <a:xfrm>
              <a:off x="4791" y="942"/>
              <a:ext cx="0" cy="2832"/>
            </a:xfrm>
            <a:prstGeom prst="line">
              <a:avLst/>
            </a:prstGeom>
            <a:noFill/>
            <a:ln w="12700">
              <a:solidFill>
                <a:srgbClr val="C0C0C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56" name="AutoShape 32">
            <a:extLst>
              <a:ext uri="{FF2B5EF4-FFF2-40B4-BE49-F238E27FC236}">
                <a16:creationId xmlns:a16="http://schemas.microsoft.com/office/drawing/2014/main" id="{FB38D7E5-ED7C-75A7-D7E2-A7B9EA14B39B}"/>
              </a:ext>
            </a:extLst>
          </p:cNvPr>
          <p:cNvSpPr>
            <a:spLocks noChangeArrowheads="1"/>
          </p:cNvSpPr>
          <p:nvPr/>
        </p:nvSpPr>
        <p:spPr bwMode="auto">
          <a:xfrm>
            <a:off x="2243206" y="2357496"/>
            <a:ext cx="304800" cy="3048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pic>
        <p:nvPicPr>
          <p:cNvPr id="57" name="Picture 33" descr="MCj04339170000[1]">
            <a:extLst>
              <a:ext uri="{FF2B5EF4-FFF2-40B4-BE49-F238E27FC236}">
                <a16:creationId xmlns:a16="http://schemas.microsoft.com/office/drawing/2014/main" id="{2314C7B3-56BF-2865-6CAA-6E3E14222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68" y="3624321"/>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34">
            <a:extLst>
              <a:ext uri="{FF2B5EF4-FFF2-40B4-BE49-F238E27FC236}">
                <a16:creationId xmlns:a16="http://schemas.microsoft.com/office/drawing/2014/main" id="{98C6AE3C-C8F3-3C91-0238-B14F8D79A095}"/>
              </a:ext>
            </a:extLst>
          </p:cNvPr>
          <p:cNvSpPr txBox="1">
            <a:spLocks noChangeArrowheads="1"/>
          </p:cNvSpPr>
          <p:nvPr/>
        </p:nvSpPr>
        <p:spPr bwMode="auto">
          <a:xfrm>
            <a:off x="2478156" y="2357496"/>
            <a:ext cx="3102645" cy="3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128588" tIns="65088" rIns="128588" bIns="6508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1200" dirty="0">
                <a:solidFill>
                  <a:srgbClr val="000000"/>
                </a:solidFill>
              </a:rPr>
              <a:t>(30/50/60/100% Delivery Schedules Due)</a:t>
            </a:r>
          </a:p>
        </p:txBody>
      </p:sp>
      <p:sp>
        <p:nvSpPr>
          <p:cNvPr id="59" name="AutoShape 35">
            <a:extLst>
              <a:ext uri="{FF2B5EF4-FFF2-40B4-BE49-F238E27FC236}">
                <a16:creationId xmlns:a16="http://schemas.microsoft.com/office/drawing/2014/main" id="{2C9A15BB-B0BA-12B0-9571-FDBCDB17F3AA}"/>
              </a:ext>
            </a:extLst>
          </p:cNvPr>
          <p:cNvSpPr>
            <a:spLocks noChangeArrowheads="1"/>
          </p:cNvSpPr>
          <p:nvPr/>
        </p:nvSpPr>
        <p:spPr bwMode="auto">
          <a:xfrm>
            <a:off x="2432118" y="2760721"/>
            <a:ext cx="1219200" cy="381000"/>
          </a:xfrm>
          <a:prstGeom prst="homePlate">
            <a:avLst>
              <a:gd name="adj" fmla="val 27437"/>
            </a:avLst>
          </a:prstGeom>
          <a:gradFill rotWithShape="1">
            <a:gsLst>
              <a:gs pos="0">
                <a:srgbClr val="FFFFFF"/>
              </a:gs>
              <a:gs pos="100000">
                <a:srgbClr val="FFCC66"/>
              </a:gs>
            </a:gsLst>
            <a:lin ang="0" scaled="1"/>
          </a:gra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128588" tIns="65088" rIns="128588" bIns="65088" anchor="ctr"/>
          <a:lstStyle>
            <a:lvl1pPr defTabSz="1279525">
              <a:spcBef>
                <a:spcPct val="20000"/>
              </a:spcBef>
              <a:buClr>
                <a:schemeClr val="hlink"/>
              </a:buClr>
              <a:buSzPct val="120000"/>
              <a:buChar char="•"/>
              <a:defRPr sz="3200">
                <a:solidFill>
                  <a:schemeClr val="tx1"/>
                </a:solidFill>
                <a:latin typeface="Tahoma" panose="020B0604030504040204" pitchFamily="34" charset="0"/>
              </a:defRPr>
            </a:lvl1pPr>
            <a:lvl2pPr marL="742950" indent="-285750" defTabSz="1279525">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defTabSz="1279525">
              <a:spcBef>
                <a:spcPct val="20000"/>
              </a:spcBef>
              <a:buClr>
                <a:schemeClr val="hlink"/>
              </a:buClr>
              <a:buSzPct val="120000"/>
              <a:buChar char="•"/>
              <a:defRPr sz="2400">
                <a:solidFill>
                  <a:schemeClr val="tx1"/>
                </a:solidFill>
                <a:latin typeface="Tahoma" panose="020B0604030504040204" pitchFamily="34" charset="0"/>
              </a:defRPr>
            </a:lvl3pPr>
            <a:lvl4pPr marL="1600200" indent="-228600" defTabSz="1279525">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defTabSz="1279525">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defTabSz="1279525"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defTabSz="1279525"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defTabSz="1279525"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defTabSz="1279525"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1200" b="1">
                <a:solidFill>
                  <a:srgbClr val="006699"/>
                </a:solidFill>
                <a:latin typeface="Verdana" panose="020B0604030504040204" pitchFamily="34" charset="0"/>
              </a:rPr>
              <a:t>SWP Studies</a:t>
            </a:r>
          </a:p>
        </p:txBody>
      </p:sp>
      <p:sp>
        <p:nvSpPr>
          <p:cNvPr id="60" name="AutoShape 62">
            <a:extLst>
              <a:ext uri="{FF2B5EF4-FFF2-40B4-BE49-F238E27FC236}">
                <a16:creationId xmlns:a16="http://schemas.microsoft.com/office/drawing/2014/main" id="{80A5B795-7A43-956F-D294-0EB004B486E4}"/>
              </a:ext>
            </a:extLst>
          </p:cNvPr>
          <p:cNvSpPr>
            <a:spLocks noChangeArrowheads="1"/>
          </p:cNvSpPr>
          <p:nvPr/>
        </p:nvSpPr>
        <p:spPr bwMode="auto">
          <a:xfrm>
            <a:off x="3452881" y="3221096"/>
            <a:ext cx="304800" cy="3048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61" name="Text Box 63">
            <a:extLst>
              <a:ext uri="{FF2B5EF4-FFF2-40B4-BE49-F238E27FC236}">
                <a16:creationId xmlns:a16="http://schemas.microsoft.com/office/drawing/2014/main" id="{732BC311-16D5-89AE-AE86-EC27169D787D}"/>
              </a:ext>
            </a:extLst>
          </p:cNvPr>
          <p:cNvSpPr txBox="1">
            <a:spLocks noChangeArrowheads="1"/>
          </p:cNvSpPr>
          <p:nvPr/>
        </p:nvSpPr>
        <p:spPr bwMode="auto">
          <a:xfrm>
            <a:off x="3708468" y="3221096"/>
            <a:ext cx="287178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128588" tIns="65088" rIns="128588" bIns="6508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1200">
                <a:solidFill>
                  <a:srgbClr val="000000"/>
                </a:solidFill>
              </a:rPr>
              <a:t>(Initial Allocation Announced)</a:t>
            </a:r>
          </a:p>
        </p:txBody>
      </p:sp>
      <p:sp>
        <p:nvSpPr>
          <p:cNvPr id="63" name="AutoShape 66">
            <a:extLst>
              <a:ext uri="{FF2B5EF4-FFF2-40B4-BE49-F238E27FC236}">
                <a16:creationId xmlns:a16="http://schemas.microsoft.com/office/drawing/2014/main" id="{6A50AB3A-619C-F134-E641-B63890156913}"/>
              </a:ext>
            </a:extLst>
          </p:cNvPr>
          <p:cNvSpPr>
            <a:spLocks noChangeArrowheads="1"/>
          </p:cNvSpPr>
          <p:nvPr/>
        </p:nvSpPr>
        <p:spPr bwMode="auto">
          <a:xfrm>
            <a:off x="5295968" y="5756333"/>
            <a:ext cx="304800" cy="3048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64" name="Text Box 67">
            <a:extLst>
              <a:ext uri="{FF2B5EF4-FFF2-40B4-BE49-F238E27FC236}">
                <a16:creationId xmlns:a16="http://schemas.microsoft.com/office/drawing/2014/main" id="{6CB7B42E-D68D-D12F-5CCE-F290D65881DD}"/>
              </a:ext>
            </a:extLst>
          </p:cNvPr>
          <p:cNvSpPr txBox="1">
            <a:spLocks noChangeArrowheads="1"/>
          </p:cNvSpPr>
          <p:nvPr/>
        </p:nvSpPr>
        <p:spPr bwMode="auto">
          <a:xfrm>
            <a:off x="5559493" y="5756333"/>
            <a:ext cx="22304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128588" tIns="65088" rIns="128588" bIns="6508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1200">
                <a:solidFill>
                  <a:srgbClr val="000000"/>
                </a:solidFill>
              </a:rPr>
              <a:t>(Prior-Year Finalizations Due)</a:t>
            </a:r>
          </a:p>
        </p:txBody>
      </p:sp>
      <p:sp>
        <p:nvSpPr>
          <p:cNvPr id="65" name="AutoShape 68">
            <a:extLst>
              <a:ext uri="{FF2B5EF4-FFF2-40B4-BE49-F238E27FC236}">
                <a16:creationId xmlns:a16="http://schemas.microsoft.com/office/drawing/2014/main" id="{8EA24817-184E-23B6-5150-E22B29EA81F8}"/>
              </a:ext>
            </a:extLst>
          </p:cNvPr>
          <p:cNvSpPr>
            <a:spLocks noChangeArrowheads="1"/>
          </p:cNvSpPr>
          <p:nvPr/>
        </p:nvSpPr>
        <p:spPr bwMode="auto">
          <a:xfrm>
            <a:off x="3203643" y="5351521"/>
            <a:ext cx="2133600" cy="381000"/>
          </a:xfrm>
          <a:prstGeom prst="homePlate">
            <a:avLst>
              <a:gd name="adj" fmla="val 45759"/>
            </a:avLst>
          </a:prstGeom>
          <a:gradFill rotWithShape="1">
            <a:gsLst>
              <a:gs pos="0">
                <a:srgbClr val="FFFFFF"/>
              </a:gs>
              <a:gs pos="100000">
                <a:srgbClr val="FFCC66"/>
              </a:gs>
            </a:gsLst>
            <a:lin ang="0" scaled="1"/>
          </a:gra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1200" b="1">
                <a:solidFill>
                  <a:srgbClr val="006699"/>
                </a:solidFill>
                <a:latin typeface="Verdana" panose="020B0604030504040204" pitchFamily="34" charset="0"/>
              </a:rPr>
              <a:t>Prior Year Finalizations</a:t>
            </a:r>
          </a:p>
        </p:txBody>
      </p:sp>
      <p:sp>
        <p:nvSpPr>
          <p:cNvPr id="66" name="Text Box 70">
            <a:extLst>
              <a:ext uri="{FF2B5EF4-FFF2-40B4-BE49-F238E27FC236}">
                <a16:creationId xmlns:a16="http://schemas.microsoft.com/office/drawing/2014/main" id="{FA284EE4-E8AA-BA6A-FE6F-237A5FDD6C3C}"/>
              </a:ext>
            </a:extLst>
          </p:cNvPr>
          <p:cNvSpPr txBox="1">
            <a:spLocks noChangeArrowheads="1"/>
          </p:cNvSpPr>
          <p:nvPr/>
        </p:nvSpPr>
        <p:spPr bwMode="auto">
          <a:xfrm>
            <a:off x="4333943" y="3567171"/>
            <a:ext cx="287178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128588" tIns="65088" rIns="128588" bIns="6508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1200">
                <a:solidFill>
                  <a:srgbClr val="000000"/>
                </a:solidFill>
              </a:rPr>
              <a:t>(Begin SWP Water Year)</a:t>
            </a:r>
          </a:p>
        </p:txBody>
      </p:sp>
      <p:sp>
        <p:nvSpPr>
          <p:cNvPr id="67" name="AutoShape 125">
            <a:extLst>
              <a:ext uri="{FF2B5EF4-FFF2-40B4-BE49-F238E27FC236}">
                <a16:creationId xmlns:a16="http://schemas.microsoft.com/office/drawing/2014/main" id="{AA5059BD-3156-10A5-2077-E9A909590ED4}"/>
              </a:ext>
            </a:extLst>
          </p:cNvPr>
          <p:cNvSpPr>
            <a:spLocks noChangeArrowheads="1"/>
          </p:cNvSpPr>
          <p:nvPr/>
        </p:nvSpPr>
        <p:spPr bwMode="auto">
          <a:xfrm>
            <a:off x="69374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68" name="AutoShape 126">
            <a:extLst>
              <a:ext uri="{FF2B5EF4-FFF2-40B4-BE49-F238E27FC236}">
                <a16:creationId xmlns:a16="http://schemas.microsoft.com/office/drawing/2014/main" id="{74D0D6DC-5182-D87A-7546-1E96C418E09B}"/>
              </a:ext>
            </a:extLst>
          </p:cNvPr>
          <p:cNvSpPr>
            <a:spLocks noChangeArrowheads="1"/>
          </p:cNvSpPr>
          <p:nvPr/>
        </p:nvSpPr>
        <p:spPr bwMode="auto">
          <a:xfrm>
            <a:off x="75470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69" name="AutoShape 127">
            <a:extLst>
              <a:ext uri="{FF2B5EF4-FFF2-40B4-BE49-F238E27FC236}">
                <a16:creationId xmlns:a16="http://schemas.microsoft.com/office/drawing/2014/main" id="{791C3EE2-F08B-950D-80FF-626546C9676B}"/>
              </a:ext>
            </a:extLst>
          </p:cNvPr>
          <p:cNvSpPr>
            <a:spLocks noChangeArrowheads="1"/>
          </p:cNvSpPr>
          <p:nvPr/>
        </p:nvSpPr>
        <p:spPr bwMode="auto">
          <a:xfrm>
            <a:off x="81566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70" name="AutoShape 128">
            <a:extLst>
              <a:ext uri="{FF2B5EF4-FFF2-40B4-BE49-F238E27FC236}">
                <a16:creationId xmlns:a16="http://schemas.microsoft.com/office/drawing/2014/main" id="{0113057A-D421-1184-C8EF-8279E372F398}"/>
              </a:ext>
            </a:extLst>
          </p:cNvPr>
          <p:cNvSpPr>
            <a:spLocks noChangeArrowheads="1"/>
          </p:cNvSpPr>
          <p:nvPr/>
        </p:nvSpPr>
        <p:spPr bwMode="auto">
          <a:xfrm>
            <a:off x="87662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71" name="AutoShape 129">
            <a:extLst>
              <a:ext uri="{FF2B5EF4-FFF2-40B4-BE49-F238E27FC236}">
                <a16:creationId xmlns:a16="http://schemas.microsoft.com/office/drawing/2014/main" id="{42C1325B-1096-84AD-9AE0-B4E26C26CEEE}"/>
              </a:ext>
            </a:extLst>
          </p:cNvPr>
          <p:cNvSpPr>
            <a:spLocks noChangeArrowheads="1"/>
          </p:cNvSpPr>
          <p:nvPr/>
        </p:nvSpPr>
        <p:spPr bwMode="auto">
          <a:xfrm>
            <a:off x="93758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72" name="AutoShape 130">
            <a:extLst>
              <a:ext uri="{FF2B5EF4-FFF2-40B4-BE49-F238E27FC236}">
                <a16:creationId xmlns:a16="http://schemas.microsoft.com/office/drawing/2014/main" id="{5FF4DA6E-C461-17A2-FFC8-03FAF4DE5495}"/>
              </a:ext>
            </a:extLst>
          </p:cNvPr>
          <p:cNvSpPr>
            <a:spLocks noChangeArrowheads="1"/>
          </p:cNvSpPr>
          <p:nvPr/>
        </p:nvSpPr>
        <p:spPr bwMode="auto">
          <a:xfrm>
            <a:off x="38894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73" name="AutoShape 131">
            <a:extLst>
              <a:ext uri="{FF2B5EF4-FFF2-40B4-BE49-F238E27FC236}">
                <a16:creationId xmlns:a16="http://schemas.microsoft.com/office/drawing/2014/main" id="{BE66235C-1950-52DD-02F2-8B0CA8EDF07F}"/>
              </a:ext>
            </a:extLst>
          </p:cNvPr>
          <p:cNvSpPr>
            <a:spLocks noChangeArrowheads="1"/>
          </p:cNvSpPr>
          <p:nvPr/>
        </p:nvSpPr>
        <p:spPr bwMode="auto">
          <a:xfrm>
            <a:off x="44990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74" name="AutoShape 132">
            <a:extLst>
              <a:ext uri="{FF2B5EF4-FFF2-40B4-BE49-F238E27FC236}">
                <a16:creationId xmlns:a16="http://schemas.microsoft.com/office/drawing/2014/main" id="{B5DD0DFA-A91C-C331-D19B-86D8FB8D3DCE}"/>
              </a:ext>
            </a:extLst>
          </p:cNvPr>
          <p:cNvSpPr>
            <a:spLocks noChangeArrowheads="1"/>
          </p:cNvSpPr>
          <p:nvPr/>
        </p:nvSpPr>
        <p:spPr bwMode="auto">
          <a:xfrm>
            <a:off x="51086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75" name="AutoShape 133">
            <a:extLst>
              <a:ext uri="{FF2B5EF4-FFF2-40B4-BE49-F238E27FC236}">
                <a16:creationId xmlns:a16="http://schemas.microsoft.com/office/drawing/2014/main" id="{19B5B752-185A-8DE4-05ED-7161DAF07E25}"/>
              </a:ext>
            </a:extLst>
          </p:cNvPr>
          <p:cNvSpPr>
            <a:spLocks noChangeArrowheads="1"/>
          </p:cNvSpPr>
          <p:nvPr/>
        </p:nvSpPr>
        <p:spPr bwMode="auto">
          <a:xfrm>
            <a:off x="57182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76" name="AutoShape 134">
            <a:extLst>
              <a:ext uri="{FF2B5EF4-FFF2-40B4-BE49-F238E27FC236}">
                <a16:creationId xmlns:a16="http://schemas.microsoft.com/office/drawing/2014/main" id="{1FEA93D2-737B-BC14-F1D6-4E7C9225AD34}"/>
              </a:ext>
            </a:extLst>
          </p:cNvPr>
          <p:cNvSpPr>
            <a:spLocks noChangeArrowheads="1"/>
          </p:cNvSpPr>
          <p:nvPr/>
        </p:nvSpPr>
        <p:spPr bwMode="auto">
          <a:xfrm>
            <a:off x="63278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77" name="AutoShape 135">
            <a:extLst>
              <a:ext uri="{FF2B5EF4-FFF2-40B4-BE49-F238E27FC236}">
                <a16:creationId xmlns:a16="http://schemas.microsoft.com/office/drawing/2014/main" id="{BEA83B42-020F-7902-5B21-ABD6F7E12685}"/>
              </a:ext>
            </a:extLst>
          </p:cNvPr>
          <p:cNvSpPr>
            <a:spLocks noChangeArrowheads="1"/>
          </p:cNvSpPr>
          <p:nvPr/>
        </p:nvSpPr>
        <p:spPr bwMode="auto">
          <a:xfrm>
            <a:off x="26702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78" name="AutoShape 136">
            <a:extLst>
              <a:ext uri="{FF2B5EF4-FFF2-40B4-BE49-F238E27FC236}">
                <a16:creationId xmlns:a16="http://schemas.microsoft.com/office/drawing/2014/main" id="{223C8424-1006-0C22-A20E-DE9901ED8BB4}"/>
              </a:ext>
            </a:extLst>
          </p:cNvPr>
          <p:cNvSpPr>
            <a:spLocks noChangeArrowheads="1"/>
          </p:cNvSpPr>
          <p:nvPr/>
        </p:nvSpPr>
        <p:spPr bwMode="auto">
          <a:xfrm>
            <a:off x="3279843" y="4776846"/>
            <a:ext cx="152400" cy="1524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79" name="AutoShape 30">
            <a:extLst>
              <a:ext uri="{FF2B5EF4-FFF2-40B4-BE49-F238E27FC236}">
                <a16:creationId xmlns:a16="http://schemas.microsoft.com/office/drawing/2014/main" id="{1BF4F2C9-051D-1CAF-E5C6-2EE8BE447B85}"/>
              </a:ext>
            </a:extLst>
          </p:cNvPr>
          <p:cNvSpPr>
            <a:spLocks noChangeArrowheads="1"/>
          </p:cNvSpPr>
          <p:nvPr/>
        </p:nvSpPr>
        <p:spPr bwMode="auto">
          <a:xfrm>
            <a:off x="3681481" y="4141846"/>
            <a:ext cx="6705600" cy="381000"/>
          </a:xfrm>
          <a:prstGeom prst="homePlate">
            <a:avLst>
              <a:gd name="adj" fmla="val 144141"/>
            </a:avLst>
          </a:prstGeom>
          <a:gradFill rotWithShape="1">
            <a:gsLst>
              <a:gs pos="0">
                <a:srgbClr val="FFFFFF"/>
              </a:gs>
              <a:gs pos="100000">
                <a:srgbClr val="FFCC66"/>
              </a:gs>
            </a:gsLst>
            <a:lin ang="0" scaled="1"/>
          </a:gra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900" b="1">
                <a:solidFill>
                  <a:srgbClr val="006699"/>
                </a:solidFill>
                <a:latin typeface="Verdana" panose="020B0604030504040204" pitchFamily="34" charset="0"/>
              </a:rPr>
              <a:t>- </a:t>
            </a:r>
            <a:r>
              <a:rPr lang="en-US" altLang="en-US" sz="1200" b="1">
                <a:solidFill>
                  <a:srgbClr val="006699"/>
                </a:solidFill>
                <a:latin typeface="Verdana" panose="020B0604030504040204" pitchFamily="34" charset="0"/>
              </a:rPr>
              <a:t>Schedule Updates and Monthly Status Reports</a:t>
            </a:r>
          </a:p>
        </p:txBody>
      </p:sp>
      <p:sp>
        <p:nvSpPr>
          <p:cNvPr id="62" name="AutoShape 65">
            <a:extLst>
              <a:ext uri="{FF2B5EF4-FFF2-40B4-BE49-F238E27FC236}">
                <a16:creationId xmlns:a16="http://schemas.microsoft.com/office/drawing/2014/main" id="{C0B9FF49-5ED1-6357-335A-06F7E12B13F8}"/>
              </a:ext>
            </a:extLst>
          </p:cNvPr>
          <p:cNvSpPr>
            <a:spLocks noChangeArrowheads="1"/>
          </p:cNvSpPr>
          <p:nvPr/>
        </p:nvSpPr>
        <p:spPr bwMode="auto">
          <a:xfrm>
            <a:off x="2432118" y="4141846"/>
            <a:ext cx="1447800" cy="381000"/>
          </a:xfrm>
          <a:prstGeom prst="homePlate">
            <a:avLst>
              <a:gd name="adj" fmla="val 32581"/>
            </a:avLst>
          </a:prstGeom>
          <a:gradFill rotWithShape="1">
            <a:gsLst>
              <a:gs pos="0">
                <a:srgbClr val="FFFFFF"/>
              </a:gs>
              <a:gs pos="100000">
                <a:srgbClr val="FFCC66"/>
              </a:gs>
            </a:gsLst>
            <a:lin ang="0" scaled="1"/>
          </a:gra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128588" tIns="65088" rIns="128588" bIns="65088" anchor="ctr"/>
          <a:lstStyle>
            <a:lvl1pPr defTabSz="1279525">
              <a:spcBef>
                <a:spcPct val="20000"/>
              </a:spcBef>
              <a:buClr>
                <a:schemeClr val="hlink"/>
              </a:buClr>
              <a:buSzPct val="120000"/>
              <a:buChar char="•"/>
              <a:defRPr sz="3200">
                <a:solidFill>
                  <a:schemeClr val="tx1"/>
                </a:solidFill>
                <a:latin typeface="Tahoma" panose="020B0604030504040204" pitchFamily="34" charset="0"/>
              </a:defRPr>
            </a:lvl1pPr>
            <a:lvl2pPr marL="742950" indent="-285750" defTabSz="1279525">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defTabSz="1279525">
              <a:spcBef>
                <a:spcPct val="20000"/>
              </a:spcBef>
              <a:buClr>
                <a:schemeClr val="hlink"/>
              </a:buClr>
              <a:buSzPct val="120000"/>
              <a:buChar char="•"/>
              <a:defRPr sz="2400">
                <a:solidFill>
                  <a:schemeClr val="tx1"/>
                </a:solidFill>
                <a:latin typeface="Tahoma" panose="020B0604030504040204" pitchFamily="34" charset="0"/>
              </a:defRPr>
            </a:lvl3pPr>
            <a:lvl4pPr marL="1600200" indent="-228600" defTabSz="1279525">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defTabSz="1279525">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defTabSz="1279525"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defTabSz="1279525"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defTabSz="1279525"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defTabSz="1279525"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900" b="1">
              <a:solidFill>
                <a:srgbClr val="006699"/>
              </a:solidFill>
              <a:latin typeface="Verdana" panose="020B0604030504040204" pitchFamily="34" charset="0"/>
            </a:endParaRPr>
          </a:p>
        </p:txBody>
      </p:sp>
      <p:sp>
        <p:nvSpPr>
          <p:cNvPr id="3" name="AutoShape 62">
            <a:extLst>
              <a:ext uri="{FF2B5EF4-FFF2-40B4-BE49-F238E27FC236}">
                <a16:creationId xmlns:a16="http://schemas.microsoft.com/office/drawing/2014/main" id="{194C5107-452B-CB27-5F7A-AD37C35AB919}"/>
              </a:ext>
            </a:extLst>
          </p:cNvPr>
          <p:cNvSpPr>
            <a:spLocks noChangeArrowheads="1"/>
          </p:cNvSpPr>
          <p:nvPr/>
        </p:nvSpPr>
        <p:spPr bwMode="auto">
          <a:xfrm>
            <a:off x="6829494" y="3243083"/>
            <a:ext cx="304800" cy="304800"/>
          </a:xfrm>
          <a:prstGeom prst="diamond">
            <a:avLst/>
          </a:prstGeom>
          <a:solidFill>
            <a:srgbClr val="FFCC66"/>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wrap="none" lIns="128588" tIns="65088" rIns="128588" bIns="65088"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4" name="Text Box 63">
            <a:extLst>
              <a:ext uri="{FF2B5EF4-FFF2-40B4-BE49-F238E27FC236}">
                <a16:creationId xmlns:a16="http://schemas.microsoft.com/office/drawing/2014/main" id="{A1FCBFD3-B7B2-B68E-BEC4-91657EE63F9C}"/>
              </a:ext>
            </a:extLst>
          </p:cNvPr>
          <p:cNvSpPr txBox="1">
            <a:spLocks noChangeArrowheads="1"/>
          </p:cNvSpPr>
          <p:nvPr/>
        </p:nvSpPr>
        <p:spPr bwMode="auto">
          <a:xfrm>
            <a:off x="7085081" y="3243083"/>
            <a:ext cx="2871788" cy="3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128588" tIns="65088" rIns="128588" bIns="6508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1200" dirty="0">
                <a:solidFill>
                  <a:srgbClr val="000000"/>
                </a:solidFill>
              </a:rPr>
              <a:t>(Typical Final Allocation Announced)</a:t>
            </a:r>
          </a:p>
        </p:txBody>
      </p:sp>
      <p:pic>
        <p:nvPicPr>
          <p:cNvPr id="5" name="Picture 4">
            <a:extLst>
              <a:ext uri="{FF2B5EF4-FFF2-40B4-BE49-F238E27FC236}">
                <a16:creationId xmlns:a16="http://schemas.microsoft.com/office/drawing/2014/main" id="{671464D2-4AFF-4A21-8524-D8B1078C1AA7}"/>
              </a:ext>
            </a:extLst>
          </p:cNvPr>
          <p:cNvPicPr>
            <a:picLocks noChangeAspect="1"/>
          </p:cNvPicPr>
          <p:nvPr/>
        </p:nvPicPr>
        <p:blipFill>
          <a:blip r:embed="rId4"/>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1987304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pPr algn="ctr"/>
            <a:r>
              <a:rPr lang="en-US" b="1" dirty="0">
                <a:solidFill>
                  <a:schemeClr val="tx2">
                    <a:lumMod val="75000"/>
                  </a:schemeClr>
                </a:solidFill>
                <a:latin typeface="Calibri" pitchFamily="34" charset="0"/>
              </a:rPr>
              <a:t>SWP Allocation Process</a:t>
            </a:r>
          </a:p>
        </p:txBody>
      </p:sp>
      <p:sp>
        <p:nvSpPr>
          <p:cNvPr id="3" name="Slide Number Placeholder 2">
            <a:extLst>
              <a:ext uri="{FF2B5EF4-FFF2-40B4-BE49-F238E27FC236}">
                <a16:creationId xmlns:a16="http://schemas.microsoft.com/office/drawing/2014/main" id="{633266B1-46C9-8FAA-019E-B4E3AFC46E51}"/>
              </a:ext>
            </a:extLst>
          </p:cNvPr>
          <p:cNvSpPr>
            <a:spLocks noGrp="1"/>
          </p:cNvSpPr>
          <p:nvPr>
            <p:ph type="sldNum" sz="quarter" idx="12"/>
          </p:nvPr>
        </p:nvSpPr>
        <p:spPr/>
        <p:txBody>
          <a:bodyPr/>
          <a:lstStyle/>
          <a:p>
            <a:fld id="{3AA0283A-4265-48D1-A36E-176D158BEB48}" type="slidenum">
              <a:rPr lang="en-US" smtClean="0"/>
              <a:t>27</a:t>
            </a:fld>
            <a:endParaRPr lang="en-US"/>
          </a:p>
        </p:txBody>
      </p:sp>
      <p:sp>
        <p:nvSpPr>
          <p:cNvPr id="6" name="Rounded Rectangle 5"/>
          <p:cNvSpPr/>
          <p:nvPr/>
        </p:nvSpPr>
        <p:spPr>
          <a:xfrm>
            <a:off x="4824774" y="3579821"/>
            <a:ext cx="3787676" cy="959021"/>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kern="0">
                <a:solidFill>
                  <a:prstClr val="white"/>
                </a:solidFill>
                <a:latin typeface="Calibri"/>
              </a:rPr>
              <a:t>Update SWP Water Operations Annual Plan </a:t>
            </a:r>
            <a:br>
              <a:rPr lang="en-US" kern="0">
                <a:solidFill>
                  <a:prstClr val="white"/>
                </a:solidFill>
                <a:latin typeface="Calibri"/>
              </a:rPr>
            </a:br>
            <a:r>
              <a:rPr lang="en-US" kern="0">
                <a:solidFill>
                  <a:prstClr val="white"/>
                </a:solidFill>
                <a:latin typeface="Calibri"/>
              </a:rPr>
              <a:t>Allocation: Revise, as needed</a:t>
            </a:r>
          </a:p>
        </p:txBody>
      </p:sp>
      <p:sp>
        <p:nvSpPr>
          <p:cNvPr id="7" name="Rounded Rectangle 6"/>
          <p:cNvSpPr/>
          <p:nvPr/>
        </p:nvSpPr>
        <p:spPr>
          <a:xfrm>
            <a:off x="3101970" y="1746714"/>
            <a:ext cx="1722804" cy="1080105"/>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kern="0">
                <a:solidFill>
                  <a:prstClr val="white"/>
                </a:solidFill>
                <a:latin typeface="Calibri"/>
              </a:rPr>
              <a:t>Storage Conditions</a:t>
            </a:r>
          </a:p>
        </p:txBody>
      </p:sp>
      <p:sp>
        <p:nvSpPr>
          <p:cNvPr id="10" name="Rounded Rectangle 9"/>
          <p:cNvSpPr/>
          <p:nvPr/>
        </p:nvSpPr>
        <p:spPr>
          <a:xfrm>
            <a:off x="4895769" y="1766004"/>
            <a:ext cx="1722804" cy="107817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kern="0" dirty="0">
                <a:solidFill>
                  <a:prstClr val="white"/>
                </a:solidFill>
                <a:latin typeface="Calibri"/>
              </a:rPr>
              <a:t>Forecasted Hydrology</a:t>
            </a:r>
          </a:p>
        </p:txBody>
      </p:sp>
      <p:sp>
        <p:nvSpPr>
          <p:cNvPr id="11" name="Rounded Rectangle 10"/>
          <p:cNvSpPr/>
          <p:nvPr/>
        </p:nvSpPr>
        <p:spPr>
          <a:xfrm>
            <a:off x="6689568" y="1766004"/>
            <a:ext cx="1993877" cy="107817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kern="0">
                <a:solidFill>
                  <a:prstClr val="white"/>
                </a:solidFill>
                <a:latin typeface="Calibri"/>
              </a:rPr>
              <a:t>Actual/Forecasted Demands</a:t>
            </a:r>
          </a:p>
        </p:txBody>
      </p:sp>
      <p:sp>
        <p:nvSpPr>
          <p:cNvPr id="12" name="Down Arrow 11"/>
          <p:cNvSpPr/>
          <p:nvPr/>
        </p:nvSpPr>
        <p:spPr>
          <a:xfrm rot="19269131">
            <a:off x="4529422" y="2862795"/>
            <a:ext cx="484188" cy="685800"/>
          </a:xfrm>
          <a:prstGeom prst="down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kern="0">
              <a:solidFill>
                <a:prstClr val="white"/>
              </a:solidFill>
              <a:latin typeface="Calibri"/>
            </a:endParaRPr>
          </a:p>
        </p:txBody>
      </p:sp>
      <p:sp>
        <p:nvSpPr>
          <p:cNvPr id="13" name="Down Arrow 12"/>
          <p:cNvSpPr/>
          <p:nvPr/>
        </p:nvSpPr>
        <p:spPr>
          <a:xfrm rot="2424319">
            <a:off x="8441351" y="2854728"/>
            <a:ext cx="484188" cy="685800"/>
          </a:xfrm>
          <a:prstGeom prst="downArrow">
            <a:avLst>
              <a:gd name="adj1" fmla="val 50000"/>
              <a:gd name="adj2" fmla="val 56150"/>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kern="0">
              <a:solidFill>
                <a:prstClr val="white"/>
              </a:solidFill>
              <a:latin typeface="Calibri"/>
            </a:endParaRPr>
          </a:p>
        </p:txBody>
      </p:sp>
      <p:sp>
        <p:nvSpPr>
          <p:cNvPr id="14" name="Down Arrow 13"/>
          <p:cNvSpPr/>
          <p:nvPr/>
        </p:nvSpPr>
        <p:spPr>
          <a:xfrm>
            <a:off x="6478145" y="2882200"/>
            <a:ext cx="484188" cy="540439"/>
          </a:xfrm>
          <a:prstGeom prst="down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kern="0">
              <a:solidFill>
                <a:prstClr val="white"/>
              </a:solidFill>
              <a:latin typeface="Calibri"/>
            </a:endParaRPr>
          </a:p>
        </p:txBody>
      </p:sp>
      <p:sp>
        <p:nvSpPr>
          <p:cNvPr id="16" name="Down Arrow 15"/>
          <p:cNvSpPr/>
          <p:nvPr/>
        </p:nvSpPr>
        <p:spPr>
          <a:xfrm>
            <a:off x="6447474" y="4658245"/>
            <a:ext cx="484188" cy="533400"/>
          </a:xfrm>
          <a:prstGeom prst="down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kern="0">
              <a:solidFill>
                <a:prstClr val="white"/>
              </a:solidFill>
              <a:latin typeface="Calibri"/>
            </a:endParaRPr>
          </a:p>
        </p:txBody>
      </p:sp>
      <p:sp>
        <p:nvSpPr>
          <p:cNvPr id="18" name="Rounded Rectangle 17"/>
          <p:cNvSpPr/>
          <p:nvPr/>
        </p:nvSpPr>
        <p:spPr>
          <a:xfrm>
            <a:off x="5698968" y="5274490"/>
            <a:ext cx="1981200" cy="7620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kern="0">
                <a:solidFill>
                  <a:prstClr val="white"/>
                </a:solidFill>
                <a:latin typeface="Calibri"/>
              </a:rPr>
              <a:t>Real-time Operations</a:t>
            </a:r>
          </a:p>
        </p:txBody>
      </p:sp>
      <p:sp>
        <p:nvSpPr>
          <p:cNvPr id="19" name="U-Turn Arrow 18"/>
          <p:cNvSpPr/>
          <p:nvPr/>
        </p:nvSpPr>
        <p:spPr>
          <a:xfrm rot="16200000">
            <a:off x="1751476" y="2125248"/>
            <a:ext cx="3799534" cy="3685600"/>
          </a:xfrm>
          <a:prstGeom prst="uturnArrow">
            <a:avLst>
              <a:gd name="adj1" fmla="val 9333"/>
              <a:gd name="adj2" fmla="val 12480"/>
              <a:gd name="adj3" fmla="val 15010"/>
              <a:gd name="adj4" fmla="val 23202"/>
              <a:gd name="adj5" fmla="val 34551"/>
            </a:avLst>
          </a:prstGeom>
          <a:solidFill>
            <a:srgbClr val="C0504D"/>
          </a:solidFill>
          <a:ln w="25400" cap="flat" cmpd="sng" algn="ctr">
            <a:solidFill>
              <a:srgbClr val="C0504D">
                <a:shade val="50000"/>
              </a:srgbClr>
            </a:solidFill>
            <a:prstDash val="solid"/>
          </a:ln>
          <a:effectLst/>
        </p:spPr>
        <p:txBody>
          <a:bodyPr anchor="ctr"/>
          <a:lstStyle/>
          <a:p>
            <a:pPr algn="ctr">
              <a:defRPr/>
            </a:pPr>
            <a:endParaRPr lang="en-US" kern="0">
              <a:solidFill>
                <a:prstClr val="black"/>
              </a:solidFill>
              <a:latin typeface="Calibri"/>
            </a:endParaRPr>
          </a:p>
        </p:txBody>
      </p:sp>
      <p:sp>
        <p:nvSpPr>
          <p:cNvPr id="20" name="TextBox 19"/>
          <p:cNvSpPr txBox="1"/>
          <p:nvPr/>
        </p:nvSpPr>
        <p:spPr>
          <a:xfrm rot="16200000">
            <a:off x="1433687" y="3939229"/>
            <a:ext cx="1928733" cy="461665"/>
          </a:xfrm>
          <a:prstGeom prst="rect">
            <a:avLst/>
          </a:prstGeom>
          <a:noFill/>
        </p:spPr>
        <p:txBody>
          <a:bodyPr wrap="none" rtlCol="0">
            <a:spAutoFit/>
          </a:bodyPr>
          <a:lstStyle/>
          <a:p>
            <a:r>
              <a:rPr lang="en-US" sz="2400" dirty="0"/>
              <a:t>Next   Month</a:t>
            </a:r>
          </a:p>
        </p:txBody>
      </p:sp>
      <p:sp>
        <p:nvSpPr>
          <p:cNvPr id="21" name="Rounded Rectangle 10">
            <a:extLst>
              <a:ext uri="{FF2B5EF4-FFF2-40B4-BE49-F238E27FC236}">
                <a16:creationId xmlns:a16="http://schemas.microsoft.com/office/drawing/2014/main" id="{E9B670C7-407A-419B-A71C-E7D44A63CE3E}"/>
              </a:ext>
            </a:extLst>
          </p:cNvPr>
          <p:cNvSpPr/>
          <p:nvPr/>
        </p:nvSpPr>
        <p:spPr>
          <a:xfrm>
            <a:off x="8754440" y="1766004"/>
            <a:ext cx="1694889" cy="107603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kern="0">
                <a:solidFill>
                  <a:prstClr val="white"/>
                </a:solidFill>
                <a:latin typeface="Calibri"/>
              </a:rPr>
              <a:t>State/Federal </a:t>
            </a:r>
          </a:p>
          <a:p>
            <a:pPr algn="ctr">
              <a:defRPr/>
            </a:pPr>
            <a:r>
              <a:rPr lang="en-US" kern="0">
                <a:solidFill>
                  <a:prstClr val="white"/>
                </a:solidFill>
                <a:latin typeface="Calibri"/>
              </a:rPr>
              <a:t>Environmental Requirements</a:t>
            </a:r>
          </a:p>
        </p:txBody>
      </p:sp>
      <p:pic>
        <p:nvPicPr>
          <p:cNvPr id="2" name="Picture 1">
            <a:extLst>
              <a:ext uri="{FF2B5EF4-FFF2-40B4-BE49-F238E27FC236}">
                <a16:creationId xmlns:a16="http://schemas.microsoft.com/office/drawing/2014/main" id="{C0C93D91-5253-8CDA-9323-F14CB0852D8B}"/>
              </a:ext>
            </a:extLst>
          </p:cNvPr>
          <p:cNvPicPr>
            <a:picLocks noChangeAspect="1"/>
          </p:cNvPicPr>
          <p:nvPr/>
        </p:nvPicPr>
        <p:blipFill>
          <a:blip r:embed="rId3"/>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1742695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pPr algn="ctr"/>
            <a:r>
              <a:rPr lang="en-US" b="1" dirty="0">
                <a:solidFill>
                  <a:schemeClr val="tx2">
                    <a:lumMod val="75000"/>
                  </a:schemeClr>
                </a:solidFill>
                <a:latin typeface="Calibri" pitchFamily="34" charset="0"/>
              </a:rPr>
              <a:t>SWP Allocation Process</a:t>
            </a:r>
          </a:p>
        </p:txBody>
      </p:sp>
      <p:sp>
        <p:nvSpPr>
          <p:cNvPr id="3" name="Slide Number Placeholder 2">
            <a:extLst>
              <a:ext uri="{FF2B5EF4-FFF2-40B4-BE49-F238E27FC236}">
                <a16:creationId xmlns:a16="http://schemas.microsoft.com/office/drawing/2014/main" id="{0DF63DB5-B4B7-2B0A-85E0-83B4FCEFC8D5}"/>
              </a:ext>
            </a:extLst>
          </p:cNvPr>
          <p:cNvSpPr>
            <a:spLocks noGrp="1"/>
          </p:cNvSpPr>
          <p:nvPr>
            <p:ph type="sldNum" sz="quarter" idx="12"/>
          </p:nvPr>
        </p:nvSpPr>
        <p:spPr/>
        <p:txBody>
          <a:bodyPr/>
          <a:lstStyle/>
          <a:p>
            <a:fld id="{3AA0283A-4265-48D1-A36E-176D158BEB48}" type="slidenum">
              <a:rPr lang="en-US" smtClean="0"/>
              <a:t>28</a:t>
            </a:fld>
            <a:endParaRPr lang="en-US"/>
          </a:p>
        </p:txBody>
      </p:sp>
      <p:sp>
        <p:nvSpPr>
          <p:cNvPr id="6" name="Rounded Rectangle 5"/>
          <p:cNvSpPr/>
          <p:nvPr/>
        </p:nvSpPr>
        <p:spPr>
          <a:xfrm>
            <a:off x="4824774" y="3579821"/>
            <a:ext cx="3787676" cy="959021"/>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kern="0">
                <a:solidFill>
                  <a:prstClr val="white"/>
                </a:solidFill>
                <a:latin typeface="Calibri"/>
              </a:rPr>
              <a:t>Update SWP Water Operations Annual Plan </a:t>
            </a:r>
            <a:br>
              <a:rPr lang="en-US" kern="0">
                <a:solidFill>
                  <a:prstClr val="white"/>
                </a:solidFill>
                <a:latin typeface="Calibri"/>
              </a:rPr>
            </a:br>
            <a:r>
              <a:rPr lang="en-US" kern="0">
                <a:solidFill>
                  <a:prstClr val="white"/>
                </a:solidFill>
                <a:latin typeface="Calibri"/>
              </a:rPr>
              <a:t>Allocation: Revise, as needed</a:t>
            </a:r>
          </a:p>
        </p:txBody>
      </p:sp>
      <p:sp>
        <p:nvSpPr>
          <p:cNvPr id="7" name="Rounded Rectangle 6"/>
          <p:cNvSpPr/>
          <p:nvPr/>
        </p:nvSpPr>
        <p:spPr>
          <a:xfrm>
            <a:off x="3101970" y="1746714"/>
            <a:ext cx="1722804" cy="1080105"/>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kern="0">
                <a:solidFill>
                  <a:prstClr val="white"/>
                </a:solidFill>
                <a:latin typeface="Calibri"/>
              </a:rPr>
              <a:t>Storage Conditions</a:t>
            </a:r>
          </a:p>
        </p:txBody>
      </p:sp>
      <p:sp>
        <p:nvSpPr>
          <p:cNvPr id="10" name="Rounded Rectangle 9"/>
          <p:cNvSpPr/>
          <p:nvPr/>
        </p:nvSpPr>
        <p:spPr>
          <a:xfrm>
            <a:off x="4895769" y="1766004"/>
            <a:ext cx="1722804" cy="107817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b="1" kern="0" dirty="0">
                <a:solidFill>
                  <a:srgbClr val="FFFF00"/>
                </a:solidFill>
                <a:latin typeface="Calibri"/>
              </a:rPr>
              <a:t>Forecasted</a:t>
            </a:r>
            <a:r>
              <a:rPr lang="en-US" kern="0" dirty="0">
                <a:solidFill>
                  <a:prstClr val="white"/>
                </a:solidFill>
                <a:latin typeface="Calibri"/>
              </a:rPr>
              <a:t> Hydrology</a:t>
            </a:r>
          </a:p>
        </p:txBody>
      </p:sp>
      <p:sp>
        <p:nvSpPr>
          <p:cNvPr id="11" name="Rounded Rectangle 10"/>
          <p:cNvSpPr/>
          <p:nvPr/>
        </p:nvSpPr>
        <p:spPr>
          <a:xfrm>
            <a:off x="6689568" y="1766004"/>
            <a:ext cx="1993877" cy="1078170"/>
          </a:xfrm>
          <a:prstGeom prst="roundRect">
            <a:avLst/>
          </a:prstGeom>
          <a:solidFill>
            <a:srgbClr val="4F81BD"/>
          </a:solidFill>
          <a:ln w="25400" cap="flat" cmpd="sng" algn="ctr">
            <a:solidFill>
              <a:srgbClr val="4F81BD">
                <a:shade val="50000"/>
              </a:srgbClr>
            </a:solidFill>
            <a:prstDash val="solid"/>
          </a:ln>
          <a:effectLst/>
        </p:spPr>
        <p:txBody>
          <a:bodyPr lIns="0" rIns="0" anchor="ctr"/>
          <a:lstStyle/>
          <a:p>
            <a:pPr algn="ctr">
              <a:defRPr/>
            </a:pPr>
            <a:r>
              <a:rPr lang="en-US" kern="0" dirty="0">
                <a:solidFill>
                  <a:prstClr val="white"/>
                </a:solidFill>
                <a:latin typeface="Calibri"/>
              </a:rPr>
              <a:t>Actual/</a:t>
            </a:r>
            <a:r>
              <a:rPr lang="en-US" b="1" kern="0" dirty="0">
                <a:solidFill>
                  <a:srgbClr val="FFFF00"/>
                </a:solidFill>
                <a:latin typeface="Calibri"/>
              </a:rPr>
              <a:t>Forecasted</a:t>
            </a:r>
            <a:r>
              <a:rPr lang="en-US" kern="0" dirty="0">
                <a:solidFill>
                  <a:prstClr val="white"/>
                </a:solidFill>
                <a:latin typeface="Calibri"/>
              </a:rPr>
              <a:t> Demands</a:t>
            </a:r>
          </a:p>
        </p:txBody>
      </p:sp>
      <p:sp>
        <p:nvSpPr>
          <p:cNvPr id="12" name="Down Arrow 11"/>
          <p:cNvSpPr/>
          <p:nvPr/>
        </p:nvSpPr>
        <p:spPr>
          <a:xfrm rot="19269131">
            <a:off x="4529422" y="2862795"/>
            <a:ext cx="484188" cy="685800"/>
          </a:xfrm>
          <a:prstGeom prst="down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kern="0">
              <a:solidFill>
                <a:prstClr val="white"/>
              </a:solidFill>
              <a:latin typeface="Calibri"/>
            </a:endParaRPr>
          </a:p>
        </p:txBody>
      </p:sp>
      <p:sp>
        <p:nvSpPr>
          <p:cNvPr id="13" name="Down Arrow 12"/>
          <p:cNvSpPr/>
          <p:nvPr/>
        </p:nvSpPr>
        <p:spPr>
          <a:xfrm rot="2424319">
            <a:off x="8441351" y="2854728"/>
            <a:ext cx="484188" cy="685800"/>
          </a:xfrm>
          <a:prstGeom prst="downArrow">
            <a:avLst>
              <a:gd name="adj1" fmla="val 50000"/>
              <a:gd name="adj2" fmla="val 56150"/>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kern="0">
              <a:solidFill>
                <a:prstClr val="white"/>
              </a:solidFill>
              <a:latin typeface="Calibri"/>
            </a:endParaRPr>
          </a:p>
        </p:txBody>
      </p:sp>
      <p:sp>
        <p:nvSpPr>
          <p:cNvPr id="14" name="Down Arrow 13"/>
          <p:cNvSpPr/>
          <p:nvPr/>
        </p:nvSpPr>
        <p:spPr>
          <a:xfrm>
            <a:off x="6478145" y="2882200"/>
            <a:ext cx="484188" cy="540439"/>
          </a:xfrm>
          <a:prstGeom prst="down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kern="0">
              <a:solidFill>
                <a:prstClr val="white"/>
              </a:solidFill>
              <a:latin typeface="Calibri"/>
            </a:endParaRPr>
          </a:p>
        </p:txBody>
      </p:sp>
      <p:sp>
        <p:nvSpPr>
          <p:cNvPr id="16" name="Down Arrow 15"/>
          <p:cNvSpPr/>
          <p:nvPr/>
        </p:nvSpPr>
        <p:spPr>
          <a:xfrm>
            <a:off x="6447474" y="4658245"/>
            <a:ext cx="484188" cy="533400"/>
          </a:xfrm>
          <a:prstGeom prst="down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kern="0">
              <a:solidFill>
                <a:prstClr val="white"/>
              </a:solidFill>
              <a:latin typeface="Calibri"/>
            </a:endParaRPr>
          </a:p>
        </p:txBody>
      </p:sp>
      <p:sp>
        <p:nvSpPr>
          <p:cNvPr id="18" name="Rounded Rectangle 17"/>
          <p:cNvSpPr/>
          <p:nvPr/>
        </p:nvSpPr>
        <p:spPr>
          <a:xfrm>
            <a:off x="5698968" y="5274490"/>
            <a:ext cx="1981200" cy="7620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kern="0">
                <a:solidFill>
                  <a:prstClr val="white"/>
                </a:solidFill>
                <a:latin typeface="Calibri"/>
              </a:rPr>
              <a:t>Real-time Operations</a:t>
            </a:r>
          </a:p>
        </p:txBody>
      </p:sp>
      <p:sp>
        <p:nvSpPr>
          <p:cNvPr id="19" name="U-Turn Arrow 18"/>
          <p:cNvSpPr/>
          <p:nvPr/>
        </p:nvSpPr>
        <p:spPr>
          <a:xfrm rot="16200000">
            <a:off x="1751476" y="2125248"/>
            <a:ext cx="3799534" cy="3685600"/>
          </a:xfrm>
          <a:prstGeom prst="uturnArrow">
            <a:avLst>
              <a:gd name="adj1" fmla="val 9333"/>
              <a:gd name="adj2" fmla="val 12480"/>
              <a:gd name="adj3" fmla="val 15010"/>
              <a:gd name="adj4" fmla="val 23202"/>
              <a:gd name="adj5" fmla="val 34551"/>
            </a:avLst>
          </a:prstGeom>
          <a:solidFill>
            <a:srgbClr val="C0504D"/>
          </a:solidFill>
          <a:ln w="25400" cap="flat" cmpd="sng" algn="ctr">
            <a:solidFill>
              <a:srgbClr val="C0504D">
                <a:shade val="50000"/>
              </a:srgbClr>
            </a:solidFill>
            <a:prstDash val="solid"/>
          </a:ln>
          <a:effectLst/>
        </p:spPr>
        <p:txBody>
          <a:bodyPr anchor="ctr"/>
          <a:lstStyle/>
          <a:p>
            <a:pPr algn="ctr">
              <a:defRPr/>
            </a:pPr>
            <a:endParaRPr lang="en-US" kern="0">
              <a:solidFill>
                <a:prstClr val="black"/>
              </a:solidFill>
              <a:latin typeface="Calibri"/>
            </a:endParaRPr>
          </a:p>
        </p:txBody>
      </p:sp>
      <p:sp>
        <p:nvSpPr>
          <p:cNvPr id="20" name="TextBox 19"/>
          <p:cNvSpPr txBox="1"/>
          <p:nvPr/>
        </p:nvSpPr>
        <p:spPr>
          <a:xfrm rot="16200000">
            <a:off x="1433687" y="3939229"/>
            <a:ext cx="1928733" cy="461665"/>
          </a:xfrm>
          <a:prstGeom prst="rect">
            <a:avLst/>
          </a:prstGeom>
          <a:noFill/>
        </p:spPr>
        <p:txBody>
          <a:bodyPr wrap="none" rtlCol="0">
            <a:spAutoFit/>
          </a:bodyPr>
          <a:lstStyle/>
          <a:p>
            <a:r>
              <a:rPr lang="en-US" sz="2400" dirty="0"/>
              <a:t>Next   Month</a:t>
            </a:r>
          </a:p>
        </p:txBody>
      </p:sp>
      <p:sp>
        <p:nvSpPr>
          <p:cNvPr id="21" name="Rounded Rectangle 10">
            <a:extLst>
              <a:ext uri="{FF2B5EF4-FFF2-40B4-BE49-F238E27FC236}">
                <a16:creationId xmlns:a16="http://schemas.microsoft.com/office/drawing/2014/main" id="{E9B670C7-407A-419B-A71C-E7D44A63CE3E}"/>
              </a:ext>
            </a:extLst>
          </p:cNvPr>
          <p:cNvSpPr/>
          <p:nvPr/>
        </p:nvSpPr>
        <p:spPr>
          <a:xfrm>
            <a:off x="8754440" y="1766004"/>
            <a:ext cx="1694889" cy="107603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kern="0">
                <a:solidFill>
                  <a:prstClr val="white"/>
                </a:solidFill>
                <a:latin typeface="Calibri"/>
              </a:rPr>
              <a:t>State/Federal </a:t>
            </a:r>
          </a:p>
          <a:p>
            <a:pPr algn="ctr">
              <a:defRPr/>
            </a:pPr>
            <a:r>
              <a:rPr lang="en-US" kern="0">
                <a:solidFill>
                  <a:prstClr val="white"/>
                </a:solidFill>
                <a:latin typeface="Calibri"/>
              </a:rPr>
              <a:t>Environmental Requirements</a:t>
            </a:r>
          </a:p>
        </p:txBody>
      </p:sp>
      <p:pic>
        <p:nvPicPr>
          <p:cNvPr id="2" name="Picture 1">
            <a:extLst>
              <a:ext uri="{FF2B5EF4-FFF2-40B4-BE49-F238E27FC236}">
                <a16:creationId xmlns:a16="http://schemas.microsoft.com/office/drawing/2014/main" id="{69C8E53B-F5BF-66DB-BC61-92CE95EAC5C8}"/>
              </a:ext>
            </a:extLst>
          </p:cNvPr>
          <p:cNvPicPr>
            <a:picLocks noChangeAspect="1"/>
          </p:cNvPicPr>
          <p:nvPr/>
        </p:nvPicPr>
        <p:blipFill>
          <a:blip r:embed="rId3"/>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337302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141DA-476D-401C-B17A-1F90564C1063}"/>
              </a:ext>
            </a:extLst>
          </p:cNvPr>
          <p:cNvSpPr>
            <a:spLocks noGrp="1"/>
          </p:cNvSpPr>
          <p:nvPr>
            <p:ph type="title"/>
          </p:nvPr>
        </p:nvSpPr>
        <p:spPr>
          <a:xfrm>
            <a:off x="450272" y="261076"/>
            <a:ext cx="5384609" cy="1325563"/>
          </a:xfrm>
        </p:spPr>
        <p:txBody>
          <a:bodyPr/>
          <a:lstStyle/>
          <a:p>
            <a:r>
              <a:rPr lang="en-US" dirty="0"/>
              <a:t>Hydrology Forecast</a:t>
            </a:r>
          </a:p>
        </p:txBody>
      </p:sp>
      <p:sp>
        <p:nvSpPr>
          <p:cNvPr id="4" name="Content Placeholder 3">
            <a:extLst>
              <a:ext uri="{FF2B5EF4-FFF2-40B4-BE49-F238E27FC236}">
                <a16:creationId xmlns:a16="http://schemas.microsoft.com/office/drawing/2014/main" id="{FE829AF4-EF80-446E-8C08-712A908C8699}"/>
              </a:ext>
            </a:extLst>
          </p:cNvPr>
          <p:cNvSpPr>
            <a:spLocks noGrp="1"/>
          </p:cNvSpPr>
          <p:nvPr>
            <p:ph idx="1"/>
          </p:nvPr>
        </p:nvSpPr>
        <p:spPr>
          <a:xfrm>
            <a:off x="415637" y="1600205"/>
            <a:ext cx="6031345" cy="4525963"/>
          </a:xfrm>
        </p:spPr>
        <p:txBody>
          <a:bodyPr/>
          <a:lstStyle/>
          <a:p>
            <a:pPr marL="0" indent="0">
              <a:buNone/>
            </a:pPr>
            <a:r>
              <a:rPr lang="en-US" sz="2800" dirty="0"/>
              <a:t>Forecast Availability</a:t>
            </a:r>
          </a:p>
          <a:p>
            <a:r>
              <a:rPr lang="en-US" sz="2800" dirty="0"/>
              <a:t>Nov</a:t>
            </a:r>
          </a:p>
          <a:p>
            <a:pPr lvl="1"/>
            <a:r>
              <a:rPr lang="en-US" sz="2400" dirty="0"/>
              <a:t>Historical Exceedance</a:t>
            </a:r>
          </a:p>
          <a:p>
            <a:r>
              <a:rPr lang="en-US" sz="2800" dirty="0"/>
              <a:t>Dec – Jan</a:t>
            </a:r>
          </a:p>
          <a:p>
            <a:pPr lvl="1"/>
            <a:r>
              <a:rPr lang="en-US" sz="2400" dirty="0"/>
              <a:t>DFM forecast (precipitation)</a:t>
            </a:r>
          </a:p>
          <a:p>
            <a:r>
              <a:rPr lang="en-US" sz="2800" dirty="0"/>
              <a:t>Feb – May</a:t>
            </a:r>
          </a:p>
          <a:p>
            <a:pPr lvl="1"/>
            <a:r>
              <a:rPr lang="en-US" sz="2335" dirty="0"/>
              <a:t>DFM forecast (incorporates snow)</a:t>
            </a:r>
          </a:p>
        </p:txBody>
      </p:sp>
      <p:sp>
        <p:nvSpPr>
          <p:cNvPr id="5" name="Slide Number Placeholder 4">
            <a:extLst>
              <a:ext uri="{FF2B5EF4-FFF2-40B4-BE49-F238E27FC236}">
                <a16:creationId xmlns:a16="http://schemas.microsoft.com/office/drawing/2014/main" id="{8F1A5BA3-116E-691F-96FC-D4A078260547}"/>
              </a:ext>
            </a:extLst>
          </p:cNvPr>
          <p:cNvSpPr>
            <a:spLocks noGrp="1"/>
          </p:cNvSpPr>
          <p:nvPr>
            <p:ph type="sldNum" sz="quarter" idx="12"/>
          </p:nvPr>
        </p:nvSpPr>
        <p:spPr/>
        <p:txBody>
          <a:bodyPr/>
          <a:lstStyle/>
          <a:p>
            <a:fld id="{3AA0283A-4265-48D1-A36E-176D158BEB48}" type="slidenum">
              <a:rPr lang="en-US" smtClean="0"/>
              <a:t>29</a:t>
            </a:fld>
            <a:endParaRPr lang="en-US"/>
          </a:p>
        </p:txBody>
      </p:sp>
      <p:pic>
        <p:nvPicPr>
          <p:cNvPr id="7" name="Picture 6">
            <a:extLst>
              <a:ext uri="{FF2B5EF4-FFF2-40B4-BE49-F238E27FC236}">
                <a16:creationId xmlns:a16="http://schemas.microsoft.com/office/drawing/2014/main" id="{52994C1F-6DD8-4A30-9F9E-B939DC974EAB}"/>
              </a:ext>
            </a:extLst>
          </p:cNvPr>
          <p:cNvPicPr>
            <a:picLocks noChangeAspect="1"/>
          </p:cNvPicPr>
          <p:nvPr/>
        </p:nvPicPr>
        <p:blipFill>
          <a:blip r:embed="rId3"/>
          <a:stretch>
            <a:fillRect/>
          </a:stretch>
        </p:blipFill>
        <p:spPr>
          <a:xfrm>
            <a:off x="6357120" y="365125"/>
            <a:ext cx="3950658" cy="3144871"/>
          </a:xfrm>
          <a:prstGeom prst="rect">
            <a:avLst/>
          </a:prstGeom>
        </p:spPr>
      </p:pic>
      <p:pic>
        <p:nvPicPr>
          <p:cNvPr id="8" name="Picture 7">
            <a:extLst>
              <a:ext uri="{FF2B5EF4-FFF2-40B4-BE49-F238E27FC236}">
                <a16:creationId xmlns:a16="http://schemas.microsoft.com/office/drawing/2014/main" id="{52F0E924-2010-4568-BF07-A51E0FA0BA73}"/>
              </a:ext>
            </a:extLst>
          </p:cNvPr>
          <p:cNvPicPr>
            <a:picLocks noChangeAspect="1"/>
          </p:cNvPicPr>
          <p:nvPr/>
        </p:nvPicPr>
        <p:blipFill>
          <a:blip r:embed="rId4"/>
          <a:stretch>
            <a:fillRect/>
          </a:stretch>
        </p:blipFill>
        <p:spPr>
          <a:xfrm>
            <a:off x="6357120" y="3589682"/>
            <a:ext cx="3950658" cy="3144871"/>
          </a:xfrm>
          <a:prstGeom prst="rect">
            <a:avLst/>
          </a:prstGeom>
        </p:spPr>
      </p:pic>
      <p:pic>
        <p:nvPicPr>
          <p:cNvPr id="3" name="Picture 2">
            <a:extLst>
              <a:ext uri="{FF2B5EF4-FFF2-40B4-BE49-F238E27FC236}">
                <a16:creationId xmlns:a16="http://schemas.microsoft.com/office/drawing/2014/main" id="{25A4BCBF-B218-50E4-15BE-E29E98F6C009}"/>
              </a:ext>
            </a:extLst>
          </p:cNvPr>
          <p:cNvPicPr>
            <a:picLocks noChangeAspect="1"/>
          </p:cNvPicPr>
          <p:nvPr/>
        </p:nvPicPr>
        <p:blipFill>
          <a:blip r:embed="rId5"/>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2172362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538E2-75E7-281B-8E5C-0594345DCF99}"/>
              </a:ext>
            </a:extLst>
          </p:cNvPr>
          <p:cNvSpPr>
            <a:spLocks noGrp="1"/>
          </p:cNvSpPr>
          <p:nvPr>
            <p:ph type="title"/>
          </p:nvPr>
        </p:nvSpPr>
        <p:spPr/>
        <p:txBody>
          <a:bodyPr/>
          <a:lstStyle/>
          <a:p>
            <a:r>
              <a:rPr lang="en-US" dirty="0"/>
              <a:t>Hydrology</a:t>
            </a:r>
          </a:p>
        </p:txBody>
      </p:sp>
      <p:sp>
        <p:nvSpPr>
          <p:cNvPr id="5" name="Subtitle 4">
            <a:extLst>
              <a:ext uri="{FF2B5EF4-FFF2-40B4-BE49-F238E27FC236}">
                <a16:creationId xmlns:a16="http://schemas.microsoft.com/office/drawing/2014/main" id="{B597093F-787C-0194-49D5-7671E7BC2198}"/>
              </a:ext>
            </a:extLst>
          </p:cNvPr>
          <p:cNvSpPr>
            <a:spLocks noGrp="1"/>
          </p:cNvSpPr>
          <p:nvPr>
            <p:ph type="body" idx="1"/>
          </p:nvPr>
        </p:nvSpPr>
        <p:spPr/>
        <p:txBody>
          <a:bodyPr/>
          <a:lstStyle/>
          <a:p>
            <a:endParaRPr lang="en-US"/>
          </a:p>
        </p:txBody>
      </p:sp>
      <p:sp>
        <p:nvSpPr>
          <p:cNvPr id="7" name="Slide Number Placeholder 6">
            <a:extLst>
              <a:ext uri="{FF2B5EF4-FFF2-40B4-BE49-F238E27FC236}">
                <a16:creationId xmlns:a16="http://schemas.microsoft.com/office/drawing/2014/main" id="{9D481DC1-5C21-6906-56D7-90590CF354E3}"/>
              </a:ext>
            </a:extLst>
          </p:cNvPr>
          <p:cNvSpPr>
            <a:spLocks noGrp="1"/>
          </p:cNvSpPr>
          <p:nvPr>
            <p:ph type="sldNum" sz="quarter" idx="12"/>
          </p:nvPr>
        </p:nvSpPr>
        <p:spPr/>
        <p:txBody>
          <a:bodyPr/>
          <a:lstStyle/>
          <a:p>
            <a:fld id="{3AA0283A-4265-48D1-A36E-176D158BEB48}" type="slidenum">
              <a:rPr lang="en-US" smtClean="0"/>
              <a:t>3</a:t>
            </a:fld>
            <a:endParaRPr lang="en-US"/>
          </a:p>
        </p:txBody>
      </p:sp>
      <p:pic>
        <p:nvPicPr>
          <p:cNvPr id="6" name="Picture 5">
            <a:extLst>
              <a:ext uri="{FF2B5EF4-FFF2-40B4-BE49-F238E27FC236}">
                <a16:creationId xmlns:a16="http://schemas.microsoft.com/office/drawing/2014/main" id="{44B76E7B-9619-9C54-64B9-DB913A024921}"/>
              </a:ext>
            </a:extLst>
          </p:cNvPr>
          <p:cNvPicPr>
            <a:picLocks noChangeAspect="1"/>
          </p:cNvPicPr>
          <p:nvPr/>
        </p:nvPicPr>
        <p:blipFill>
          <a:blip r:embed="rId2"/>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3973152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3C61B-F3B3-3DD7-483E-6AB4591BE71F}"/>
              </a:ext>
            </a:extLst>
          </p:cNvPr>
          <p:cNvSpPr>
            <a:spLocks noGrp="1"/>
          </p:cNvSpPr>
          <p:nvPr>
            <p:ph type="title"/>
          </p:nvPr>
        </p:nvSpPr>
        <p:spPr>
          <a:xfrm>
            <a:off x="609600" y="189971"/>
            <a:ext cx="9892145" cy="1143000"/>
          </a:xfrm>
        </p:spPr>
        <p:txBody>
          <a:bodyPr vert="horz" lIns="108856" tIns="54428" rIns="108856" bIns="54428" rtlCol="0" anchor="t">
            <a:normAutofit/>
          </a:bodyPr>
          <a:lstStyle/>
          <a:p>
            <a:pPr algn="ctr"/>
            <a:r>
              <a:rPr lang="en-US" dirty="0">
                <a:cs typeface="Arial"/>
              </a:rPr>
              <a:t>Observations and Forecasts Informing Water Management</a:t>
            </a:r>
          </a:p>
        </p:txBody>
      </p:sp>
      <p:sp>
        <p:nvSpPr>
          <p:cNvPr id="4" name="Slide Number Placeholder 3">
            <a:extLst>
              <a:ext uri="{FF2B5EF4-FFF2-40B4-BE49-F238E27FC236}">
                <a16:creationId xmlns:a16="http://schemas.microsoft.com/office/drawing/2014/main" id="{E9D6772D-4624-F017-FF1D-A572CA6C290F}"/>
              </a:ext>
            </a:extLst>
          </p:cNvPr>
          <p:cNvSpPr>
            <a:spLocks noGrp="1"/>
          </p:cNvSpPr>
          <p:nvPr>
            <p:ph type="sldNum" sz="quarter" idx="12"/>
          </p:nvPr>
        </p:nvSpPr>
        <p:spPr/>
        <p:txBody>
          <a:bodyPr/>
          <a:lstStyle/>
          <a:p>
            <a:fld id="{3AA0283A-4265-48D1-A36E-176D158BEB48}" type="slidenum">
              <a:rPr lang="en-US" smtClean="0"/>
              <a:t>30</a:t>
            </a:fld>
            <a:endParaRPr lang="en-US"/>
          </a:p>
        </p:txBody>
      </p:sp>
      <p:pic>
        <p:nvPicPr>
          <p:cNvPr id="5" name="Picture 4">
            <a:extLst>
              <a:ext uri="{FF2B5EF4-FFF2-40B4-BE49-F238E27FC236}">
                <a16:creationId xmlns:a16="http://schemas.microsoft.com/office/drawing/2014/main" id="{CA2AEDD0-7C7C-B2CB-A720-ADD49407BB83}"/>
              </a:ext>
            </a:extLst>
          </p:cNvPr>
          <p:cNvPicPr>
            <a:picLocks noChangeAspect="1"/>
          </p:cNvPicPr>
          <p:nvPr/>
        </p:nvPicPr>
        <p:blipFill>
          <a:blip r:embed="rId2"/>
          <a:stretch>
            <a:fillRect/>
          </a:stretch>
        </p:blipFill>
        <p:spPr>
          <a:xfrm>
            <a:off x="1646767" y="1713566"/>
            <a:ext cx="9025467" cy="4415117"/>
          </a:xfrm>
          <a:prstGeom prst="rect">
            <a:avLst/>
          </a:prstGeom>
        </p:spPr>
      </p:pic>
      <p:sp>
        <p:nvSpPr>
          <p:cNvPr id="6" name="TextBox 5">
            <a:extLst>
              <a:ext uri="{FF2B5EF4-FFF2-40B4-BE49-F238E27FC236}">
                <a16:creationId xmlns:a16="http://schemas.microsoft.com/office/drawing/2014/main" id="{4734F60E-FC6F-7E76-5BB7-3BF026D8BFE6}"/>
              </a:ext>
            </a:extLst>
          </p:cNvPr>
          <p:cNvSpPr txBox="1"/>
          <p:nvPr/>
        </p:nvSpPr>
        <p:spPr>
          <a:xfrm>
            <a:off x="2032000" y="3127375"/>
            <a:ext cx="182880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1200" b="1">
                <a:latin typeface="Arial"/>
                <a:cs typeface="Arial"/>
              </a:rPr>
              <a:t>AR Recon</a:t>
            </a:r>
          </a:p>
        </p:txBody>
      </p:sp>
      <p:pic>
        <p:nvPicPr>
          <p:cNvPr id="7" name="Picture 6">
            <a:extLst>
              <a:ext uri="{FF2B5EF4-FFF2-40B4-BE49-F238E27FC236}">
                <a16:creationId xmlns:a16="http://schemas.microsoft.com/office/drawing/2014/main" id="{65F13A3E-4622-FE9A-1BB7-49C7435E565D}"/>
              </a:ext>
            </a:extLst>
          </p:cNvPr>
          <p:cNvPicPr>
            <a:picLocks noChangeAspect="1"/>
          </p:cNvPicPr>
          <p:nvPr/>
        </p:nvPicPr>
        <p:blipFill>
          <a:blip r:embed="rId3"/>
          <a:stretch>
            <a:fillRect/>
          </a:stretch>
        </p:blipFill>
        <p:spPr>
          <a:xfrm>
            <a:off x="2129367" y="2776009"/>
            <a:ext cx="694267" cy="342900"/>
          </a:xfrm>
          <a:prstGeom prst="rect">
            <a:avLst/>
          </a:prstGeom>
        </p:spPr>
      </p:pic>
      <p:pic>
        <p:nvPicPr>
          <p:cNvPr id="3" name="Picture 2">
            <a:extLst>
              <a:ext uri="{FF2B5EF4-FFF2-40B4-BE49-F238E27FC236}">
                <a16:creationId xmlns:a16="http://schemas.microsoft.com/office/drawing/2014/main" id="{23D7BFFA-9335-A9FF-676C-750DD92268A6}"/>
              </a:ext>
            </a:extLst>
          </p:cNvPr>
          <p:cNvPicPr>
            <a:picLocks noChangeAspect="1"/>
          </p:cNvPicPr>
          <p:nvPr/>
        </p:nvPicPr>
        <p:blipFill>
          <a:blip r:embed="rId4"/>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615904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141DA-476D-401C-B17A-1F90564C1063}"/>
              </a:ext>
            </a:extLst>
          </p:cNvPr>
          <p:cNvSpPr>
            <a:spLocks noGrp="1"/>
          </p:cNvSpPr>
          <p:nvPr>
            <p:ph type="title"/>
          </p:nvPr>
        </p:nvSpPr>
        <p:spPr>
          <a:xfrm>
            <a:off x="450272" y="261076"/>
            <a:ext cx="6061364" cy="1325563"/>
          </a:xfrm>
        </p:spPr>
        <p:txBody>
          <a:bodyPr>
            <a:normAutofit/>
          </a:bodyPr>
          <a:lstStyle/>
          <a:p>
            <a:r>
              <a:rPr lang="en-US" dirty="0"/>
              <a:t>Regulations &amp; Obligations</a:t>
            </a:r>
          </a:p>
        </p:txBody>
      </p:sp>
      <p:sp>
        <p:nvSpPr>
          <p:cNvPr id="4" name="Content Placeholder 3">
            <a:extLst>
              <a:ext uri="{FF2B5EF4-FFF2-40B4-BE49-F238E27FC236}">
                <a16:creationId xmlns:a16="http://schemas.microsoft.com/office/drawing/2014/main" id="{FE829AF4-EF80-446E-8C08-712A908C8699}"/>
              </a:ext>
            </a:extLst>
          </p:cNvPr>
          <p:cNvSpPr>
            <a:spLocks noGrp="1"/>
          </p:cNvSpPr>
          <p:nvPr>
            <p:ph idx="1"/>
          </p:nvPr>
        </p:nvSpPr>
        <p:spPr>
          <a:xfrm>
            <a:off x="609600" y="1764145"/>
            <a:ext cx="5800436" cy="4362023"/>
          </a:xfrm>
        </p:spPr>
        <p:txBody>
          <a:bodyPr>
            <a:normAutofit fontScale="85000" lnSpcReduction="10000"/>
          </a:bodyPr>
          <a:lstStyle/>
          <a:p>
            <a:r>
              <a:rPr lang="en-US" sz="2800" dirty="0"/>
              <a:t>Minimum Instream flow </a:t>
            </a:r>
          </a:p>
          <a:p>
            <a:r>
              <a:rPr lang="en-US" sz="2800" dirty="0"/>
              <a:t>Flood control</a:t>
            </a:r>
          </a:p>
          <a:p>
            <a:r>
              <a:rPr lang="en-US" sz="2800" dirty="0"/>
              <a:t>Delta requirements</a:t>
            </a:r>
          </a:p>
          <a:p>
            <a:pPr lvl="1"/>
            <a:r>
              <a:rPr lang="en-US" sz="2400" dirty="0"/>
              <a:t>State Water Board Bay-Delta Standards (Decision-1641)</a:t>
            </a:r>
          </a:p>
          <a:p>
            <a:pPr lvl="1"/>
            <a:r>
              <a:rPr lang="en-US" sz="2400" dirty="0"/>
              <a:t>ESA Biological Opinions</a:t>
            </a:r>
          </a:p>
          <a:p>
            <a:pPr lvl="1"/>
            <a:r>
              <a:rPr lang="en-US" sz="2400" dirty="0"/>
              <a:t>CESA Incidental Take Permit</a:t>
            </a:r>
            <a:r>
              <a:rPr lang="en-US" sz="1932" dirty="0"/>
              <a:t> </a:t>
            </a:r>
          </a:p>
          <a:p>
            <a:r>
              <a:rPr lang="en-US" sz="2800" dirty="0"/>
              <a:t>Other In-Basin Use</a:t>
            </a:r>
          </a:p>
          <a:p>
            <a:r>
              <a:rPr lang="en-US" sz="2800" dirty="0"/>
              <a:t>Coordinated Operations Agreement</a:t>
            </a:r>
          </a:p>
        </p:txBody>
      </p:sp>
      <p:sp>
        <p:nvSpPr>
          <p:cNvPr id="10" name="Slide Number Placeholder 9">
            <a:extLst>
              <a:ext uri="{FF2B5EF4-FFF2-40B4-BE49-F238E27FC236}">
                <a16:creationId xmlns:a16="http://schemas.microsoft.com/office/drawing/2014/main" id="{24261EF7-1D1C-FE5F-3CDB-7C140F64ABAF}"/>
              </a:ext>
            </a:extLst>
          </p:cNvPr>
          <p:cNvSpPr>
            <a:spLocks noGrp="1"/>
          </p:cNvSpPr>
          <p:nvPr>
            <p:ph type="sldNum" sz="quarter" idx="12"/>
          </p:nvPr>
        </p:nvSpPr>
        <p:spPr/>
        <p:txBody>
          <a:bodyPr/>
          <a:lstStyle/>
          <a:p>
            <a:fld id="{3AA0283A-4265-48D1-A36E-176D158BEB48}" type="slidenum">
              <a:rPr lang="en-US" smtClean="0"/>
              <a:t>31</a:t>
            </a:fld>
            <a:endParaRPr lang="en-US"/>
          </a:p>
        </p:txBody>
      </p:sp>
      <p:pic>
        <p:nvPicPr>
          <p:cNvPr id="6" name="Picture 5">
            <a:extLst>
              <a:ext uri="{FF2B5EF4-FFF2-40B4-BE49-F238E27FC236}">
                <a16:creationId xmlns:a16="http://schemas.microsoft.com/office/drawing/2014/main" id="{3F48A7E2-227D-4FA6-B673-A1EAE0E72678}"/>
              </a:ext>
            </a:extLst>
          </p:cNvPr>
          <p:cNvPicPr>
            <a:picLocks noChangeAspect="1"/>
          </p:cNvPicPr>
          <p:nvPr/>
        </p:nvPicPr>
        <p:blipFill>
          <a:blip r:embed="rId3"/>
          <a:stretch>
            <a:fillRect/>
          </a:stretch>
        </p:blipFill>
        <p:spPr>
          <a:xfrm>
            <a:off x="6790888" y="3677897"/>
            <a:ext cx="4811537" cy="3087824"/>
          </a:xfrm>
          <a:prstGeom prst="rect">
            <a:avLst/>
          </a:prstGeom>
        </p:spPr>
      </p:pic>
      <p:pic>
        <p:nvPicPr>
          <p:cNvPr id="5" name="Picture 4">
            <a:extLst>
              <a:ext uri="{FF2B5EF4-FFF2-40B4-BE49-F238E27FC236}">
                <a16:creationId xmlns:a16="http://schemas.microsoft.com/office/drawing/2014/main" id="{3E208450-B3B2-4AF8-8B2F-4608177ABD47}"/>
              </a:ext>
            </a:extLst>
          </p:cNvPr>
          <p:cNvPicPr>
            <a:picLocks noChangeAspect="1"/>
          </p:cNvPicPr>
          <p:nvPr/>
        </p:nvPicPr>
        <p:blipFill>
          <a:blip r:embed="rId4"/>
          <a:stretch>
            <a:fillRect/>
          </a:stretch>
        </p:blipFill>
        <p:spPr>
          <a:xfrm>
            <a:off x="6790888" y="274638"/>
            <a:ext cx="4791512" cy="3282294"/>
          </a:xfrm>
          <a:prstGeom prst="rect">
            <a:avLst/>
          </a:prstGeom>
        </p:spPr>
      </p:pic>
      <p:pic>
        <p:nvPicPr>
          <p:cNvPr id="9" name="Picture 8">
            <a:extLst>
              <a:ext uri="{FF2B5EF4-FFF2-40B4-BE49-F238E27FC236}">
                <a16:creationId xmlns:a16="http://schemas.microsoft.com/office/drawing/2014/main" id="{25A4BCBF-B218-50E4-15BE-E29E98F6C009}"/>
              </a:ext>
            </a:extLst>
          </p:cNvPr>
          <p:cNvPicPr>
            <a:picLocks noChangeAspect="1"/>
          </p:cNvPicPr>
          <p:nvPr/>
        </p:nvPicPr>
        <p:blipFill>
          <a:blip r:embed="rId5"/>
          <a:stretch>
            <a:fillRect/>
          </a:stretch>
        </p:blipFill>
        <p:spPr>
          <a:xfrm>
            <a:off x="289364" y="6139734"/>
            <a:ext cx="1579392" cy="475280"/>
          </a:xfrm>
          <a:prstGeom prst="rect">
            <a:avLst/>
          </a:prstGeom>
          <a:noFill/>
        </p:spPr>
      </p:pic>
    </p:spTree>
    <p:extLst>
      <p:ext uri="{BB962C8B-B14F-4D97-AF65-F5344CB8AC3E}">
        <p14:creationId xmlns:p14="http://schemas.microsoft.com/office/powerpoint/2010/main" val="3716259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7C23-48A2-4BE8-A6FD-D85F22915D48}"/>
              </a:ext>
            </a:extLst>
          </p:cNvPr>
          <p:cNvSpPr>
            <a:spLocks noGrp="1"/>
          </p:cNvSpPr>
          <p:nvPr>
            <p:ph type="title"/>
          </p:nvPr>
        </p:nvSpPr>
        <p:spPr/>
        <p:txBody>
          <a:bodyPr/>
          <a:lstStyle/>
          <a:p>
            <a:r>
              <a:rPr lang="en-US" dirty="0"/>
              <a:t>Storage Operational Goals</a:t>
            </a:r>
          </a:p>
        </p:txBody>
      </p:sp>
      <p:sp>
        <p:nvSpPr>
          <p:cNvPr id="3" name="Content Placeholder 2">
            <a:extLst>
              <a:ext uri="{FF2B5EF4-FFF2-40B4-BE49-F238E27FC236}">
                <a16:creationId xmlns:a16="http://schemas.microsoft.com/office/drawing/2014/main" id="{D2795775-4761-4026-924D-3D81B5D78F16}"/>
              </a:ext>
            </a:extLst>
          </p:cNvPr>
          <p:cNvSpPr>
            <a:spLocks noGrp="1"/>
          </p:cNvSpPr>
          <p:nvPr>
            <p:ph idx="1"/>
          </p:nvPr>
        </p:nvSpPr>
        <p:spPr/>
        <p:txBody>
          <a:bodyPr>
            <a:normAutofit lnSpcReduction="10000"/>
          </a:bodyPr>
          <a:lstStyle/>
          <a:p>
            <a:r>
              <a:rPr lang="en-US" sz="2800" dirty="0"/>
              <a:t>Carryover Targets</a:t>
            </a:r>
          </a:p>
          <a:p>
            <a:pPr lvl="1"/>
            <a:r>
              <a:rPr lang="en-US" sz="2400" dirty="0"/>
              <a:t>Oroville</a:t>
            </a:r>
          </a:p>
          <a:p>
            <a:pPr lvl="2"/>
            <a:r>
              <a:rPr lang="en-US" sz="2200" dirty="0"/>
              <a:t>1.6 MAF end of September</a:t>
            </a:r>
          </a:p>
          <a:p>
            <a:pPr lvl="1"/>
            <a:r>
              <a:rPr lang="en-US" sz="2400" dirty="0"/>
              <a:t>San Luis</a:t>
            </a:r>
          </a:p>
          <a:p>
            <a:pPr lvl="2"/>
            <a:r>
              <a:rPr lang="en-US" sz="2200" dirty="0"/>
              <a:t>State Water Contractors Carryover</a:t>
            </a:r>
            <a:endParaRPr lang="en-US" sz="1800" dirty="0"/>
          </a:p>
          <a:p>
            <a:pPr lvl="2"/>
            <a:r>
              <a:rPr lang="en-US" sz="2200" dirty="0"/>
              <a:t>San Luis Low Point</a:t>
            </a:r>
          </a:p>
          <a:p>
            <a:r>
              <a:rPr lang="en-US" sz="2800" dirty="0"/>
              <a:t>Terminal reservoir seasonal operations</a:t>
            </a:r>
          </a:p>
        </p:txBody>
      </p:sp>
      <p:sp>
        <p:nvSpPr>
          <p:cNvPr id="5" name="Slide Number Placeholder 4">
            <a:extLst>
              <a:ext uri="{FF2B5EF4-FFF2-40B4-BE49-F238E27FC236}">
                <a16:creationId xmlns:a16="http://schemas.microsoft.com/office/drawing/2014/main" id="{A18C3A7B-FD95-F362-EA97-2DD3A84455CE}"/>
              </a:ext>
            </a:extLst>
          </p:cNvPr>
          <p:cNvSpPr>
            <a:spLocks noGrp="1"/>
          </p:cNvSpPr>
          <p:nvPr>
            <p:ph type="sldNum" sz="quarter" idx="12"/>
          </p:nvPr>
        </p:nvSpPr>
        <p:spPr/>
        <p:txBody>
          <a:bodyPr/>
          <a:lstStyle/>
          <a:p>
            <a:fld id="{3AA0283A-4265-48D1-A36E-176D158BEB48}" type="slidenum">
              <a:rPr lang="en-US" smtClean="0"/>
              <a:t>32</a:t>
            </a:fld>
            <a:endParaRPr lang="en-US"/>
          </a:p>
        </p:txBody>
      </p:sp>
      <p:pic>
        <p:nvPicPr>
          <p:cNvPr id="4" name="Picture 3">
            <a:extLst>
              <a:ext uri="{FF2B5EF4-FFF2-40B4-BE49-F238E27FC236}">
                <a16:creationId xmlns:a16="http://schemas.microsoft.com/office/drawing/2014/main" id="{A1EDC9B6-D8FB-2741-62FF-C388111D6573}"/>
              </a:ext>
            </a:extLst>
          </p:cNvPr>
          <p:cNvPicPr>
            <a:picLocks noChangeAspect="1"/>
          </p:cNvPicPr>
          <p:nvPr/>
        </p:nvPicPr>
        <p:blipFill>
          <a:blip r:embed="rId2"/>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2209506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5177-D3B9-40EF-918A-C408099E772B}"/>
              </a:ext>
            </a:extLst>
          </p:cNvPr>
          <p:cNvSpPr>
            <a:spLocks noGrp="1"/>
          </p:cNvSpPr>
          <p:nvPr>
            <p:ph type="title"/>
          </p:nvPr>
        </p:nvSpPr>
        <p:spPr>
          <a:xfrm>
            <a:off x="913775" y="618518"/>
            <a:ext cx="10364451" cy="981688"/>
          </a:xfrm>
        </p:spPr>
        <p:txBody>
          <a:bodyPr/>
          <a:lstStyle/>
          <a:p>
            <a:r>
              <a:rPr lang="en-US" dirty="0"/>
              <a:t>Deliveries Forecasts</a:t>
            </a:r>
          </a:p>
        </p:txBody>
      </p:sp>
      <p:sp>
        <p:nvSpPr>
          <p:cNvPr id="3" name="Content Placeholder 2">
            <a:extLst>
              <a:ext uri="{FF2B5EF4-FFF2-40B4-BE49-F238E27FC236}">
                <a16:creationId xmlns:a16="http://schemas.microsoft.com/office/drawing/2014/main" id="{A1E740B9-CED4-45D6-A9DF-1F16259E9289}"/>
              </a:ext>
            </a:extLst>
          </p:cNvPr>
          <p:cNvSpPr>
            <a:spLocks noGrp="1"/>
          </p:cNvSpPr>
          <p:nvPr>
            <p:ph idx="1"/>
          </p:nvPr>
        </p:nvSpPr>
        <p:spPr>
          <a:xfrm>
            <a:off x="609600" y="1600205"/>
            <a:ext cx="5486400" cy="4525963"/>
          </a:xfrm>
        </p:spPr>
        <p:txBody>
          <a:bodyPr/>
          <a:lstStyle/>
          <a:p>
            <a:r>
              <a:rPr lang="en-US" sz="2800" dirty="0"/>
              <a:t>Range of delivery requests</a:t>
            </a:r>
          </a:p>
          <a:p>
            <a:pPr lvl="1"/>
            <a:r>
              <a:rPr lang="en-US" sz="2400" dirty="0"/>
              <a:t>0%, 10%, 30%, 50%, 60%, 100%</a:t>
            </a:r>
          </a:p>
          <a:p>
            <a:r>
              <a:rPr lang="en-US" sz="2800" dirty="0"/>
              <a:t>Table A scaled to maximize delivery of available supply</a:t>
            </a:r>
          </a:p>
          <a:p>
            <a:r>
              <a:rPr lang="en-US" sz="2800" dirty="0"/>
              <a:t>Other Deliveries (not scaled)</a:t>
            </a:r>
          </a:p>
          <a:p>
            <a:pPr lvl="1"/>
            <a:r>
              <a:rPr lang="en-US" sz="2400" dirty="0"/>
              <a:t>Article 56</a:t>
            </a:r>
          </a:p>
          <a:p>
            <a:pPr lvl="1"/>
            <a:r>
              <a:rPr lang="en-US" sz="2400" dirty="0"/>
              <a:t>Backup</a:t>
            </a:r>
            <a:endParaRPr lang="en-US" dirty="0"/>
          </a:p>
        </p:txBody>
      </p:sp>
      <p:sp>
        <p:nvSpPr>
          <p:cNvPr id="6" name="Slide Number Placeholder 5">
            <a:extLst>
              <a:ext uri="{FF2B5EF4-FFF2-40B4-BE49-F238E27FC236}">
                <a16:creationId xmlns:a16="http://schemas.microsoft.com/office/drawing/2014/main" id="{DBA894E0-9ECD-ED45-B3AB-8BA77070AE92}"/>
              </a:ext>
            </a:extLst>
          </p:cNvPr>
          <p:cNvSpPr>
            <a:spLocks noGrp="1"/>
          </p:cNvSpPr>
          <p:nvPr>
            <p:ph type="sldNum" sz="quarter" idx="12"/>
          </p:nvPr>
        </p:nvSpPr>
        <p:spPr/>
        <p:txBody>
          <a:bodyPr/>
          <a:lstStyle/>
          <a:p>
            <a:fld id="{3AA0283A-4265-48D1-A36E-176D158BEB48}" type="slidenum">
              <a:rPr lang="en-US" smtClean="0"/>
              <a:t>33</a:t>
            </a:fld>
            <a:endParaRPr lang="en-US"/>
          </a:p>
        </p:txBody>
      </p:sp>
      <p:pic>
        <p:nvPicPr>
          <p:cNvPr id="4" name="Picture 3">
            <a:extLst>
              <a:ext uri="{FF2B5EF4-FFF2-40B4-BE49-F238E27FC236}">
                <a16:creationId xmlns:a16="http://schemas.microsoft.com/office/drawing/2014/main" id="{A8BA4950-8727-4B5A-B5D4-E1CEB7C63B5C}"/>
              </a:ext>
            </a:extLst>
          </p:cNvPr>
          <p:cNvPicPr>
            <a:picLocks noChangeAspect="1"/>
          </p:cNvPicPr>
          <p:nvPr/>
        </p:nvPicPr>
        <p:blipFill>
          <a:blip r:embed="rId2"/>
          <a:stretch>
            <a:fillRect/>
          </a:stretch>
        </p:blipFill>
        <p:spPr>
          <a:xfrm>
            <a:off x="6096000" y="1738276"/>
            <a:ext cx="5248109" cy="3381447"/>
          </a:xfrm>
          <a:prstGeom prst="rect">
            <a:avLst/>
          </a:prstGeom>
        </p:spPr>
      </p:pic>
      <p:pic>
        <p:nvPicPr>
          <p:cNvPr id="5" name="Picture 4">
            <a:extLst>
              <a:ext uri="{FF2B5EF4-FFF2-40B4-BE49-F238E27FC236}">
                <a16:creationId xmlns:a16="http://schemas.microsoft.com/office/drawing/2014/main" id="{6F079D93-8178-5316-4BED-63BDEA28C102}"/>
              </a:ext>
            </a:extLst>
          </p:cNvPr>
          <p:cNvPicPr>
            <a:picLocks noChangeAspect="1"/>
          </p:cNvPicPr>
          <p:nvPr/>
        </p:nvPicPr>
        <p:blipFill>
          <a:blip r:embed="rId3"/>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3874412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12E6B6A-89C1-2BD3-DBC1-1B37BC9679FD}"/>
              </a:ext>
            </a:extLst>
          </p:cNvPr>
          <p:cNvGraphicFramePr>
            <a:graphicFrameLocks/>
          </p:cNvGraphicFramePr>
          <p:nvPr>
            <p:extLst>
              <p:ext uri="{D42A27DB-BD31-4B8C-83A1-F6EECF244321}">
                <p14:modId xmlns:p14="http://schemas.microsoft.com/office/powerpoint/2010/main" val="215295920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a:extLst>
              <a:ext uri="{FF2B5EF4-FFF2-40B4-BE49-F238E27FC236}">
                <a16:creationId xmlns:a16="http://schemas.microsoft.com/office/drawing/2014/main" id="{5330B76F-8F5F-C5F6-16CE-5ACC7EB899F1}"/>
              </a:ext>
            </a:extLst>
          </p:cNvPr>
          <p:cNvPicPr>
            <a:picLocks noChangeAspect="1"/>
          </p:cNvPicPr>
          <p:nvPr/>
        </p:nvPicPr>
        <p:blipFill>
          <a:blip r:embed="rId3"/>
          <a:stretch>
            <a:fillRect/>
          </a:stretch>
        </p:blipFill>
        <p:spPr>
          <a:xfrm>
            <a:off x="10393946" y="227085"/>
            <a:ext cx="1579392" cy="475280"/>
          </a:xfrm>
          <a:prstGeom prst="rect">
            <a:avLst/>
          </a:prstGeom>
          <a:noFill/>
        </p:spPr>
      </p:pic>
      <p:sp>
        <p:nvSpPr>
          <p:cNvPr id="3" name="Slide Number Placeholder 2">
            <a:extLst>
              <a:ext uri="{FF2B5EF4-FFF2-40B4-BE49-F238E27FC236}">
                <a16:creationId xmlns:a16="http://schemas.microsoft.com/office/drawing/2014/main" id="{304621A8-6185-A937-82D0-BAD2EB90B3D0}"/>
              </a:ext>
            </a:extLst>
          </p:cNvPr>
          <p:cNvSpPr>
            <a:spLocks noGrp="1"/>
          </p:cNvSpPr>
          <p:nvPr>
            <p:ph type="sldNum" sz="quarter" idx="12"/>
          </p:nvPr>
        </p:nvSpPr>
        <p:spPr/>
        <p:txBody>
          <a:bodyPr/>
          <a:lstStyle/>
          <a:p>
            <a:fld id="{3AA0283A-4265-48D1-A36E-176D158BEB48}" type="slidenum">
              <a:rPr lang="en-US" smtClean="0"/>
              <a:t>34</a:t>
            </a:fld>
            <a:endParaRPr lang="en-US"/>
          </a:p>
        </p:txBody>
      </p:sp>
    </p:spTree>
    <p:extLst>
      <p:ext uri="{BB962C8B-B14F-4D97-AF65-F5344CB8AC3E}">
        <p14:creationId xmlns:p14="http://schemas.microsoft.com/office/powerpoint/2010/main" val="3564509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C4113-E11B-53C4-30BF-6567F8DFAAC3}"/>
              </a:ext>
            </a:extLst>
          </p:cNvPr>
          <p:cNvSpPr>
            <a:spLocks noGrp="1"/>
          </p:cNvSpPr>
          <p:nvPr>
            <p:ph type="title"/>
          </p:nvPr>
        </p:nvSpPr>
        <p:spPr>
          <a:xfrm>
            <a:off x="609600" y="158931"/>
            <a:ext cx="10972800" cy="709071"/>
          </a:xfrm>
        </p:spPr>
        <p:txBody>
          <a:bodyPr/>
          <a:lstStyle/>
          <a:p>
            <a:pPr algn="ctr"/>
            <a:r>
              <a:rPr lang="en-US" dirty="0"/>
              <a:t>Complex Water Management: WY 2022 Example</a:t>
            </a:r>
          </a:p>
        </p:txBody>
      </p:sp>
      <p:sp>
        <p:nvSpPr>
          <p:cNvPr id="4" name="Arrow: Right 3">
            <a:extLst>
              <a:ext uri="{FF2B5EF4-FFF2-40B4-BE49-F238E27FC236}">
                <a16:creationId xmlns:a16="http://schemas.microsoft.com/office/drawing/2014/main" id="{5977BC18-2721-666C-8FB2-CEE9CB33721D}"/>
              </a:ext>
            </a:extLst>
          </p:cNvPr>
          <p:cNvSpPr/>
          <p:nvPr/>
        </p:nvSpPr>
        <p:spPr>
          <a:xfrm>
            <a:off x="609600" y="3294269"/>
            <a:ext cx="10972800" cy="15642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E19B1AE2-F6F3-D006-2B06-03BD66765A60}"/>
              </a:ext>
            </a:extLst>
          </p:cNvPr>
          <p:cNvSpPr txBox="1"/>
          <p:nvPr/>
        </p:nvSpPr>
        <p:spPr>
          <a:xfrm>
            <a:off x="10907510" y="3907120"/>
            <a:ext cx="65594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2B2B"/>
                </a:solidFill>
                <a:effectLst/>
                <a:uLnTx/>
                <a:uFillTx/>
                <a:latin typeface="Open Sans"/>
                <a:ea typeface="+mn-ea"/>
                <a:cs typeface="+mn-cs"/>
              </a:rPr>
              <a:t>Time</a:t>
            </a:r>
          </a:p>
        </p:txBody>
      </p:sp>
      <p:sp>
        <p:nvSpPr>
          <p:cNvPr id="6" name="TextBox 5">
            <a:extLst>
              <a:ext uri="{FF2B5EF4-FFF2-40B4-BE49-F238E27FC236}">
                <a16:creationId xmlns:a16="http://schemas.microsoft.com/office/drawing/2014/main" id="{8BCD60E9-0883-B5B0-E8B9-974CE0AC1B79}"/>
              </a:ext>
            </a:extLst>
          </p:cNvPr>
          <p:cNvSpPr txBox="1"/>
          <p:nvPr/>
        </p:nvSpPr>
        <p:spPr>
          <a:xfrm>
            <a:off x="609600" y="3878594"/>
            <a:ext cx="623889"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Oct</a:t>
            </a:r>
          </a:p>
        </p:txBody>
      </p:sp>
      <p:sp>
        <p:nvSpPr>
          <p:cNvPr id="7" name="TextBox 6">
            <a:extLst>
              <a:ext uri="{FF2B5EF4-FFF2-40B4-BE49-F238E27FC236}">
                <a16:creationId xmlns:a16="http://schemas.microsoft.com/office/drawing/2014/main" id="{EEDA0644-CEDA-D1E4-12AF-73639F842950}"/>
              </a:ext>
            </a:extLst>
          </p:cNvPr>
          <p:cNvSpPr txBox="1"/>
          <p:nvPr/>
        </p:nvSpPr>
        <p:spPr>
          <a:xfrm>
            <a:off x="2140731" y="3878594"/>
            <a:ext cx="667170"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Dec</a:t>
            </a:r>
          </a:p>
        </p:txBody>
      </p:sp>
      <p:sp>
        <p:nvSpPr>
          <p:cNvPr id="8" name="TextBox 7">
            <a:extLst>
              <a:ext uri="{FF2B5EF4-FFF2-40B4-BE49-F238E27FC236}">
                <a16:creationId xmlns:a16="http://schemas.microsoft.com/office/drawing/2014/main" id="{706B65F2-9480-85EC-DEF9-CC9054EE7C74}"/>
              </a:ext>
            </a:extLst>
          </p:cNvPr>
          <p:cNvSpPr txBox="1"/>
          <p:nvPr/>
        </p:nvSpPr>
        <p:spPr>
          <a:xfrm>
            <a:off x="2903818" y="3878594"/>
            <a:ext cx="579005"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Jan</a:t>
            </a:r>
          </a:p>
        </p:txBody>
      </p:sp>
      <p:sp>
        <p:nvSpPr>
          <p:cNvPr id="9" name="TextBox 8">
            <a:extLst>
              <a:ext uri="{FF2B5EF4-FFF2-40B4-BE49-F238E27FC236}">
                <a16:creationId xmlns:a16="http://schemas.microsoft.com/office/drawing/2014/main" id="{89FC8703-EC4C-2556-9CDE-7EFB7E6B74FE}"/>
              </a:ext>
            </a:extLst>
          </p:cNvPr>
          <p:cNvSpPr txBox="1"/>
          <p:nvPr/>
        </p:nvSpPr>
        <p:spPr>
          <a:xfrm>
            <a:off x="3561234" y="3878594"/>
            <a:ext cx="647934"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Feb</a:t>
            </a:r>
          </a:p>
        </p:txBody>
      </p:sp>
      <p:sp>
        <p:nvSpPr>
          <p:cNvPr id="10" name="TextBox 9">
            <a:extLst>
              <a:ext uri="{FF2B5EF4-FFF2-40B4-BE49-F238E27FC236}">
                <a16:creationId xmlns:a16="http://schemas.microsoft.com/office/drawing/2014/main" id="{0863DEF2-F3EA-DA06-145E-775000E944BA}"/>
              </a:ext>
            </a:extLst>
          </p:cNvPr>
          <p:cNvSpPr txBox="1"/>
          <p:nvPr/>
        </p:nvSpPr>
        <p:spPr>
          <a:xfrm>
            <a:off x="4281317" y="3878594"/>
            <a:ext cx="696024"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Mar</a:t>
            </a:r>
          </a:p>
        </p:txBody>
      </p:sp>
      <p:sp>
        <p:nvSpPr>
          <p:cNvPr id="11" name="TextBox 10">
            <a:extLst>
              <a:ext uri="{FF2B5EF4-FFF2-40B4-BE49-F238E27FC236}">
                <a16:creationId xmlns:a16="http://schemas.microsoft.com/office/drawing/2014/main" id="{1A743D73-F199-2FEF-0461-4B8E743DBB79}"/>
              </a:ext>
            </a:extLst>
          </p:cNvPr>
          <p:cNvSpPr txBox="1"/>
          <p:nvPr/>
        </p:nvSpPr>
        <p:spPr>
          <a:xfrm>
            <a:off x="5034786" y="3878594"/>
            <a:ext cx="647934"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Apr</a:t>
            </a:r>
          </a:p>
        </p:txBody>
      </p:sp>
      <p:sp>
        <p:nvSpPr>
          <p:cNvPr id="12" name="TextBox 11">
            <a:extLst>
              <a:ext uri="{FF2B5EF4-FFF2-40B4-BE49-F238E27FC236}">
                <a16:creationId xmlns:a16="http://schemas.microsoft.com/office/drawing/2014/main" id="{1C156ADF-6CCC-D80A-194E-BE6FA8459594}"/>
              </a:ext>
            </a:extLst>
          </p:cNvPr>
          <p:cNvSpPr txBox="1"/>
          <p:nvPr/>
        </p:nvSpPr>
        <p:spPr>
          <a:xfrm>
            <a:off x="5788254" y="3878594"/>
            <a:ext cx="737441"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May</a:t>
            </a:r>
          </a:p>
        </p:txBody>
      </p:sp>
      <p:sp>
        <p:nvSpPr>
          <p:cNvPr id="13" name="TextBox 12">
            <a:extLst>
              <a:ext uri="{FF2B5EF4-FFF2-40B4-BE49-F238E27FC236}">
                <a16:creationId xmlns:a16="http://schemas.microsoft.com/office/drawing/2014/main" id="{C9BABD67-5FC5-4949-1C71-0C840EC39574}"/>
              </a:ext>
            </a:extLst>
          </p:cNvPr>
          <p:cNvSpPr txBox="1"/>
          <p:nvPr/>
        </p:nvSpPr>
        <p:spPr>
          <a:xfrm>
            <a:off x="6726447" y="3878594"/>
            <a:ext cx="737441"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Jun</a:t>
            </a:r>
          </a:p>
        </p:txBody>
      </p:sp>
      <p:sp>
        <p:nvSpPr>
          <p:cNvPr id="14" name="TextBox 13">
            <a:extLst>
              <a:ext uri="{FF2B5EF4-FFF2-40B4-BE49-F238E27FC236}">
                <a16:creationId xmlns:a16="http://schemas.microsoft.com/office/drawing/2014/main" id="{FADF16E8-6F87-4C64-2C0C-F80532C73931}"/>
              </a:ext>
            </a:extLst>
          </p:cNvPr>
          <p:cNvSpPr txBox="1"/>
          <p:nvPr/>
        </p:nvSpPr>
        <p:spPr>
          <a:xfrm>
            <a:off x="7664640" y="3878594"/>
            <a:ext cx="737441"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Jul</a:t>
            </a:r>
          </a:p>
        </p:txBody>
      </p:sp>
      <p:sp>
        <p:nvSpPr>
          <p:cNvPr id="15" name="TextBox 14">
            <a:extLst>
              <a:ext uri="{FF2B5EF4-FFF2-40B4-BE49-F238E27FC236}">
                <a16:creationId xmlns:a16="http://schemas.microsoft.com/office/drawing/2014/main" id="{EAF479C9-343A-87A9-AB9E-191C1A2BD813}"/>
              </a:ext>
            </a:extLst>
          </p:cNvPr>
          <p:cNvSpPr txBox="1"/>
          <p:nvPr/>
        </p:nvSpPr>
        <p:spPr>
          <a:xfrm>
            <a:off x="8602834" y="3878594"/>
            <a:ext cx="737441"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Aug</a:t>
            </a:r>
          </a:p>
        </p:txBody>
      </p:sp>
      <p:sp>
        <p:nvSpPr>
          <p:cNvPr id="16" name="TextBox 15">
            <a:extLst>
              <a:ext uri="{FF2B5EF4-FFF2-40B4-BE49-F238E27FC236}">
                <a16:creationId xmlns:a16="http://schemas.microsoft.com/office/drawing/2014/main" id="{B4F7D1E9-9EAF-7BA8-5A27-32BB3D675DF7}"/>
              </a:ext>
            </a:extLst>
          </p:cNvPr>
          <p:cNvSpPr txBox="1"/>
          <p:nvPr/>
        </p:nvSpPr>
        <p:spPr>
          <a:xfrm>
            <a:off x="9541030" y="3878594"/>
            <a:ext cx="737441"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Sep</a:t>
            </a:r>
          </a:p>
        </p:txBody>
      </p:sp>
      <p:sp>
        <p:nvSpPr>
          <p:cNvPr id="17" name="TextBox 16">
            <a:extLst>
              <a:ext uri="{FF2B5EF4-FFF2-40B4-BE49-F238E27FC236}">
                <a16:creationId xmlns:a16="http://schemas.microsoft.com/office/drawing/2014/main" id="{D90C41B5-86A7-3303-1807-ADB5EE1825BE}"/>
              </a:ext>
            </a:extLst>
          </p:cNvPr>
          <p:cNvSpPr txBox="1"/>
          <p:nvPr/>
        </p:nvSpPr>
        <p:spPr>
          <a:xfrm>
            <a:off x="1341695" y="3878594"/>
            <a:ext cx="687368"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Nov</a:t>
            </a:r>
          </a:p>
        </p:txBody>
      </p:sp>
      <p:sp>
        <p:nvSpPr>
          <p:cNvPr id="19" name="TextBox 18">
            <a:extLst>
              <a:ext uri="{FF2B5EF4-FFF2-40B4-BE49-F238E27FC236}">
                <a16:creationId xmlns:a16="http://schemas.microsoft.com/office/drawing/2014/main" id="{3760DDAE-9362-ACE0-F089-33B17988531D}"/>
              </a:ext>
            </a:extLst>
          </p:cNvPr>
          <p:cNvSpPr txBox="1"/>
          <p:nvPr/>
        </p:nvSpPr>
        <p:spPr>
          <a:xfrm>
            <a:off x="1811377" y="5004965"/>
            <a:ext cx="136127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Open Sans"/>
                <a:ea typeface="+mn-ea"/>
                <a:cs typeface="+mn-cs"/>
              </a:rPr>
              <a:t>Initial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Open Sans"/>
                <a:ea typeface="+mn-ea"/>
                <a:cs typeface="+mn-cs"/>
              </a:rPr>
              <a:t>Allocation</a:t>
            </a:r>
          </a:p>
        </p:txBody>
      </p:sp>
      <p:sp>
        <p:nvSpPr>
          <p:cNvPr id="22" name="TextBox 21">
            <a:extLst>
              <a:ext uri="{FF2B5EF4-FFF2-40B4-BE49-F238E27FC236}">
                <a16:creationId xmlns:a16="http://schemas.microsoft.com/office/drawing/2014/main" id="{8C2F9037-F38B-E939-1906-170C323864F3}"/>
              </a:ext>
            </a:extLst>
          </p:cNvPr>
          <p:cNvSpPr txBox="1"/>
          <p:nvPr/>
        </p:nvSpPr>
        <p:spPr>
          <a:xfrm>
            <a:off x="3215100" y="4569229"/>
            <a:ext cx="25442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Open Sans"/>
                <a:ea typeface="+mn-ea"/>
                <a:cs typeface="+mn-cs"/>
              </a:rPr>
              <a:t>Allocation Revisions</a:t>
            </a:r>
          </a:p>
        </p:txBody>
      </p:sp>
      <p:sp>
        <p:nvSpPr>
          <p:cNvPr id="24" name="TextBox 23">
            <a:extLst>
              <a:ext uri="{FF2B5EF4-FFF2-40B4-BE49-F238E27FC236}">
                <a16:creationId xmlns:a16="http://schemas.microsoft.com/office/drawing/2014/main" id="{F0FE992F-33D7-3E0C-1EAB-23DFADACBC99}"/>
              </a:ext>
            </a:extLst>
          </p:cNvPr>
          <p:cNvSpPr txBox="1"/>
          <p:nvPr/>
        </p:nvSpPr>
        <p:spPr>
          <a:xfrm>
            <a:off x="127689" y="4944645"/>
            <a:ext cx="1515517" cy="10770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Obtain Initial Demands</a:t>
            </a:r>
          </a:p>
        </p:txBody>
      </p:sp>
      <p:sp>
        <p:nvSpPr>
          <p:cNvPr id="29" name="Right Brace 28">
            <a:extLst>
              <a:ext uri="{FF2B5EF4-FFF2-40B4-BE49-F238E27FC236}">
                <a16:creationId xmlns:a16="http://schemas.microsoft.com/office/drawing/2014/main" id="{403951AA-F959-6017-A508-31809568E23F}"/>
              </a:ext>
            </a:extLst>
          </p:cNvPr>
          <p:cNvSpPr/>
          <p:nvPr/>
        </p:nvSpPr>
        <p:spPr>
          <a:xfrm rot="5400000">
            <a:off x="3978748" y="3435803"/>
            <a:ext cx="993533" cy="309538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B2B2B"/>
              </a:solidFill>
              <a:effectLst/>
              <a:uLnTx/>
              <a:uFillTx/>
              <a:latin typeface="Open Sans"/>
              <a:ea typeface="+mn-ea"/>
              <a:cs typeface="+mn-cs"/>
            </a:endParaRPr>
          </a:p>
        </p:txBody>
      </p:sp>
      <p:sp>
        <p:nvSpPr>
          <p:cNvPr id="31" name="Rectangle 30">
            <a:extLst>
              <a:ext uri="{FF2B5EF4-FFF2-40B4-BE49-F238E27FC236}">
                <a16:creationId xmlns:a16="http://schemas.microsoft.com/office/drawing/2014/main" id="{193BAF3F-BD1B-6D5D-064E-C9080E160A91}"/>
              </a:ext>
            </a:extLst>
          </p:cNvPr>
          <p:cNvSpPr/>
          <p:nvPr/>
        </p:nvSpPr>
        <p:spPr>
          <a:xfrm>
            <a:off x="1161559" y="973637"/>
            <a:ext cx="120775" cy="26914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2" name="TextBox 31">
            <a:extLst>
              <a:ext uri="{FF2B5EF4-FFF2-40B4-BE49-F238E27FC236}">
                <a16:creationId xmlns:a16="http://schemas.microsoft.com/office/drawing/2014/main" id="{B445076B-E4D8-EB63-A8AF-9791179682C7}"/>
              </a:ext>
            </a:extLst>
          </p:cNvPr>
          <p:cNvSpPr txBox="1"/>
          <p:nvPr/>
        </p:nvSpPr>
        <p:spPr>
          <a:xfrm>
            <a:off x="1017911" y="775355"/>
            <a:ext cx="4651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2B2B"/>
                </a:solidFill>
                <a:effectLst/>
                <a:uLnTx/>
                <a:uFillTx/>
                <a:latin typeface="Open Sans"/>
                <a:ea typeface="+mn-ea"/>
                <a:cs typeface="+mn-cs"/>
              </a:rPr>
              <a:t>AR5</a:t>
            </a:r>
          </a:p>
        </p:txBody>
      </p:sp>
      <p:sp>
        <p:nvSpPr>
          <p:cNvPr id="33" name="Rectangle 32">
            <a:extLst>
              <a:ext uri="{FF2B5EF4-FFF2-40B4-BE49-F238E27FC236}">
                <a16:creationId xmlns:a16="http://schemas.microsoft.com/office/drawing/2014/main" id="{C2D1EA5F-7C98-696B-2DAF-A86E32140F43}"/>
              </a:ext>
            </a:extLst>
          </p:cNvPr>
          <p:cNvSpPr/>
          <p:nvPr/>
        </p:nvSpPr>
        <p:spPr>
          <a:xfrm>
            <a:off x="2128092" y="2542332"/>
            <a:ext cx="137780" cy="1143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4" name="Rectangle 33">
            <a:extLst>
              <a:ext uri="{FF2B5EF4-FFF2-40B4-BE49-F238E27FC236}">
                <a16:creationId xmlns:a16="http://schemas.microsoft.com/office/drawing/2014/main" id="{13BA8C46-4438-8594-AC23-F2D11A2CBFC8}"/>
              </a:ext>
            </a:extLst>
          </p:cNvPr>
          <p:cNvSpPr/>
          <p:nvPr/>
        </p:nvSpPr>
        <p:spPr>
          <a:xfrm>
            <a:off x="2565285" y="2519495"/>
            <a:ext cx="137780" cy="1143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5" name="Rectangle 34">
            <a:extLst>
              <a:ext uri="{FF2B5EF4-FFF2-40B4-BE49-F238E27FC236}">
                <a16:creationId xmlns:a16="http://schemas.microsoft.com/office/drawing/2014/main" id="{00060519-73FC-48D3-DB5E-2BAEEF76D619}"/>
              </a:ext>
            </a:extLst>
          </p:cNvPr>
          <p:cNvSpPr/>
          <p:nvPr/>
        </p:nvSpPr>
        <p:spPr>
          <a:xfrm>
            <a:off x="2800826" y="2527236"/>
            <a:ext cx="137780" cy="1143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6" name="Rectangle 35">
            <a:extLst>
              <a:ext uri="{FF2B5EF4-FFF2-40B4-BE49-F238E27FC236}">
                <a16:creationId xmlns:a16="http://schemas.microsoft.com/office/drawing/2014/main" id="{3F569141-9487-6E9F-B812-117A515442D9}"/>
              </a:ext>
            </a:extLst>
          </p:cNvPr>
          <p:cNvSpPr/>
          <p:nvPr/>
        </p:nvSpPr>
        <p:spPr>
          <a:xfrm>
            <a:off x="2306123" y="2132992"/>
            <a:ext cx="83881" cy="15642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7" name="Rectangle 36">
            <a:extLst>
              <a:ext uri="{FF2B5EF4-FFF2-40B4-BE49-F238E27FC236}">
                <a16:creationId xmlns:a16="http://schemas.microsoft.com/office/drawing/2014/main" id="{C22D3FDA-2E4C-AF8B-296C-0DF8CADF2F42}"/>
              </a:ext>
            </a:extLst>
          </p:cNvPr>
          <p:cNvSpPr/>
          <p:nvPr/>
        </p:nvSpPr>
        <p:spPr>
          <a:xfrm>
            <a:off x="4428003" y="3510660"/>
            <a:ext cx="30479" cy="1574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8" name="Rectangle 37">
            <a:extLst>
              <a:ext uri="{FF2B5EF4-FFF2-40B4-BE49-F238E27FC236}">
                <a16:creationId xmlns:a16="http://schemas.microsoft.com/office/drawing/2014/main" id="{319F16C4-7A94-914A-C8FE-F8A5BF0F67B5}"/>
              </a:ext>
            </a:extLst>
          </p:cNvPr>
          <p:cNvSpPr/>
          <p:nvPr/>
        </p:nvSpPr>
        <p:spPr>
          <a:xfrm>
            <a:off x="4541329" y="3514624"/>
            <a:ext cx="30479" cy="1574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9" name="Rectangle 38">
            <a:extLst>
              <a:ext uri="{FF2B5EF4-FFF2-40B4-BE49-F238E27FC236}">
                <a16:creationId xmlns:a16="http://schemas.microsoft.com/office/drawing/2014/main" id="{899ED12B-25CB-63C2-C210-9EAD4C37ECF6}"/>
              </a:ext>
            </a:extLst>
          </p:cNvPr>
          <p:cNvSpPr/>
          <p:nvPr/>
        </p:nvSpPr>
        <p:spPr>
          <a:xfrm>
            <a:off x="5230956" y="3316283"/>
            <a:ext cx="71477" cy="3520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1" name="Rectangle 40">
            <a:extLst>
              <a:ext uri="{FF2B5EF4-FFF2-40B4-BE49-F238E27FC236}">
                <a16:creationId xmlns:a16="http://schemas.microsoft.com/office/drawing/2014/main" id="{13C7AD05-340C-8AB1-FC7C-68C7F7AABD33}"/>
              </a:ext>
            </a:extLst>
          </p:cNvPr>
          <p:cNvSpPr/>
          <p:nvPr/>
        </p:nvSpPr>
        <p:spPr>
          <a:xfrm>
            <a:off x="5313803" y="3166721"/>
            <a:ext cx="71477" cy="5015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2" name="TextBox 41">
            <a:extLst>
              <a:ext uri="{FF2B5EF4-FFF2-40B4-BE49-F238E27FC236}">
                <a16:creationId xmlns:a16="http://schemas.microsoft.com/office/drawing/2014/main" id="{36F7E86E-F873-86D2-3109-B465B7763268}"/>
              </a:ext>
            </a:extLst>
          </p:cNvPr>
          <p:cNvSpPr txBox="1"/>
          <p:nvPr/>
        </p:nvSpPr>
        <p:spPr>
          <a:xfrm>
            <a:off x="8994112" y="3180006"/>
            <a:ext cx="12652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2B2B"/>
                </a:solidFill>
                <a:effectLst/>
                <a:uLnTx/>
                <a:uFillTx/>
                <a:latin typeface="Open Sans"/>
                <a:ea typeface="+mn-ea"/>
                <a:cs typeface="+mn-cs"/>
              </a:rPr>
              <a:t>Heat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2B2B"/>
                </a:solidFill>
                <a:effectLst/>
                <a:uLnTx/>
                <a:uFillTx/>
                <a:latin typeface="Open Sans"/>
                <a:ea typeface="+mn-ea"/>
                <a:cs typeface="+mn-cs"/>
              </a:rPr>
              <a:t> Dome</a:t>
            </a:r>
          </a:p>
        </p:txBody>
      </p:sp>
      <p:sp>
        <p:nvSpPr>
          <p:cNvPr id="43" name="TextBox 42">
            <a:extLst>
              <a:ext uri="{FF2B5EF4-FFF2-40B4-BE49-F238E27FC236}">
                <a16:creationId xmlns:a16="http://schemas.microsoft.com/office/drawing/2014/main" id="{7542E095-786D-2F68-B28B-2E4560189534}"/>
              </a:ext>
            </a:extLst>
          </p:cNvPr>
          <p:cNvSpPr txBox="1"/>
          <p:nvPr/>
        </p:nvSpPr>
        <p:spPr>
          <a:xfrm>
            <a:off x="2962071" y="2869006"/>
            <a:ext cx="2178160"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2B2B2B"/>
                </a:solidFill>
                <a:effectLst/>
                <a:uLnTx/>
                <a:uFillTx/>
                <a:latin typeface="Open Sans"/>
                <a:ea typeface="+mn-ea"/>
                <a:cs typeface="+mn-cs"/>
              </a:rPr>
              <a:t>Record Dryness</a:t>
            </a:r>
          </a:p>
        </p:txBody>
      </p:sp>
      <p:sp>
        <p:nvSpPr>
          <p:cNvPr id="44" name="TextBox 43">
            <a:extLst>
              <a:ext uri="{FF2B5EF4-FFF2-40B4-BE49-F238E27FC236}">
                <a16:creationId xmlns:a16="http://schemas.microsoft.com/office/drawing/2014/main" id="{0E3C73FF-562C-4D1E-2D57-210640777F4F}"/>
              </a:ext>
            </a:extLst>
          </p:cNvPr>
          <p:cNvSpPr txBox="1"/>
          <p:nvPr/>
        </p:nvSpPr>
        <p:spPr>
          <a:xfrm>
            <a:off x="1273671" y="2726951"/>
            <a:ext cx="854722" cy="95430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2B2B2B"/>
                </a:solidFill>
                <a:effectLst/>
                <a:uLnTx/>
                <a:uFillTx/>
                <a:latin typeface="Open Sans"/>
                <a:ea typeface="+mn-ea"/>
                <a:cs typeface="+mn-cs"/>
              </a:rPr>
              <a:t>Warm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2B2B2B"/>
                </a:solidFill>
                <a:effectLst/>
                <a:uLnTx/>
                <a:uFillTx/>
                <a:latin typeface="Open Sans"/>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2B2B2B"/>
                </a:solidFill>
                <a:effectLst/>
                <a:uLnTx/>
                <a:uFillTx/>
                <a:latin typeface="Open Sans"/>
                <a:ea typeface="+mn-ea"/>
                <a:cs typeface="+mn-cs"/>
              </a:rPr>
              <a:t>Dry</a:t>
            </a:r>
          </a:p>
        </p:txBody>
      </p:sp>
      <p:sp>
        <p:nvSpPr>
          <p:cNvPr id="46" name="TextBox 45">
            <a:extLst>
              <a:ext uri="{FF2B5EF4-FFF2-40B4-BE49-F238E27FC236}">
                <a16:creationId xmlns:a16="http://schemas.microsoft.com/office/drawing/2014/main" id="{DC5ED2A2-1E23-6E6A-4DEF-DD7A24F164D9}"/>
              </a:ext>
            </a:extLst>
          </p:cNvPr>
          <p:cNvSpPr txBox="1"/>
          <p:nvPr/>
        </p:nvSpPr>
        <p:spPr>
          <a:xfrm>
            <a:off x="6644428" y="2096508"/>
            <a:ext cx="1532792" cy="6669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2B2B2B"/>
                </a:solidFill>
                <a:effectLst/>
                <a:uLnTx/>
                <a:uFillTx/>
                <a:latin typeface="Open Sans"/>
                <a:ea typeface="+mn-ea"/>
                <a:cs typeface="+mn-cs"/>
              </a:rPr>
              <a:t>Dry Season/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2B2B2B"/>
                </a:solidFill>
                <a:effectLst/>
                <a:uLnTx/>
                <a:uFillTx/>
                <a:latin typeface="Open Sans"/>
                <a:ea typeface="+mn-ea"/>
                <a:cs typeface="+mn-cs"/>
              </a:rPr>
              <a:t>Monsoon</a:t>
            </a:r>
          </a:p>
        </p:txBody>
      </p:sp>
      <p:cxnSp>
        <p:nvCxnSpPr>
          <p:cNvPr id="50" name="Straight Arrow Connector 49">
            <a:extLst>
              <a:ext uri="{FF2B5EF4-FFF2-40B4-BE49-F238E27FC236}">
                <a16:creationId xmlns:a16="http://schemas.microsoft.com/office/drawing/2014/main" id="{492BB37E-4CF6-9FAE-C0A4-F7C7E934CAB8}"/>
              </a:ext>
            </a:extLst>
          </p:cNvPr>
          <p:cNvCxnSpPr>
            <a:cxnSpLocks/>
            <a:stCxn id="46" idx="3"/>
          </p:cNvCxnSpPr>
          <p:nvPr/>
        </p:nvCxnSpPr>
        <p:spPr>
          <a:xfrm>
            <a:off x="8177220" y="2429997"/>
            <a:ext cx="145468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125A1BEE-BBA2-F5EF-F401-DB0CF532C795}"/>
              </a:ext>
            </a:extLst>
          </p:cNvPr>
          <p:cNvCxnSpPr>
            <a:cxnSpLocks/>
            <a:stCxn id="46" idx="1"/>
          </p:cNvCxnSpPr>
          <p:nvPr/>
        </p:nvCxnSpPr>
        <p:spPr>
          <a:xfrm flipH="1">
            <a:off x="5497912" y="2429997"/>
            <a:ext cx="114651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77AEEF01-3F7D-65AA-6AEC-A5DCE3253D5A}"/>
              </a:ext>
            </a:extLst>
          </p:cNvPr>
          <p:cNvSpPr txBox="1"/>
          <p:nvPr/>
        </p:nvSpPr>
        <p:spPr>
          <a:xfrm>
            <a:off x="1453105" y="1308770"/>
            <a:ext cx="37497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Open Sans"/>
                <a:ea typeface="+mn-ea"/>
                <a:cs typeface="+mn-cs"/>
              </a:rPr>
              <a:t>2019 </a:t>
            </a:r>
            <a:r>
              <a:rPr kumimoji="0" lang="en-US" sz="2400" b="0" i="0" u="none" strike="noStrike" kern="1200" cap="none" spc="0" normalizeH="0" baseline="0" noProof="0" dirty="0" err="1">
                <a:ln>
                  <a:noFill/>
                </a:ln>
                <a:solidFill>
                  <a:srgbClr val="FF0000"/>
                </a:solidFill>
                <a:effectLst/>
                <a:uLnTx/>
                <a:uFillTx/>
                <a:latin typeface="Open Sans"/>
                <a:ea typeface="+mn-ea"/>
                <a:cs typeface="+mn-cs"/>
              </a:rPr>
              <a:t>BiOp</a:t>
            </a:r>
            <a:r>
              <a:rPr kumimoji="0" lang="en-US" sz="2400" b="0" i="0" u="none" strike="noStrike" kern="1200" cap="none" spc="0" normalizeH="0" baseline="0" noProof="0" dirty="0">
                <a:ln>
                  <a:noFill/>
                </a:ln>
                <a:solidFill>
                  <a:srgbClr val="FF0000"/>
                </a:solidFill>
                <a:effectLst/>
                <a:uLnTx/>
                <a:uFillTx/>
                <a:latin typeface="Open Sans"/>
                <a:ea typeface="+mn-ea"/>
                <a:cs typeface="+mn-cs"/>
              </a:rPr>
              <a:t> Lawsuit &amp; IOP</a:t>
            </a:r>
          </a:p>
        </p:txBody>
      </p:sp>
      <p:sp>
        <p:nvSpPr>
          <p:cNvPr id="3" name="TextBox 2">
            <a:extLst>
              <a:ext uri="{FF2B5EF4-FFF2-40B4-BE49-F238E27FC236}">
                <a16:creationId xmlns:a16="http://schemas.microsoft.com/office/drawing/2014/main" id="{0FBE42F9-8165-72C8-7726-3DB35AE9FEAC}"/>
              </a:ext>
            </a:extLst>
          </p:cNvPr>
          <p:cNvSpPr txBox="1"/>
          <p:nvPr/>
        </p:nvSpPr>
        <p:spPr>
          <a:xfrm>
            <a:off x="3184430" y="3344936"/>
            <a:ext cx="7377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B2B2B"/>
                </a:solidFill>
                <a:effectLst/>
                <a:uLnTx/>
                <a:uFillTx/>
                <a:latin typeface="Open Sans"/>
                <a:ea typeface="+mn-ea"/>
                <a:cs typeface="+mn-cs"/>
              </a:rPr>
              <a:t>WIND</a:t>
            </a:r>
          </a:p>
        </p:txBody>
      </p:sp>
      <p:sp>
        <p:nvSpPr>
          <p:cNvPr id="20" name="Rectangle 19">
            <a:extLst>
              <a:ext uri="{FF2B5EF4-FFF2-40B4-BE49-F238E27FC236}">
                <a16:creationId xmlns:a16="http://schemas.microsoft.com/office/drawing/2014/main" id="{753F3D28-BE8A-3421-63AA-984479304448}"/>
              </a:ext>
            </a:extLst>
          </p:cNvPr>
          <p:cNvSpPr/>
          <p:nvPr/>
        </p:nvSpPr>
        <p:spPr>
          <a:xfrm>
            <a:off x="9987409" y="3202061"/>
            <a:ext cx="71477" cy="5015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0" name="Rectangle 39">
            <a:extLst>
              <a:ext uri="{FF2B5EF4-FFF2-40B4-BE49-F238E27FC236}">
                <a16:creationId xmlns:a16="http://schemas.microsoft.com/office/drawing/2014/main" id="{B84829DF-D9D3-FB04-ECEC-EA439799C58E}"/>
              </a:ext>
            </a:extLst>
          </p:cNvPr>
          <p:cNvSpPr/>
          <p:nvPr/>
        </p:nvSpPr>
        <p:spPr>
          <a:xfrm>
            <a:off x="10089009" y="3195889"/>
            <a:ext cx="71477" cy="50158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7" name="TextBox 46">
            <a:extLst>
              <a:ext uri="{FF2B5EF4-FFF2-40B4-BE49-F238E27FC236}">
                <a16:creationId xmlns:a16="http://schemas.microsoft.com/office/drawing/2014/main" id="{F4E79331-31FB-F9A7-AE26-3299E2A1B493}"/>
              </a:ext>
            </a:extLst>
          </p:cNvPr>
          <p:cNvSpPr txBox="1"/>
          <p:nvPr/>
        </p:nvSpPr>
        <p:spPr>
          <a:xfrm>
            <a:off x="9076959" y="2937106"/>
            <a:ext cx="12652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2B2B"/>
                </a:solidFill>
                <a:effectLst/>
                <a:uLnTx/>
                <a:uFillTx/>
                <a:latin typeface="Open Sans"/>
                <a:ea typeface="+mn-ea"/>
                <a:cs typeface="+mn-cs"/>
              </a:rPr>
              <a:t>TS Kay</a:t>
            </a:r>
          </a:p>
        </p:txBody>
      </p:sp>
      <p:sp>
        <p:nvSpPr>
          <p:cNvPr id="48" name="TextBox 47">
            <a:extLst>
              <a:ext uri="{FF2B5EF4-FFF2-40B4-BE49-F238E27FC236}">
                <a16:creationId xmlns:a16="http://schemas.microsoft.com/office/drawing/2014/main" id="{9D7BEEFB-6EC7-01D2-11D0-B52B41B41F2C}"/>
              </a:ext>
            </a:extLst>
          </p:cNvPr>
          <p:cNvSpPr txBox="1"/>
          <p:nvPr/>
        </p:nvSpPr>
        <p:spPr>
          <a:xfrm>
            <a:off x="77337" y="5923401"/>
            <a:ext cx="3552967"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B2B"/>
              </a:solidFill>
              <a:effectLst/>
              <a:uLnTx/>
              <a:uFillTx/>
              <a:latin typeface="Open Sans"/>
              <a:ea typeface="+mn-ea"/>
              <a:cs typeface="+mn-cs"/>
            </a:endParaRPr>
          </a:p>
        </p:txBody>
      </p:sp>
      <p:cxnSp>
        <p:nvCxnSpPr>
          <p:cNvPr id="49" name="Straight Connector 48">
            <a:extLst>
              <a:ext uri="{FF2B5EF4-FFF2-40B4-BE49-F238E27FC236}">
                <a16:creationId xmlns:a16="http://schemas.microsoft.com/office/drawing/2014/main" id="{909866BB-44A7-3F00-8165-40A7C32769E7}"/>
              </a:ext>
            </a:extLst>
          </p:cNvPr>
          <p:cNvCxnSpPr>
            <a:cxnSpLocks/>
          </p:cNvCxnSpPr>
          <p:nvPr/>
        </p:nvCxnSpPr>
        <p:spPr>
          <a:xfrm>
            <a:off x="650543" y="4387059"/>
            <a:ext cx="1" cy="54854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9BA37B1-941F-4403-88CF-798139886977}"/>
              </a:ext>
            </a:extLst>
          </p:cNvPr>
          <p:cNvCxnSpPr>
            <a:cxnSpLocks/>
          </p:cNvCxnSpPr>
          <p:nvPr/>
        </p:nvCxnSpPr>
        <p:spPr>
          <a:xfrm>
            <a:off x="2265871" y="4450391"/>
            <a:ext cx="1" cy="548547"/>
          </a:xfrm>
          <a:prstGeom prst="line">
            <a:avLst/>
          </a:prstGeom>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3F9D0BF8-8358-B285-7019-5DEEEEA99F53}"/>
              </a:ext>
            </a:extLst>
          </p:cNvPr>
          <p:cNvSpPr txBox="1"/>
          <p:nvPr/>
        </p:nvSpPr>
        <p:spPr>
          <a:xfrm>
            <a:off x="5716879" y="4998938"/>
            <a:ext cx="136127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Open Sans"/>
                <a:ea typeface="+mn-ea"/>
                <a:cs typeface="+mn-cs"/>
              </a:rPr>
              <a:t>Final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Open Sans"/>
                <a:ea typeface="+mn-ea"/>
                <a:cs typeface="+mn-cs"/>
              </a:rPr>
              <a:t>Allocation</a:t>
            </a:r>
          </a:p>
        </p:txBody>
      </p:sp>
      <p:cxnSp>
        <p:nvCxnSpPr>
          <p:cNvPr id="57" name="Straight Connector 56">
            <a:extLst>
              <a:ext uri="{FF2B5EF4-FFF2-40B4-BE49-F238E27FC236}">
                <a16:creationId xmlns:a16="http://schemas.microsoft.com/office/drawing/2014/main" id="{B1DC9513-6CE5-656E-8F00-EA8288152760}"/>
              </a:ext>
            </a:extLst>
          </p:cNvPr>
          <p:cNvCxnSpPr>
            <a:cxnSpLocks/>
          </p:cNvCxnSpPr>
          <p:nvPr/>
        </p:nvCxnSpPr>
        <p:spPr>
          <a:xfrm>
            <a:off x="6171373" y="4444364"/>
            <a:ext cx="1" cy="548547"/>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C441B662-C046-241E-F390-3D2C249E3C6E}"/>
              </a:ext>
            </a:extLst>
          </p:cNvPr>
          <p:cNvSpPr txBox="1"/>
          <p:nvPr/>
        </p:nvSpPr>
        <p:spPr>
          <a:xfrm>
            <a:off x="5759331" y="2661430"/>
            <a:ext cx="932322" cy="383906"/>
          </a:xfrm>
          <a:prstGeom prst="rect">
            <a:avLst/>
          </a:prstGeom>
          <a:noFill/>
        </p:spPr>
        <p:txBody>
          <a:bodyPr wrap="square" rtlCol="0">
            <a:spAutoFit/>
          </a:bodyPr>
          <a:lstStyle/>
          <a:p>
            <a:r>
              <a:rPr lang="en-US" b="1" dirty="0">
                <a:solidFill>
                  <a:srgbClr val="FF0000"/>
                </a:solidFill>
              </a:rPr>
              <a:t>TUCO</a:t>
            </a:r>
          </a:p>
        </p:txBody>
      </p:sp>
      <p:sp>
        <p:nvSpPr>
          <p:cNvPr id="61" name="Right Brace 60">
            <a:extLst>
              <a:ext uri="{FF2B5EF4-FFF2-40B4-BE49-F238E27FC236}">
                <a16:creationId xmlns:a16="http://schemas.microsoft.com/office/drawing/2014/main" id="{29B4D3E6-BDE6-9A47-551D-75C4E3FF4602}"/>
              </a:ext>
            </a:extLst>
          </p:cNvPr>
          <p:cNvSpPr/>
          <p:nvPr/>
        </p:nvSpPr>
        <p:spPr>
          <a:xfrm rot="16200000">
            <a:off x="6016556" y="2050962"/>
            <a:ext cx="389850" cy="2080065"/>
          </a:xfrm>
          <a:prstGeom prst="rightBrace">
            <a:avLst>
              <a:gd name="adj1" fmla="val 8333"/>
              <a:gd name="adj2" fmla="val 4652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p>
        </p:txBody>
      </p:sp>
      <p:sp>
        <p:nvSpPr>
          <p:cNvPr id="62" name="Right Brace 61">
            <a:extLst>
              <a:ext uri="{FF2B5EF4-FFF2-40B4-BE49-F238E27FC236}">
                <a16:creationId xmlns:a16="http://schemas.microsoft.com/office/drawing/2014/main" id="{10DB54BC-39B2-5B96-A4AE-11C9270E3456}"/>
              </a:ext>
            </a:extLst>
          </p:cNvPr>
          <p:cNvSpPr/>
          <p:nvPr/>
        </p:nvSpPr>
        <p:spPr>
          <a:xfrm rot="16200000">
            <a:off x="3645738" y="-1329445"/>
            <a:ext cx="389850" cy="6474976"/>
          </a:xfrm>
          <a:prstGeom prst="rightBrace">
            <a:avLst>
              <a:gd name="adj1" fmla="val 8333"/>
              <a:gd name="adj2" fmla="val 4652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p>
        </p:txBody>
      </p:sp>
      <p:cxnSp>
        <p:nvCxnSpPr>
          <p:cNvPr id="63" name="Straight Connector 62">
            <a:extLst>
              <a:ext uri="{FF2B5EF4-FFF2-40B4-BE49-F238E27FC236}">
                <a16:creationId xmlns:a16="http://schemas.microsoft.com/office/drawing/2014/main" id="{CEF2B8FF-0C4A-2C2E-F087-BADE3C6F2E4B}"/>
              </a:ext>
            </a:extLst>
          </p:cNvPr>
          <p:cNvCxnSpPr>
            <a:cxnSpLocks/>
          </p:cNvCxnSpPr>
          <p:nvPr/>
        </p:nvCxnSpPr>
        <p:spPr>
          <a:xfrm>
            <a:off x="2255314" y="5642554"/>
            <a:ext cx="1" cy="548547"/>
          </a:xfrm>
          <a:prstGeom prst="line">
            <a:avLst/>
          </a:prstGeom>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81F6ED5A-22F1-E686-F971-E950B55DBB08}"/>
              </a:ext>
            </a:extLst>
          </p:cNvPr>
          <p:cNvSpPr txBox="1"/>
          <p:nvPr/>
        </p:nvSpPr>
        <p:spPr>
          <a:xfrm>
            <a:off x="1935805" y="6182359"/>
            <a:ext cx="1070818" cy="646331"/>
          </a:xfrm>
          <a:prstGeom prst="rect">
            <a:avLst/>
          </a:prstGeom>
          <a:noFill/>
        </p:spPr>
        <p:txBody>
          <a:bodyPr wrap="square" rtlCol="0">
            <a:spAutoFit/>
          </a:bodyPr>
          <a:lstStyle/>
          <a:p>
            <a:r>
              <a:rPr lang="en-US" b="1" dirty="0">
                <a:solidFill>
                  <a:srgbClr val="FF0000"/>
                </a:solidFill>
              </a:rPr>
              <a:t>0% + HH&amp;S</a:t>
            </a:r>
          </a:p>
        </p:txBody>
      </p:sp>
      <p:cxnSp>
        <p:nvCxnSpPr>
          <p:cNvPr id="66" name="Straight Connector 65">
            <a:extLst>
              <a:ext uri="{FF2B5EF4-FFF2-40B4-BE49-F238E27FC236}">
                <a16:creationId xmlns:a16="http://schemas.microsoft.com/office/drawing/2014/main" id="{7AE9FB5F-E19D-81DA-B9CC-A39670560DF8}"/>
              </a:ext>
            </a:extLst>
          </p:cNvPr>
          <p:cNvCxnSpPr>
            <a:cxnSpLocks/>
          </p:cNvCxnSpPr>
          <p:nvPr/>
        </p:nvCxnSpPr>
        <p:spPr>
          <a:xfrm>
            <a:off x="3294990" y="5671695"/>
            <a:ext cx="1" cy="548547"/>
          </a:xfrm>
          <a:prstGeom prst="line">
            <a:avLst/>
          </a:prstGeom>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6590B516-9481-ACBE-34F5-35DE7B1D70F8}"/>
              </a:ext>
            </a:extLst>
          </p:cNvPr>
          <p:cNvSpPr txBox="1"/>
          <p:nvPr/>
        </p:nvSpPr>
        <p:spPr>
          <a:xfrm>
            <a:off x="3035805" y="6191101"/>
            <a:ext cx="702110" cy="369332"/>
          </a:xfrm>
          <a:prstGeom prst="rect">
            <a:avLst/>
          </a:prstGeom>
          <a:noFill/>
        </p:spPr>
        <p:txBody>
          <a:bodyPr wrap="square" rtlCol="0">
            <a:spAutoFit/>
          </a:bodyPr>
          <a:lstStyle/>
          <a:p>
            <a:r>
              <a:rPr lang="en-US" b="1" dirty="0">
                <a:solidFill>
                  <a:srgbClr val="FF0000"/>
                </a:solidFill>
              </a:rPr>
              <a:t>20%</a:t>
            </a:r>
          </a:p>
        </p:txBody>
      </p:sp>
      <p:cxnSp>
        <p:nvCxnSpPr>
          <p:cNvPr id="71" name="Straight Connector 70">
            <a:extLst>
              <a:ext uri="{FF2B5EF4-FFF2-40B4-BE49-F238E27FC236}">
                <a16:creationId xmlns:a16="http://schemas.microsoft.com/office/drawing/2014/main" id="{0535B009-7416-7109-5BB6-4455A14BBC03}"/>
              </a:ext>
            </a:extLst>
          </p:cNvPr>
          <p:cNvCxnSpPr>
            <a:cxnSpLocks/>
          </p:cNvCxnSpPr>
          <p:nvPr/>
        </p:nvCxnSpPr>
        <p:spPr>
          <a:xfrm>
            <a:off x="4577015" y="5649127"/>
            <a:ext cx="1" cy="548547"/>
          </a:xfrm>
          <a:prstGeom prst="line">
            <a:avLst/>
          </a:prstGeom>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62BED93E-01BD-8547-39ED-7C3E4ED24BFA}"/>
              </a:ext>
            </a:extLst>
          </p:cNvPr>
          <p:cNvSpPr txBox="1"/>
          <p:nvPr/>
        </p:nvSpPr>
        <p:spPr>
          <a:xfrm>
            <a:off x="4257506" y="6188932"/>
            <a:ext cx="1070818" cy="646331"/>
          </a:xfrm>
          <a:prstGeom prst="rect">
            <a:avLst/>
          </a:prstGeom>
          <a:noFill/>
        </p:spPr>
        <p:txBody>
          <a:bodyPr wrap="square" rtlCol="0">
            <a:spAutoFit/>
          </a:bodyPr>
          <a:lstStyle/>
          <a:p>
            <a:r>
              <a:rPr lang="en-US" b="1" dirty="0">
                <a:solidFill>
                  <a:srgbClr val="FF0000"/>
                </a:solidFill>
              </a:rPr>
              <a:t>5% + HH&amp;S</a:t>
            </a:r>
          </a:p>
        </p:txBody>
      </p:sp>
      <p:sp>
        <p:nvSpPr>
          <p:cNvPr id="73" name="TextBox 72">
            <a:extLst>
              <a:ext uri="{FF2B5EF4-FFF2-40B4-BE49-F238E27FC236}">
                <a16:creationId xmlns:a16="http://schemas.microsoft.com/office/drawing/2014/main" id="{4F87AD19-66B1-FFD4-6033-9B86FCBC74B5}"/>
              </a:ext>
            </a:extLst>
          </p:cNvPr>
          <p:cNvSpPr txBox="1"/>
          <p:nvPr/>
        </p:nvSpPr>
        <p:spPr>
          <a:xfrm>
            <a:off x="1388734" y="1948013"/>
            <a:ext cx="932322" cy="383906"/>
          </a:xfrm>
          <a:prstGeom prst="rect">
            <a:avLst/>
          </a:prstGeom>
          <a:noFill/>
        </p:spPr>
        <p:txBody>
          <a:bodyPr wrap="square" rtlCol="0">
            <a:spAutoFit/>
          </a:bodyPr>
          <a:lstStyle/>
          <a:p>
            <a:r>
              <a:rPr lang="en-US" b="1" dirty="0">
                <a:solidFill>
                  <a:srgbClr val="FF0000"/>
                </a:solidFill>
              </a:rPr>
              <a:t>TUCP</a:t>
            </a:r>
          </a:p>
        </p:txBody>
      </p:sp>
      <p:cxnSp>
        <p:nvCxnSpPr>
          <p:cNvPr id="74" name="Straight Connector 73">
            <a:extLst>
              <a:ext uri="{FF2B5EF4-FFF2-40B4-BE49-F238E27FC236}">
                <a16:creationId xmlns:a16="http://schemas.microsoft.com/office/drawing/2014/main" id="{20D1C81F-75D7-0352-D6B4-319CE2768EC8}"/>
              </a:ext>
            </a:extLst>
          </p:cNvPr>
          <p:cNvCxnSpPr>
            <a:cxnSpLocks/>
          </p:cNvCxnSpPr>
          <p:nvPr/>
        </p:nvCxnSpPr>
        <p:spPr>
          <a:xfrm>
            <a:off x="1750480" y="2224140"/>
            <a:ext cx="1" cy="548547"/>
          </a:xfrm>
          <a:prstGeom prst="line">
            <a:avLst/>
          </a:prstGeom>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282C3637-7D3F-09AA-F96D-7E122A6DDB3A}"/>
              </a:ext>
            </a:extLst>
          </p:cNvPr>
          <p:cNvSpPr txBox="1"/>
          <p:nvPr/>
        </p:nvSpPr>
        <p:spPr>
          <a:xfrm>
            <a:off x="4754793" y="1963754"/>
            <a:ext cx="932322" cy="383906"/>
          </a:xfrm>
          <a:prstGeom prst="rect">
            <a:avLst/>
          </a:prstGeom>
          <a:noFill/>
        </p:spPr>
        <p:txBody>
          <a:bodyPr wrap="square" rtlCol="0">
            <a:spAutoFit/>
          </a:bodyPr>
          <a:lstStyle/>
          <a:p>
            <a:r>
              <a:rPr lang="en-US" b="1" dirty="0">
                <a:solidFill>
                  <a:srgbClr val="FF0000"/>
                </a:solidFill>
              </a:rPr>
              <a:t>TUCP</a:t>
            </a:r>
          </a:p>
        </p:txBody>
      </p:sp>
      <p:cxnSp>
        <p:nvCxnSpPr>
          <p:cNvPr id="76" name="Straight Connector 75">
            <a:extLst>
              <a:ext uri="{FF2B5EF4-FFF2-40B4-BE49-F238E27FC236}">
                <a16:creationId xmlns:a16="http://schemas.microsoft.com/office/drawing/2014/main" id="{F54C5FC5-C186-4D90-0499-65394BB760E0}"/>
              </a:ext>
            </a:extLst>
          </p:cNvPr>
          <p:cNvCxnSpPr>
            <a:cxnSpLocks/>
          </p:cNvCxnSpPr>
          <p:nvPr/>
        </p:nvCxnSpPr>
        <p:spPr>
          <a:xfrm>
            <a:off x="5116539" y="2239881"/>
            <a:ext cx="1" cy="548547"/>
          </a:xfrm>
          <a:prstGeom prst="line">
            <a:avLst/>
          </a:prstGeom>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7CFC73E2-1903-6F28-9D51-BA52ED029687}"/>
              </a:ext>
            </a:extLst>
          </p:cNvPr>
          <p:cNvSpPr txBox="1"/>
          <p:nvPr/>
        </p:nvSpPr>
        <p:spPr>
          <a:xfrm>
            <a:off x="2717577" y="1940629"/>
            <a:ext cx="1448029" cy="646331"/>
          </a:xfrm>
          <a:prstGeom prst="rect">
            <a:avLst/>
          </a:prstGeom>
          <a:noFill/>
        </p:spPr>
        <p:txBody>
          <a:bodyPr wrap="square" rtlCol="0">
            <a:spAutoFit/>
          </a:bodyPr>
          <a:lstStyle/>
          <a:p>
            <a:r>
              <a:rPr lang="en-US" b="1" dirty="0">
                <a:solidFill>
                  <a:srgbClr val="FF0000"/>
                </a:solidFill>
              </a:rPr>
              <a:t>TUCP Withdrawn</a:t>
            </a:r>
          </a:p>
        </p:txBody>
      </p:sp>
      <p:cxnSp>
        <p:nvCxnSpPr>
          <p:cNvPr id="78" name="Straight Connector 77">
            <a:extLst>
              <a:ext uri="{FF2B5EF4-FFF2-40B4-BE49-F238E27FC236}">
                <a16:creationId xmlns:a16="http://schemas.microsoft.com/office/drawing/2014/main" id="{FF29EED9-839F-C7E5-4C77-839917F51F32}"/>
              </a:ext>
            </a:extLst>
          </p:cNvPr>
          <p:cNvCxnSpPr>
            <a:cxnSpLocks/>
          </p:cNvCxnSpPr>
          <p:nvPr/>
        </p:nvCxnSpPr>
        <p:spPr>
          <a:xfrm>
            <a:off x="3079325" y="2519495"/>
            <a:ext cx="0" cy="24580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7248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538E2-75E7-281B-8E5C-0594345DCF99}"/>
              </a:ext>
            </a:extLst>
          </p:cNvPr>
          <p:cNvSpPr>
            <a:spLocks noGrp="1"/>
          </p:cNvSpPr>
          <p:nvPr>
            <p:ph type="title"/>
          </p:nvPr>
        </p:nvSpPr>
        <p:spPr/>
        <p:txBody>
          <a:bodyPr/>
          <a:lstStyle/>
          <a:p>
            <a:r>
              <a:rPr lang="en-US" dirty="0"/>
              <a:t>SWP Outlook</a:t>
            </a:r>
          </a:p>
        </p:txBody>
      </p:sp>
      <p:sp>
        <p:nvSpPr>
          <p:cNvPr id="5" name="Subtitle 4">
            <a:extLst>
              <a:ext uri="{FF2B5EF4-FFF2-40B4-BE49-F238E27FC236}">
                <a16:creationId xmlns:a16="http://schemas.microsoft.com/office/drawing/2014/main" id="{B597093F-787C-0194-49D5-7671E7BC2198}"/>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9A40B7A6-E54E-606B-FDDD-99D1E0A34AC4}"/>
              </a:ext>
            </a:extLst>
          </p:cNvPr>
          <p:cNvSpPr>
            <a:spLocks noGrp="1"/>
          </p:cNvSpPr>
          <p:nvPr>
            <p:ph type="sldNum" sz="quarter" idx="12"/>
          </p:nvPr>
        </p:nvSpPr>
        <p:spPr/>
        <p:txBody>
          <a:bodyPr/>
          <a:lstStyle/>
          <a:p>
            <a:fld id="{3AA0283A-4265-48D1-A36E-176D158BEB48}" type="slidenum">
              <a:rPr lang="en-US" smtClean="0"/>
              <a:t>36</a:t>
            </a:fld>
            <a:endParaRPr lang="en-US"/>
          </a:p>
        </p:txBody>
      </p:sp>
      <p:pic>
        <p:nvPicPr>
          <p:cNvPr id="2" name="Picture 1">
            <a:extLst>
              <a:ext uri="{FF2B5EF4-FFF2-40B4-BE49-F238E27FC236}">
                <a16:creationId xmlns:a16="http://schemas.microsoft.com/office/drawing/2014/main" id="{CE3B5247-743A-770A-FDF2-5B8F7FBCE20E}"/>
              </a:ext>
            </a:extLst>
          </p:cNvPr>
          <p:cNvPicPr>
            <a:picLocks noChangeAspect="1"/>
          </p:cNvPicPr>
          <p:nvPr/>
        </p:nvPicPr>
        <p:blipFill>
          <a:blip r:embed="rId2"/>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947286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CF77F0-B264-4365-B52F-1AF768497CE7}"/>
              </a:ext>
            </a:extLst>
          </p:cNvPr>
          <p:cNvSpPr/>
          <p:nvPr/>
        </p:nvSpPr>
        <p:spPr>
          <a:xfrm>
            <a:off x="145997" y="994611"/>
            <a:ext cx="4820137" cy="531521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77"/>
            </a:endParaRPr>
          </a:p>
        </p:txBody>
      </p:sp>
      <p:sp>
        <p:nvSpPr>
          <p:cNvPr id="4" name="TextBox 3">
            <a:extLst>
              <a:ext uri="{FF2B5EF4-FFF2-40B4-BE49-F238E27FC236}">
                <a16:creationId xmlns:a16="http://schemas.microsoft.com/office/drawing/2014/main" id="{2BB19BF5-BD39-4CA8-BEEF-C653FD212255}"/>
              </a:ext>
            </a:extLst>
          </p:cNvPr>
          <p:cNvSpPr txBox="1"/>
          <p:nvPr/>
        </p:nvSpPr>
        <p:spPr>
          <a:xfrm>
            <a:off x="5427975" y="5732742"/>
            <a:ext cx="6223098" cy="577081"/>
          </a:xfrm>
          <a:prstGeom prst="rect">
            <a:avLst/>
          </a:prstGeom>
          <a:noFill/>
        </p:spPr>
        <p:txBody>
          <a:bodyPr wrap="square" rtlCol="0">
            <a:spAutoFit/>
          </a:bodyPr>
          <a:lstStyle/>
          <a:p>
            <a:r>
              <a:rPr lang="en-US" sz="1050" dirty="0">
                <a:latin typeface="Lato" panose="020F0502020204030203" pitchFamily="34" charset="77"/>
              </a:rPr>
              <a:t>Source: 2019 </a:t>
            </a:r>
            <a:r>
              <a:rPr lang="en-US" sz="1050" dirty="0" err="1">
                <a:latin typeface="Lato" panose="020F0502020204030203" pitchFamily="34" charset="77"/>
              </a:rPr>
              <a:t>BiOps</a:t>
            </a:r>
            <a:r>
              <a:rPr lang="en-US" sz="1050" dirty="0">
                <a:latin typeface="Lato" panose="020F0502020204030203" pitchFamily="34" charset="77"/>
              </a:rPr>
              <a:t> from DWR’s LTO EIR PP model. 2020 ITP results estimated using DWR’s LTO EIR Alt2B model. VA results estimated using DWR’s LTO EIR PP model. 55% UIF results based on Nov 2019 SWRCB models. Note that models do not include potential real time export restrictions.</a:t>
            </a:r>
          </a:p>
        </p:txBody>
      </p:sp>
      <p:sp>
        <p:nvSpPr>
          <p:cNvPr id="3" name="TextBox 2">
            <a:extLst>
              <a:ext uri="{FF2B5EF4-FFF2-40B4-BE49-F238E27FC236}">
                <a16:creationId xmlns:a16="http://schemas.microsoft.com/office/drawing/2014/main" id="{70A4E879-C6A6-330E-3F4E-60246625DFD0}"/>
              </a:ext>
            </a:extLst>
          </p:cNvPr>
          <p:cNvSpPr txBox="1"/>
          <p:nvPr/>
        </p:nvSpPr>
        <p:spPr>
          <a:xfrm>
            <a:off x="379379" y="1234440"/>
            <a:ext cx="4014409" cy="830997"/>
          </a:xfrm>
          <a:prstGeom prst="rect">
            <a:avLst/>
          </a:prstGeom>
          <a:noFill/>
        </p:spPr>
        <p:txBody>
          <a:bodyPr wrap="square" rtlCol="0">
            <a:spAutoFit/>
          </a:bodyPr>
          <a:lstStyle/>
          <a:p>
            <a:r>
              <a:rPr lang="en-US" sz="2400" b="1">
                <a:solidFill>
                  <a:srgbClr val="404040"/>
                </a:solidFill>
                <a:latin typeface="Lato" panose="020F0502020204030203" pitchFamily="34" charset="77"/>
              </a:rPr>
              <a:t>Relationship of VA to </a:t>
            </a:r>
            <a:r>
              <a:rPr lang="en-US" sz="2400" b="1" err="1">
                <a:solidFill>
                  <a:srgbClr val="404040"/>
                </a:solidFill>
                <a:latin typeface="Lato" panose="020F0502020204030203" pitchFamily="34" charset="77"/>
              </a:rPr>
              <a:t>BiOps</a:t>
            </a:r>
            <a:r>
              <a:rPr lang="en-US" sz="2400" b="1">
                <a:solidFill>
                  <a:srgbClr val="404040"/>
                </a:solidFill>
                <a:latin typeface="Lato" panose="020F0502020204030203" pitchFamily="34" charset="77"/>
              </a:rPr>
              <a:t>, ITP and WQCP</a:t>
            </a:r>
          </a:p>
        </p:txBody>
      </p:sp>
      <p:pic>
        <p:nvPicPr>
          <p:cNvPr id="5" name="Picture 4">
            <a:extLst>
              <a:ext uri="{FF2B5EF4-FFF2-40B4-BE49-F238E27FC236}">
                <a16:creationId xmlns:a16="http://schemas.microsoft.com/office/drawing/2014/main" id="{27157890-23A6-FF8D-30A5-356C6990F2FB}"/>
              </a:ext>
            </a:extLst>
          </p:cNvPr>
          <p:cNvPicPr>
            <a:picLocks noChangeAspect="1"/>
          </p:cNvPicPr>
          <p:nvPr/>
        </p:nvPicPr>
        <p:blipFill>
          <a:blip r:embed="rId2"/>
          <a:stretch>
            <a:fillRect/>
          </a:stretch>
        </p:blipFill>
        <p:spPr>
          <a:xfrm>
            <a:off x="5094470" y="1022993"/>
            <a:ext cx="6890107" cy="4389120"/>
          </a:xfrm>
          <a:prstGeom prst="rect">
            <a:avLst/>
          </a:prstGeom>
        </p:spPr>
      </p:pic>
      <p:sp>
        <p:nvSpPr>
          <p:cNvPr id="8" name="Rectangle 7">
            <a:extLst>
              <a:ext uri="{FF2B5EF4-FFF2-40B4-BE49-F238E27FC236}">
                <a16:creationId xmlns:a16="http://schemas.microsoft.com/office/drawing/2014/main" id="{DF4C4C3C-56C3-1D6A-20FD-18591856ABFB}"/>
              </a:ext>
            </a:extLst>
          </p:cNvPr>
          <p:cNvSpPr/>
          <p:nvPr/>
        </p:nvSpPr>
        <p:spPr>
          <a:xfrm>
            <a:off x="334631" y="2262503"/>
            <a:ext cx="4296870" cy="3477875"/>
          </a:xfrm>
          <a:prstGeom prst="rect">
            <a:avLst/>
          </a:prstGeom>
        </p:spPr>
        <p:txBody>
          <a:bodyPr wrap="square">
            <a:spAutoFit/>
          </a:bodyPr>
          <a:lstStyle/>
          <a:p>
            <a:pPr marL="285750" indent="-285750">
              <a:spcAft>
                <a:spcPts val="1200"/>
              </a:spcAft>
              <a:buFont typeface="Arial" panose="020B0604020202020204" pitchFamily="34" charset="0"/>
              <a:buChar char="•"/>
            </a:pPr>
            <a:r>
              <a:rPr lang="en-US">
                <a:solidFill>
                  <a:srgbClr val="404040"/>
                </a:solidFill>
                <a:latin typeface="Lato" panose="020F0502020204030203" pitchFamily="34" charset="77"/>
                <a:ea typeface="Roboto" panose="02000000000000000000" pitchFamily="2" charset="0"/>
              </a:rPr>
              <a:t>Estimated changes in Banks PP exports compared to 2008-09 </a:t>
            </a:r>
            <a:r>
              <a:rPr lang="en-US" err="1">
                <a:solidFill>
                  <a:srgbClr val="404040"/>
                </a:solidFill>
                <a:latin typeface="Lato" panose="020F0502020204030203" pitchFamily="34" charset="77"/>
                <a:ea typeface="Roboto" panose="02000000000000000000" pitchFamily="2" charset="0"/>
              </a:rPr>
              <a:t>BiOps</a:t>
            </a:r>
            <a:endParaRPr lang="en-US">
              <a:solidFill>
                <a:srgbClr val="404040"/>
              </a:solidFill>
              <a:latin typeface="Lato" panose="020F0502020204030203" pitchFamily="34" charset="77"/>
              <a:ea typeface="Roboto" panose="02000000000000000000" pitchFamily="2" charset="0"/>
            </a:endParaRPr>
          </a:p>
          <a:p>
            <a:pPr marL="285750" indent="-285750">
              <a:spcAft>
                <a:spcPts val="1200"/>
              </a:spcAft>
              <a:buFont typeface="Arial" panose="020B0604020202020204" pitchFamily="34" charset="0"/>
              <a:buChar char="•"/>
            </a:pPr>
            <a:r>
              <a:rPr lang="en-US">
                <a:solidFill>
                  <a:srgbClr val="404040"/>
                </a:solidFill>
                <a:latin typeface="Lato" panose="020F0502020204030203" pitchFamily="34" charset="77"/>
                <a:ea typeface="Roboto" panose="02000000000000000000" pitchFamily="2" charset="0"/>
              </a:rPr>
              <a:t>VA modeling reflects initial water user VA proposal</a:t>
            </a:r>
          </a:p>
          <a:p>
            <a:pPr marL="285750" indent="-285750">
              <a:spcAft>
                <a:spcPts val="1200"/>
              </a:spcAft>
              <a:buFont typeface="Arial" panose="020B0604020202020204" pitchFamily="34" charset="0"/>
              <a:buChar char="•"/>
            </a:pPr>
            <a:r>
              <a:rPr lang="en-US">
                <a:solidFill>
                  <a:srgbClr val="404040"/>
                </a:solidFill>
                <a:latin typeface="Lato" panose="020F0502020204030203" pitchFamily="34" charset="77"/>
                <a:ea typeface="Roboto" panose="02000000000000000000" pitchFamily="2" charset="0"/>
              </a:rPr>
              <a:t>Compared to 2008-09 </a:t>
            </a:r>
            <a:r>
              <a:rPr lang="en-US" err="1">
                <a:solidFill>
                  <a:srgbClr val="404040"/>
                </a:solidFill>
                <a:latin typeface="Lato" panose="020F0502020204030203" pitchFamily="34" charset="77"/>
                <a:ea typeface="Roboto" panose="02000000000000000000" pitchFamily="2" charset="0"/>
              </a:rPr>
              <a:t>BiOps</a:t>
            </a:r>
            <a:r>
              <a:rPr lang="en-US">
                <a:solidFill>
                  <a:srgbClr val="404040"/>
                </a:solidFill>
                <a:latin typeface="Lato" panose="020F0502020204030203" pitchFamily="34" charset="77"/>
                <a:ea typeface="Roboto" panose="02000000000000000000" pitchFamily="2" charset="0"/>
              </a:rPr>
              <a:t>:</a:t>
            </a:r>
          </a:p>
          <a:p>
            <a:pPr marL="560070" indent="-285750">
              <a:spcAft>
                <a:spcPts val="1200"/>
              </a:spcAft>
              <a:buFont typeface="Courier New" panose="02070309020205020404" pitchFamily="49" charset="0"/>
              <a:buChar char="o"/>
            </a:pPr>
            <a:r>
              <a:rPr lang="en-US" b="1">
                <a:solidFill>
                  <a:srgbClr val="404040"/>
                </a:solidFill>
                <a:latin typeface="Lato" panose="020F0502020204030203" pitchFamily="34" charset="77"/>
                <a:ea typeface="Roboto" panose="02000000000000000000" pitchFamily="2" charset="0"/>
              </a:rPr>
              <a:t>If ITP outflow elements are replaced by VA, 2019 </a:t>
            </a:r>
            <a:r>
              <a:rPr lang="en-US" b="1" err="1">
                <a:solidFill>
                  <a:srgbClr val="404040"/>
                </a:solidFill>
                <a:latin typeface="Lato" panose="020F0502020204030203" pitchFamily="34" charset="77"/>
                <a:ea typeface="Roboto" panose="02000000000000000000" pitchFamily="2" charset="0"/>
              </a:rPr>
              <a:t>BiOps</a:t>
            </a:r>
            <a:r>
              <a:rPr lang="en-US" b="1">
                <a:solidFill>
                  <a:srgbClr val="404040"/>
                </a:solidFill>
                <a:latin typeface="Lato" panose="020F0502020204030203" pitchFamily="34" charset="77"/>
                <a:ea typeface="Roboto" panose="02000000000000000000" pitchFamily="2" charset="0"/>
              </a:rPr>
              <a:t> improvements largely continue</a:t>
            </a:r>
          </a:p>
          <a:p>
            <a:pPr marL="560070" indent="-285750">
              <a:spcAft>
                <a:spcPts val="1200"/>
              </a:spcAft>
              <a:buFont typeface="Courier New" panose="02070309020205020404" pitchFamily="49" charset="0"/>
              <a:buChar char="o"/>
            </a:pPr>
            <a:r>
              <a:rPr lang="en-US">
                <a:solidFill>
                  <a:srgbClr val="404040"/>
                </a:solidFill>
                <a:latin typeface="Lato" panose="020F0502020204030203" pitchFamily="34" charset="77"/>
                <a:ea typeface="Roboto" panose="02000000000000000000" pitchFamily="2" charset="0"/>
              </a:rPr>
              <a:t>55% UIF likely results in significant reductions in SWP exports</a:t>
            </a:r>
          </a:p>
        </p:txBody>
      </p:sp>
      <p:sp>
        <p:nvSpPr>
          <p:cNvPr id="6" name="TextBox 5">
            <a:extLst>
              <a:ext uri="{FF2B5EF4-FFF2-40B4-BE49-F238E27FC236}">
                <a16:creationId xmlns:a16="http://schemas.microsoft.com/office/drawing/2014/main" id="{0F12C349-AAC4-06F2-07DD-12EA9D30499A}"/>
              </a:ext>
            </a:extLst>
          </p:cNvPr>
          <p:cNvSpPr txBox="1"/>
          <p:nvPr/>
        </p:nvSpPr>
        <p:spPr>
          <a:xfrm>
            <a:off x="311646" y="276635"/>
            <a:ext cx="9148040" cy="461665"/>
          </a:xfrm>
          <a:prstGeom prst="rect">
            <a:avLst/>
          </a:prstGeom>
          <a:noFill/>
        </p:spPr>
        <p:txBody>
          <a:bodyPr wrap="square" rtlCol="0">
            <a:spAutoFit/>
          </a:bodyPr>
          <a:lstStyle/>
          <a:p>
            <a:r>
              <a:rPr lang="en-US" sz="2400" b="1" u="sng"/>
              <a:t>VA flows will address ESA and CESA spring outflow requirements</a:t>
            </a:r>
          </a:p>
        </p:txBody>
      </p:sp>
      <p:pic>
        <p:nvPicPr>
          <p:cNvPr id="7" name="Picture 6">
            <a:extLst>
              <a:ext uri="{FF2B5EF4-FFF2-40B4-BE49-F238E27FC236}">
                <a16:creationId xmlns:a16="http://schemas.microsoft.com/office/drawing/2014/main" id="{ED2B701F-2F97-526E-0B7C-318D74551AA2}"/>
              </a:ext>
            </a:extLst>
          </p:cNvPr>
          <p:cNvPicPr>
            <a:picLocks noChangeAspect="1"/>
          </p:cNvPicPr>
          <p:nvPr/>
        </p:nvPicPr>
        <p:blipFill>
          <a:blip r:embed="rId3"/>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746788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7D8E1-9E76-70FF-B1CE-4EA0B246A9F8}"/>
              </a:ext>
            </a:extLst>
          </p:cNvPr>
          <p:cNvSpPr>
            <a:spLocks noGrp="1"/>
          </p:cNvSpPr>
          <p:nvPr>
            <p:ph type="title"/>
          </p:nvPr>
        </p:nvSpPr>
        <p:spPr>
          <a:noFill/>
        </p:spPr>
        <p:txBody>
          <a:bodyPr/>
          <a:lstStyle/>
          <a:p>
            <a:r>
              <a:rPr lang="en-US"/>
              <a:t>Resultant Water Supply Comparison</a:t>
            </a:r>
          </a:p>
        </p:txBody>
      </p:sp>
      <p:pic>
        <p:nvPicPr>
          <p:cNvPr id="4" name="Content Placeholder 3">
            <a:extLst>
              <a:ext uri="{FF2B5EF4-FFF2-40B4-BE49-F238E27FC236}">
                <a16:creationId xmlns:a16="http://schemas.microsoft.com/office/drawing/2014/main" id="{47A00384-EEB2-63EF-3112-60E84696215A}"/>
              </a:ext>
            </a:extLst>
          </p:cNvPr>
          <p:cNvPicPr>
            <a:picLocks noGrp="1" noChangeAspect="1"/>
          </p:cNvPicPr>
          <p:nvPr>
            <p:ph idx="1"/>
          </p:nvPr>
        </p:nvPicPr>
        <p:blipFill>
          <a:blip r:embed="rId2"/>
          <a:stretch>
            <a:fillRect/>
          </a:stretch>
        </p:blipFill>
        <p:spPr>
          <a:xfrm>
            <a:off x="2711404" y="1832251"/>
            <a:ext cx="6762564" cy="4874797"/>
          </a:xfrm>
        </p:spPr>
      </p:pic>
      <p:sp>
        <p:nvSpPr>
          <p:cNvPr id="5" name="Slide Number Placeholder 4">
            <a:extLst>
              <a:ext uri="{FF2B5EF4-FFF2-40B4-BE49-F238E27FC236}">
                <a16:creationId xmlns:a16="http://schemas.microsoft.com/office/drawing/2014/main" id="{C646A796-2AF3-9479-FE0C-8CBE59204188}"/>
              </a:ext>
            </a:extLst>
          </p:cNvPr>
          <p:cNvSpPr>
            <a:spLocks noGrp="1"/>
          </p:cNvSpPr>
          <p:nvPr>
            <p:ph type="sldNum" sz="quarter" idx="12"/>
          </p:nvPr>
        </p:nvSpPr>
        <p:spPr/>
        <p:txBody>
          <a:bodyPr/>
          <a:lstStyle/>
          <a:p>
            <a:fld id="{3AA0283A-4265-48D1-A36E-176D158BEB48}" type="slidenum">
              <a:rPr lang="en-US" smtClean="0"/>
              <a:t>38</a:t>
            </a:fld>
            <a:endParaRPr lang="en-US"/>
          </a:p>
        </p:txBody>
      </p:sp>
      <p:pic>
        <p:nvPicPr>
          <p:cNvPr id="3" name="Picture 2">
            <a:extLst>
              <a:ext uri="{FF2B5EF4-FFF2-40B4-BE49-F238E27FC236}">
                <a16:creationId xmlns:a16="http://schemas.microsoft.com/office/drawing/2014/main" id="{C23E89A3-7A2D-FA36-DB4D-9D66A1A6ECD4}"/>
              </a:ext>
            </a:extLst>
          </p:cNvPr>
          <p:cNvPicPr>
            <a:picLocks noChangeAspect="1"/>
          </p:cNvPicPr>
          <p:nvPr/>
        </p:nvPicPr>
        <p:blipFill>
          <a:blip r:embed="rId3"/>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2171712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C2D236-E89E-92E4-D11E-7CAF65AD054C}"/>
              </a:ext>
            </a:extLst>
          </p:cNvPr>
          <p:cNvSpPr>
            <a:spLocks noGrp="1"/>
          </p:cNvSpPr>
          <p:nvPr>
            <p:ph type="title"/>
          </p:nvPr>
        </p:nvSpPr>
        <p:spPr/>
        <p:txBody>
          <a:bodyPr/>
          <a:lstStyle/>
          <a:p>
            <a:r>
              <a:rPr lang="en-US" dirty="0"/>
              <a:t>Decreasing Trend in SWP Allocations</a:t>
            </a:r>
          </a:p>
        </p:txBody>
      </p:sp>
      <p:sp>
        <p:nvSpPr>
          <p:cNvPr id="3" name="Slide Number Placeholder 2">
            <a:extLst>
              <a:ext uri="{FF2B5EF4-FFF2-40B4-BE49-F238E27FC236}">
                <a16:creationId xmlns:a16="http://schemas.microsoft.com/office/drawing/2014/main" id="{9D4D0266-DE06-CE48-A69C-13EB93906796}"/>
              </a:ext>
            </a:extLst>
          </p:cNvPr>
          <p:cNvSpPr>
            <a:spLocks noGrp="1"/>
          </p:cNvSpPr>
          <p:nvPr>
            <p:ph type="sldNum" sz="quarter" idx="12"/>
          </p:nvPr>
        </p:nvSpPr>
        <p:spPr/>
        <p:txBody>
          <a:bodyPr/>
          <a:lstStyle/>
          <a:p>
            <a:fld id="{3AA0283A-4265-48D1-A36E-176D158BEB48}" type="slidenum">
              <a:rPr lang="en-US" smtClean="0"/>
              <a:t>39</a:t>
            </a:fld>
            <a:endParaRPr lang="en-US"/>
          </a:p>
        </p:txBody>
      </p:sp>
      <p:grpSp>
        <p:nvGrpSpPr>
          <p:cNvPr id="12" name="Group 11">
            <a:extLst>
              <a:ext uri="{FF2B5EF4-FFF2-40B4-BE49-F238E27FC236}">
                <a16:creationId xmlns:a16="http://schemas.microsoft.com/office/drawing/2014/main" id="{1D44D20A-2A66-0E79-E3D0-83CB36F028EF}"/>
              </a:ext>
            </a:extLst>
          </p:cNvPr>
          <p:cNvGrpSpPr/>
          <p:nvPr/>
        </p:nvGrpSpPr>
        <p:grpSpPr>
          <a:xfrm>
            <a:off x="1092933" y="1690688"/>
            <a:ext cx="10006134" cy="4940969"/>
            <a:chOff x="1106232" y="950860"/>
            <a:chExt cx="10006134" cy="4940969"/>
          </a:xfrm>
        </p:grpSpPr>
        <p:sp>
          <p:nvSpPr>
            <p:cNvPr id="13" name="Rectangle 12">
              <a:extLst>
                <a:ext uri="{FF2B5EF4-FFF2-40B4-BE49-F238E27FC236}">
                  <a16:creationId xmlns:a16="http://schemas.microsoft.com/office/drawing/2014/main" id="{06F679D4-CAF6-1640-B8E1-F405A981D377}"/>
                </a:ext>
              </a:extLst>
            </p:cNvPr>
            <p:cNvSpPr/>
            <p:nvPr/>
          </p:nvSpPr>
          <p:spPr>
            <a:xfrm>
              <a:off x="1106232" y="950860"/>
              <a:ext cx="10006134" cy="494096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highlight>
                  <a:srgbClr val="FFFF00"/>
                </a:highlight>
                <a:uLnTx/>
                <a:uFillTx/>
                <a:latin typeface="Calibri"/>
                <a:ea typeface="+mn-ea"/>
                <a:cs typeface="+mn-cs"/>
              </a:endParaRPr>
            </a:p>
          </p:txBody>
        </p:sp>
        <p:graphicFrame>
          <p:nvGraphicFramePr>
            <p:cNvPr id="14" name="Content Placeholder 5">
              <a:extLst>
                <a:ext uri="{FF2B5EF4-FFF2-40B4-BE49-F238E27FC236}">
                  <a16:creationId xmlns:a16="http://schemas.microsoft.com/office/drawing/2014/main" id="{2603179C-68DF-42BE-E303-48B9965A8908}"/>
                </a:ext>
              </a:extLst>
            </p:cNvPr>
            <p:cNvGraphicFramePr>
              <a:graphicFrameLocks/>
            </p:cNvGraphicFramePr>
            <p:nvPr/>
          </p:nvGraphicFramePr>
          <p:xfrm>
            <a:off x="1568517" y="1182266"/>
            <a:ext cx="9054966" cy="4536011"/>
          </p:xfrm>
          <a:graphic>
            <a:graphicData uri="http://schemas.openxmlformats.org/drawingml/2006/chart">
              <c:chart xmlns:c="http://schemas.openxmlformats.org/drawingml/2006/chart" xmlns:r="http://schemas.openxmlformats.org/officeDocument/2006/relationships" r:id="rId3"/>
            </a:graphicData>
          </a:graphic>
        </p:graphicFrame>
      </p:grpSp>
      <p:pic>
        <p:nvPicPr>
          <p:cNvPr id="2" name="Picture 1">
            <a:extLst>
              <a:ext uri="{FF2B5EF4-FFF2-40B4-BE49-F238E27FC236}">
                <a16:creationId xmlns:a16="http://schemas.microsoft.com/office/drawing/2014/main" id="{6D6B0F0B-2770-5976-F3F7-5CAA013AA5FB}"/>
              </a:ext>
            </a:extLst>
          </p:cNvPr>
          <p:cNvPicPr>
            <a:picLocks noChangeAspect="1"/>
          </p:cNvPicPr>
          <p:nvPr/>
        </p:nvPicPr>
        <p:blipFill>
          <a:blip r:embed="rId4"/>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3301085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2BB4-358B-63F1-7A03-F45945F1A285}"/>
              </a:ext>
            </a:extLst>
          </p:cNvPr>
          <p:cNvSpPr>
            <a:spLocks noGrp="1"/>
          </p:cNvSpPr>
          <p:nvPr>
            <p:ph type="title"/>
          </p:nvPr>
        </p:nvSpPr>
        <p:spPr>
          <a:xfrm>
            <a:off x="329484" y="2213243"/>
            <a:ext cx="4950854" cy="1325563"/>
          </a:xfrm>
        </p:spPr>
        <p:txBody>
          <a:bodyPr>
            <a:normAutofit fontScale="90000"/>
          </a:bodyPr>
          <a:lstStyle/>
          <a:p>
            <a:r>
              <a:rPr lang="en-US" dirty="0"/>
              <a:t>Majority of Runoff in the Northern California</a:t>
            </a:r>
          </a:p>
        </p:txBody>
      </p:sp>
      <p:sp>
        <p:nvSpPr>
          <p:cNvPr id="5" name="Slide Number Placeholder 4">
            <a:extLst>
              <a:ext uri="{FF2B5EF4-FFF2-40B4-BE49-F238E27FC236}">
                <a16:creationId xmlns:a16="http://schemas.microsoft.com/office/drawing/2014/main" id="{DF2F0810-E0A2-8EFA-EB32-6D6179579649}"/>
              </a:ext>
            </a:extLst>
          </p:cNvPr>
          <p:cNvSpPr>
            <a:spLocks noGrp="1"/>
          </p:cNvSpPr>
          <p:nvPr>
            <p:ph type="sldNum" sz="quarter" idx="12"/>
          </p:nvPr>
        </p:nvSpPr>
        <p:spPr/>
        <p:txBody>
          <a:bodyPr/>
          <a:lstStyle/>
          <a:p>
            <a:fld id="{3AA0283A-4265-48D1-A36E-176D158BEB48}" type="slidenum">
              <a:rPr lang="en-US" smtClean="0"/>
              <a:t>4</a:t>
            </a:fld>
            <a:endParaRPr lang="en-US"/>
          </a:p>
        </p:txBody>
      </p:sp>
      <p:pic>
        <p:nvPicPr>
          <p:cNvPr id="2050" name="Picture 2">
            <a:extLst>
              <a:ext uri="{FF2B5EF4-FFF2-40B4-BE49-F238E27FC236}">
                <a16:creationId xmlns:a16="http://schemas.microsoft.com/office/drawing/2014/main" id="{CCC99CD4-5337-E9DD-7373-9FDA523B1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3" y="0"/>
            <a:ext cx="5214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7BA3242-C293-0ACB-B2CA-05F0DAB97387}"/>
              </a:ext>
            </a:extLst>
          </p:cNvPr>
          <p:cNvPicPr>
            <a:picLocks noChangeAspect="1"/>
          </p:cNvPicPr>
          <p:nvPr/>
        </p:nvPicPr>
        <p:blipFill>
          <a:blip r:embed="rId3"/>
          <a:stretch>
            <a:fillRect/>
          </a:stretch>
        </p:blipFill>
        <p:spPr>
          <a:xfrm>
            <a:off x="680320" y="234580"/>
            <a:ext cx="1579392" cy="475280"/>
          </a:xfrm>
          <a:prstGeom prst="rect">
            <a:avLst/>
          </a:prstGeom>
          <a:noFill/>
        </p:spPr>
      </p:pic>
    </p:spTree>
    <p:extLst>
      <p:ext uri="{BB962C8B-B14F-4D97-AF65-F5344CB8AC3E}">
        <p14:creationId xmlns:p14="http://schemas.microsoft.com/office/powerpoint/2010/main" val="280513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8D5CF73E-6B6E-5D5A-0C58-E8405DC4FCA2}"/>
              </a:ext>
            </a:extLst>
          </p:cNvPr>
          <p:cNvPicPr>
            <a:picLocks noChangeAspect="1"/>
          </p:cNvPicPr>
          <p:nvPr/>
        </p:nvPicPr>
        <p:blipFill>
          <a:blip r:embed="rId2"/>
          <a:stretch>
            <a:fillRect/>
          </a:stretch>
        </p:blipFill>
        <p:spPr>
          <a:xfrm>
            <a:off x="7501128" y="19812"/>
            <a:ext cx="4690872" cy="6818376"/>
          </a:xfrm>
          <a:prstGeom prst="rect">
            <a:avLst/>
          </a:prstGeom>
          <a:solidFill>
            <a:schemeClr val="bg1"/>
          </a:solidFill>
        </p:spPr>
      </p:pic>
      <p:sp>
        <p:nvSpPr>
          <p:cNvPr id="9" name="Title 8">
            <a:extLst>
              <a:ext uri="{FF2B5EF4-FFF2-40B4-BE49-F238E27FC236}">
                <a16:creationId xmlns:a16="http://schemas.microsoft.com/office/drawing/2014/main" id="{E81A2F97-2A21-4EDA-8473-F680E6300986}"/>
              </a:ext>
            </a:extLst>
          </p:cNvPr>
          <p:cNvSpPr>
            <a:spLocks noGrp="1"/>
          </p:cNvSpPr>
          <p:nvPr>
            <p:ph type="title"/>
          </p:nvPr>
        </p:nvSpPr>
        <p:spPr>
          <a:xfrm>
            <a:off x="72516" y="273669"/>
            <a:ext cx="7538250" cy="877079"/>
          </a:xfrm>
        </p:spPr>
        <p:txBody>
          <a:bodyPr>
            <a:noAutofit/>
          </a:bodyPr>
          <a:lstStyle/>
          <a:p>
            <a:r>
              <a:rPr lang="en-US" sz="4000" dirty="0"/>
              <a:t>What is the Delta Conveyance </a:t>
            </a:r>
            <a:br>
              <a:rPr lang="en-US" sz="4000" dirty="0"/>
            </a:br>
            <a:r>
              <a:rPr lang="en-US" sz="4000" dirty="0"/>
              <a:t>Project (DCP)?</a:t>
            </a:r>
          </a:p>
        </p:txBody>
      </p:sp>
      <p:sp>
        <p:nvSpPr>
          <p:cNvPr id="6" name="Slide Number Placeholder 5">
            <a:extLst>
              <a:ext uri="{FF2B5EF4-FFF2-40B4-BE49-F238E27FC236}">
                <a16:creationId xmlns:a16="http://schemas.microsoft.com/office/drawing/2014/main" id="{40631BC9-32A1-4F73-A56A-AE4409010021}"/>
              </a:ext>
            </a:extLst>
          </p:cNvPr>
          <p:cNvSpPr>
            <a:spLocks noGrp="1"/>
          </p:cNvSpPr>
          <p:nvPr>
            <p:ph type="sldNum" sz="quarter" idx="12"/>
          </p:nvPr>
        </p:nvSpPr>
        <p:spPr/>
        <p:txBody>
          <a:bodyPr/>
          <a:lstStyle/>
          <a:p>
            <a:fld id="{9DC1E638-3F78-4E0D-883A-B278700C48C0}" type="slidenum">
              <a:rPr lang="de-DE" smtClean="0"/>
              <a:pPr/>
              <a:t>40</a:t>
            </a:fld>
            <a:endParaRPr lang="de-DE" dirty="0"/>
          </a:p>
        </p:txBody>
      </p:sp>
      <p:sp>
        <p:nvSpPr>
          <p:cNvPr id="11" name="Text Placeholder 10">
            <a:extLst>
              <a:ext uri="{FF2B5EF4-FFF2-40B4-BE49-F238E27FC236}">
                <a16:creationId xmlns:a16="http://schemas.microsoft.com/office/drawing/2014/main" id="{259832F2-3D70-442B-BA7F-4742F4641657}"/>
              </a:ext>
            </a:extLst>
          </p:cNvPr>
          <p:cNvSpPr>
            <a:spLocks noGrp="1"/>
          </p:cNvSpPr>
          <p:nvPr>
            <p:ph type="body" sz="half" idx="2"/>
          </p:nvPr>
        </p:nvSpPr>
        <p:spPr>
          <a:xfrm>
            <a:off x="838200" y="1308799"/>
            <a:ext cx="6395357" cy="674877"/>
          </a:xfrm>
        </p:spPr>
        <p:txBody>
          <a:bodyPr>
            <a:normAutofit fontScale="77500" lnSpcReduction="20000"/>
          </a:bodyPr>
          <a:lstStyle/>
          <a:p>
            <a:r>
              <a:rPr lang="en-US" sz="2400" dirty="0"/>
              <a:t>DWR issued FEIR/NOD in 12/2023 and selected Bethany Reservoir Alignment</a:t>
            </a:r>
          </a:p>
        </p:txBody>
      </p:sp>
      <p:sp>
        <p:nvSpPr>
          <p:cNvPr id="10" name="Content Placeholder 9">
            <a:extLst>
              <a:ext uri="{FF2B5EF4-FFF2-40B4-BE49-F238E27FC236}">
                <a16:creationId xmlns:a16="http://schemas.microsoft.com/office/drawing/2014/main" id="{3506B75B-6D28-45C4-B0CD-7BB4459BB8EA}"/>
              </a:ext>
            </a:extLst>
          </p:cNvPr>
          <p:cNvSpPr>
            <a:spLocks noGrp="1"/>
          </p:cNvSpPr>
          <p:nvPr>
            <p:ph idx="1"/>
          </p:nvPr>
        </p:nvSpPr>
        <p:spPr>
          <a:xfrm>
            <a:off x="1137206" y="2050271"/>
            <a:ext cx="5500933" cy="4351338"/>
          </a:xfrm>
        </p:spPr>
        <p:txBody>
          <a:bodyPr>
            <a:normAutofit/>
          </a:bodyPr>
          <a:lstStyle/>
          <a:p>
            <a:r>
              <a:rPr lang="en-US" dirty="0"/>
              <a:t>Two new diversion intakes in the north Delta with state-of-the-art fish screens</a:t>
            </a:r>
          </a:p>
          <a:p>
            <a:r>
              <a:rPr lang="en-US" dirty="0"/>
              <a:t>Total diversion capacity of 6,000 </a:t>
            </a:r>
            <a:r>
              <a:rPr lang="en-US" dirty="0" err="1"/>
              <a:t>cfs</a:t>
            </a:r>
            <a:r>
              <a:rPr lang="en-US" dirty="0"/>
              <a:t> (3,000 </a:t>
            </a:r>
            <a:r>
              <a:rPr lang="en-US" dirty="0" err="1"/>
              <a:t>cfs</a:t>
            </a:r>
            <a:r>
              <a:rPr lang="en-US" dirty="0"/>
              <a:t> each)</a:t>
            </a:r>
          </a:p>
          <a:p>
            <a:pPr>
              <a:spcBef>
                <a:spcPts val="1200"/>
              </a:spcBef>
              <a:spcAft>
                <a:spcPts val="1200"/>
              </a:spcAft>
            </a:pPr>
            <a:r>
              <a:rPr lang="en-US" dirty="0"/>
              <a:t>45 miles of 36-feet single tunnel, from new intakes to California Aqueduct at Bethany Reservoir</a:t>
            </a:r>
          </a:p>
          <a:p>
            <a:pPr>
              <a:spcBef>
                <a:spcPts val="1200"/>
              </a:spcBef>
              <a:spcAft>
                <a:spcPts val="1200"/>
              </a:spcAft>
            </a:pPr>
            <a:r>
              <a:rPr lang="en-US" dirty="0"/>
              <a:t>New pumping plant connecting the tunnel to Bethany Reservoir </a:t>
            </a:r>
          </a:p>
        </p:txBody>
      </p:sp>
      <p:sp>
        <p:nvSpPr>
          <p:cNvPr id="24" name="Oval 23">
            <a:extLst>
              <a:ext uri="{FF2B5EF4-FFF2-40B4-BE49-F238E27FC236}">
                <a16:creationId xmlns:a16="http://schemas.microsoft.com/office/drawing/2014/main" id="{6B846DAF-F5AC-69FF-389E-3F02E9C39CC2}"/>
              </a:ext>
            </a:extLst>
          </p:cNvPr>
          <p:cNvSpPr/>
          <p:nvPr/>
        </p:nvSpPr>
        <p:spPr>
          <a:xfrm>
            <a:off x="9915291" y="660689"/>
            <a:ext cx="477456" cy="49005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Brace 24">
            <a:extLst>
              <a:ext uri="{FF2B5EF4-FFF2-40B4-BE49-F238E27FC236}">
                <a16:creationId xmlns:a16="http://schemas.microsoft.com/office/drawing/2014/main" id="{2F23A5BD-F3C9-880E-3ED5-821EE7760760}"/>
              </a:ext>
            </a:extLst>
          </p:cNvPr>
          <p:cNvSpPr/>
          <p:nvPr/>
        </p:nvSpPr>
        <p:spPr>
          <a:xfrm>
            <a:off x="10702369" y="1060450"/>
            <a:ext cx="714272" cy="4835066"/>
          </a:xfrm>
          <a:prstGeom prst="rightBrace">
            <a:avLst>
              <a:gd name="adj1" fmla="val 8333"/>
              <a:gd name="adj2" fmla="val 49721"/>
            </a:avLst>
          </a:prstGeom>
          <a:ln w="28575">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al 25">
            <a:extLst>
              <a:ext uri="{FF2B5EF4-FFF2-40B4-BE49-F238E27FC236}">
                <a16:creationId xmlns:a16="http://schemas.microsoft.com/office/drawing/2014/main" id="{393DA75B-2AF6-3EBF-AF93-E50426BBA95D}"/>
              </a:ext>
            </a:extLst>
          </p:cNvPr>
          <p:cNvSpPr/>
          <p:nvPr/>
        </p:nvSpPr>
        <p:spPr>
          <a:xfrm>
            <a:off x="9324999" y="5769090"/>
            <a:ext cx="558622" cy="536176"/>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1B11843-F435-E123-C162-DCF2B5A157F2}"/>
              </a:ext>
            </a:extLst>
          </p:cNvPr>
          <p:cNvPicPr>
            <a:picLocks noChangeAspect="1"/>
          </p:cNvPicPr>
          <p:nvPr/>
        </p:nvPicPr>
        <p:blipFill>
          <a:blip r:embed="rId3"/>
          <a:stretch>
            <a:fillRect/>
          </a:stretch>
        </p:blipFill>
        <p:spPr>
          <a:xfrm>
            <a:off x="213725" y="6230564"/>
            <a:ext cx="1579392" cy="475280"/>
          </a:xfrm>
          <a:prstGeom prst="rect">
            <a:avLst/>
          </a:prstGeom>
          <a:noFill/>
        </p:spPr>
      </p:pic>
    </p:spTree>
    <p:extLst>
      <p:ext uri="{BB962C8B-B14F-4D97-AF65-F5344CB8AC3E}">
        <p14:creationId xmlns:p14="http://schemas.microsoft.com/office/powerpoint/2010/main" val="870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CD2909-8C9E-70DF-0F4E-C6190FA9D784}"/>
              </a:ext>
            </a:extLst>
          </p:cNvPr>
          <p:cNvSpPr>
            <a:spLocks noGrp="1"/>
          </p:cNvSpPr>
          <p:nvPr>
            <p:ph type="title"/>
          </p:nvPr>
        </p:nvSpPr>
        <p:spPr/>
        <p:txBody>
          <a:bodyPr/>
          <a:lstStyle/>
          <a:p>
            <a:r>
              <a:rPr lang="en-US" dirty="0"/>
              <a:t>Questions?</a:t>
            </a:r>
          </a:p>
        </p:txBody>
      </p:sp>
      <p:sp>
        <p:nvSpPr>
          <p:cNvPr id="6" name="Text Placeholder 5">
            <a:extLst>
              <a:ext uri="{FF2B5EF4-FFF2-40B4-BE49-F238E27FC236}">
                <a16:creationId xmlns:a16="http://schemas.microsoft.com/office/drawing/2014/main" id="{DA88C662-A9C2-0C9F-FD0D-98125EC8F68F}"/>
              </a:ext>
            </a:extLst>
          </p:cNvPr>
          <p:cNvSpPr>
            <a:spLocks noGrp="1"/>
          </p:cNvSpPr>
          <p:nvPr>
            <p:ph type="body" sz="half" idx="2"/>
          </p:nvPr>
        </p:nvSpPr>
        <p:spPr/>
        <p:txBody>
          <a:bodyPr/>
          <a:lstStyle/>
          <a:p>
            <a:endParaRPr lang="en-US"/>
          </a:p>
        </p:txBody>
      </p:sp>
      <p:sp>
        <p:nvSpPr>
          <p:cNvPr id="8" name="Slide Number Placeholder 7">
            <a:extLst>
              <a:ext uri="{FF2B5EF4-FFF2-40B4-BE49-F238E27FC236}">
                <a16:creationId xmlns:a16="http://schemas.microsoft.com/office/drawing/2014/main" id="{21B26928-C7CB-94BE-A2C3-49BB78ADF54B}"/>
              </a:ext>
            </a:extLst>
          </p:cNvPr>
          <p:cNvSpPr>
            <a:spLocks noGrp="1"/>
          </p:cNvSpPr>
          <p:nvPr>
            <p:ph type="sldNum" sz="quarter" idx="12"/>
          </p:nvPr>
        </p:nvSpPr>
        <p:spPr/>
        <p:txBody>
          <a:bodyPr/>
          <a:lstStyle/>
          <a:p>
            <a:fld id="{3AA0283A-4265-48D1-A36E-176D158BEB48}" type="slidenum">
              <a:rPr lang="en-US" smtClean="0"/>
              <a:t>41</a:t>
            </a:fld>
            <a:endParaRPr lang="en-US"/>
          </a:p>
        </p:txBody>
      </p:sp>
      <p:pic>
        <p:nvPicPr>
          <p:cNvPr id="7" name="Picture 6">
            <a:extLst>
              <a:ext uri="{FF2B5EF4-FFF2-40B4-BE49-F238E27FC236}">
                <a16:creationId xmlns:a16="http://schemas.microsoft.com/office/drawing/2014/main" id="{23E0883B-3C9D-71F6-7E2B-BD0B876C8B61}"/>
              </a:ext>
            </a:extLst>
          </p:cNvPr>
          <p:cNvPicPr>
            <a:picLocks noChangeAspect="1"/>
          </p:cNvPicPr>
          <p:nvPr/>
        </p:nvPicPr>
        <p:blipFill>
          <a:blip r:embed="rId2"/>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4156272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lIns="163284" tIns="81642" rIns="163284" bIns="81642"/>
          <a:lstStyle/>
          <a:p>
            <a:pPr algn="l"/>
            <a:r>
              <a:rPr lang="en-US" sz="4800" b="1" dirty="0">
                <a:solidFill>
                  <a:schemeClr val="tx1"/>
                </a:solidFill>
              </a:rPr>
              <a:t>SWP Water Supply Allocation Inputs</a:t>
            </a:r>
          </a:p>
        </p:txBody>
      </p:sp>
      <p:sp>
        <p:nvSpPr>
          <p:cNvPr id="7" name="Slide Number Placeholder 6">
            <a:extLst>
              <a:ext uri="{FF2B5EF4-FFF2-40B4-BE49-F238E27FC236}">
                <a16:creationId xmlns:a16="http://schemas.microsoft.com/office/drawing/2014/main" id="{5B60AA2D-69D6-B977-0CAD-80B88D470107}"/>
              </a:ext>
            </a:extLst>
          </p:cNvPr>
          <p:cNvSpPr>
            <a:spLocks noGrp="1"/>
          </p:cNvSpPr>
          <p:nvPr>
            <p:ph type="sldNum" sz="quarter" idx="12"/>
          </p:nvPr>
        </p:nvSpPr>
        <p:spPr/>
        <p:txBody>
          <a:bodyPr/>
          <a:lstStyle/>
          <a:p>
            <a:fld id="{3AA0283A-4265-48D1-A36E-176D158BEB48}" type="slidenum">
              <a:rPr lang="en-US" smtClean="0"/>
              <a:t>42</a:t>
            </a:fld>
            <a:endParaRPr lang="en-US"/>
          </a:p>
        </p:txBody>
      </p:sp>
      <p:sp>
        <p:nvSpPr>
          <p:cNvPr id="47" name="Rounded Rectangle 46"/>
          <p:cNvSpPr/>
          <p:nvPr/>
        </p:nvSpPr>
        <p:spPr>
          <a:xfrm>
            <a:off x="7093516" y="1796826"/>
            <a:ext cx="895985" cy="623283"/>
          </a:xfrm>
          <a:prstGeom prst="roundRect">
            <a:avLst/>
          </a:prstGeom>
          <a:solidFill>
            <a:srgbClr val="4F81BD"/>
          </a:solidFill>
          <a:ln w="25400" cap="flat" cmpd="sng" algn="ctr">
            <a:solidFill>
              <a:srgbClr val="4F81BD">
                <a:shade val="50000"/>
              </a:srgbClr>
            </a:solidFill>
            <a:prstDash val="solid"/>
          </a:ln>
          <a:effectLst/>
        </p:spPr>
        <p:txBody>
          <a:bodyPr anchor="ctr"/>
          <a:lstStyle/>
          <a:p>
            <a:pPr>
              <a:defRPr/>
            </a:pPr>
            <a:r>
              <a:rPr lang="en-US" sz="1350" kern="0">
                <a:solidFill>
                  <a:prstClr val="white"/>
                </a:solidFill>
                <a:latin typeface="Calibri"/>
              </a:rPr>
              <a:t>Oroville</a:t>
            </a:r>
          </a:p>
          <a:p>
            <a:pPr>
              <a:defRPr/>
            </a:pPr>
            <a:r>
              <a:rPr lang="en-US" sz="1350" kern="0">
                <a:solidFill>
                  <a:prstClr val="white"/>
                </a:solidFill>
                <a:latin typeface="Calibri"/>
              </a:rPr>
              <a:t>Storage</a:t>
            </a:r>
          </a:p>
        </p:txBody>
      </p:sp>
      <p:sp>
        <p:nvSpPr>
          <p:cNvPr id="48" name="Rounded Rectangle 47"/>
          <p:cNvSpPr/>
          <p:nvPr/>
        </p:nvSpPr>
        <p:spPr>
          <a:xfrm>
            <a:off x="2520881" y="1991533"/>
            <a:ext cx="2127975" cy="831056"/>
          </a:xfrm>
          <a:prstGeom prst="roundRect">
            <a:avLst/>
          </a:prstGeom>
          <a:solidFill>
            <a:srgbClr val="4F81BD"/>
          </a:solidFill>
          <a:ln w="25400" cap="flat" cmpd="sng" algn="ctr">
            <a:solidFill>
              <a:srgbClr val="4F81BD">
                <a:shade val="50000"/>
              </a:srgbClr>
            </a:solidFill>
            <a:prstDash val="solid"/>
          </a:ln>
          <a:effectLst/>
        </p:spPr>
        <p:txBody>
          <a:bodyPr anchor="ctr"/>
          <a:lstStyle/>
          <a:p>
            <a:pPr>
              <a:defRPr/>
            </a:pPr>
            <a:r>
              <a:rPr lang="en-US" sz="1350" kern="0">
                <a:solidFill>
                  <a:prstClr val="white"/>
                </a:solidFill>
                <a:latin typeface="Calibri"/>
              </a:rPr>
              <a:t>Forecasted Dry Hydrology  </a:t>
            </a:r>
          </a:p>
          <a:p>
            <a:pPr>
              <a:defRPr/>
            </a:pPr>
            <a:r>
              <a:rPr lang="en-US" sz="1350" kern="0">
                <a:solidFill>
                  <a:prstClr val="white"/>
                </a:solidFill>
                <a:latin typeface="Calibri"/>
              </a:rPr>
              <a:t>- Inflow  to Reservoirs </a:t>
            </a:r>
          </a:p>
          <a:p>
            <a:pPr>
              <a:defRPr/>
            </a:pPr>
            <a:r>
              <a:rPr lang="en-US" sz="1350" kern="0">
                <a:solidFill>
                  <a:prstClr val="white"/>
                </a:solidFill>
                <a:latin typeface="Calibri"/>
              </a:rPr>
              <a:t>- Runoff to Bay-Delta</a:t>
            </a:r>
          </a:p>
        </p:txBody>
      </p:sp>
      <p:sp>
        <p:nvSpPr>
          <p:cNvPr id="49" name="Rounded Rectangle 48"/>
          <p:cNvSpPr/>
          <p:nvPr/>
        </p:nvSpPr>
        <p:spPr>
          <a:xfrm>
            <a:off x="2793508" y="4914900"/>
            <a:ext cx="1930893" cy="685800"/>
          </a:xfrm>
          <a:prstGeom prst="roundRect">
            <a:avLst/>
          </a:prstGeom>
          <a:solidFill>
            <a:srgbClr val="4F81BD"/>
          </a:solidFill>
          <a:ln w="25400" cap="flat" cmpd="sng" algn="ctr">
            <a:solidFill>
              <a:srgbClr val="4F81BD">
                <a:shade val="50000"/>
              </a:srgbClr>
            </a:solidFill>
            <a:prstDash val="solid"/>
          </a:ln>
          <a:effectLst/>
        </p:spPr>
        <p:txBody>
          <a:bodyPr anchor="ctr"/>
          <a:lstStyle/>
          <a:p>
            <a:pPr>
              <a:defRPr/>
            </a:pPr>
            <a:r>
              <a:rPr lang="en-US" sz="1350" kern="0">
                <a:solidFill>
                  <a:prstClr val="white"/>
                </a:solidFill>
                <a:latin typeface="Calibri"/>
              </a:rPr>
              <a:t>South of Delta Storage </a:t>
            </a:r>
            <a:br>
              <a:rPr lang="en-US" sz="1350" kern="0">
                <a:solidFill>
                  <a:prstClr val="white"/>
                </a:solidFill>
                <a:latin typeface="Calibri"/>
              </a:rPr>
            </a:br>
            <a:r>
              <a:rPr lang="en-US" sz="1350" kern="0">
                <a:solidFill>
                  <a:prstClr val="white"/>
                </a:solidFill>
                <a:latin typeface="Calibri"/>
              </a:rPr>
              <a:t>San Luis Reservoir</a:t>
            </a:r>
          </a:p>
        </p:txBody>
      </p:sp>
      <p:sp>
        <p:nvSpPr>
          <p:cNvPr id="50" name="Isosceles Triangle 49"/>
          <p:cNvSpPr/>
          <p:nvPr/>
        </p:nvSpPr>
        <p:spPr>
          <a:xfrm rot="1796518">
            <a:off x="5308998" y="2870598"/>
            <a:ext cx="1816894" cy="1454944"/>
          </a:xfrm>
          <a:prstGeom prst="triangle">
            <a:avLst/>
          </a:prstGeom>
          <a:solidFill>
            <a:srgbClr val="4F81BD"/>
          </a:solidFill>
          <a:ln w="25400" cap="flat" cmpd="sng" algn="ctr">
            <a:solidFill>
              <a:srgbClr val="4F81BD">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51" name="Rounded Rectangle 50"/>
          <p:cNvSpPr/>
          <p:nvPr/>
        </p:nvSpPr>
        <p:spPr>
          <a:xfrm>
            <a:off x="7696201" y="4857751"/>
            <a:ext cx="1543050" cy="85725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sz="1350" kern="0">
                <a:solidFill>
                  <a:prstClr val="white"/>
                </a:solidFill>
                <a:latin typeface="Calibri"/>
              </a:rPr>
              <a:t>SWP Actual and Forecasted Contractor Demands</a:t>
            </a:r>
          </a:p>
        </p:txBody>
      </p:sp>
      <p:grpSp>
        <p:nvGrpSpPr>
          <p:cNvPr id="2" name="Group 1">
            <a:extLst>
              <a:ext uri="{FF2B5EF4-FFF2-40B4-BE49-F238E27FC236}">
                <a16:creationId xmlns:a16="http://schemas.microsoft.com/office/drawing/2014/main" id="{41230252-39D3-4676-B1D4-A54304D5531C}"/>
              </a:ext>
            </a:extLst>
          </p:cNvPr>
          <p:cNvGrpSpPr/>
          <p:nvPr/>
        </p:nvGrpSpPr>
        <p:grpSpPr>
          <a:xfrm>
            <a:off x="6937851" y="2472524"/>
            <a:ext cx="1051650" cy="557815"/>
            <a:chOff x="2774769" y="2457450"/>
            <a:chExt cx="825681" cy="557815"/>
          </a:xfrm>
        </p:grpSpPr>
        <p:sp>
          <p:nvSpPr>
            <p:cNvPr id="53" name="Oval 52"/>
            <p:cNvSpPr/>
            <p:nvPr/>
          </p:nvSpPr>
          <p:spPr>
            <a:xfrm>
              <a:off x="2800350" y="2457450"/>
              <a:ext cx="800100" cy="400050"/>
            </a:xfrm>
            <a:prstGeom prst="ellipse">
              <a:avLst/>
            </a:prstGeom>
            <a:solidFill>
              <a:srgbClr val="C0504D"/>
            </a:solidFill>
            <a:ln w="25400" cap="flat" cmpd="sng" algn="ctr">
              <a:solidFill>
                <a:srgbClr val="C0504D">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55" name="TextBox 13"/>
            <p:cNvSpPr txBox="1">
              <a:spLocks noChangeArrowheads="1"/>
            </p:cNvSpPr>
            <p:nvPr/>
          </p:nvSpPr>
          <p:spPr bwMode="auto">
            <a:xfrm>
              <a:off x="2774769" y="2507434"/>
              <a:ext cx="800100" cy="507831"/>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1350" kern="0">
                  <a:solidFill>
                    <a:prstClr val="black"/>
                  </a:solidFill>
                </a:rPr>
                <a:t>Releases</a:t>
              </a:r>
            </a:p>
          </p:txBody>
        </p:sp>
      </p:grpSp>
      <p:grpSp>
        <p:nvGrpSpPr>
          <p:cNvPr id="5" name="Group 4">
            <a:extLst>
              <a:ext uri="{FF2B5EF4-FFF2-40B4-BE49-F238E27FC236}">
                <a16:creationId xmlns:a16="http://schemas.microsoft.com/office/drawing/2014/main" id="{7FA1F9CE-F364-4D54-8736-1C50CC433CEF}"/>
              </a:ext>
            </a:extLst>
          </p:cNvPr>
          <p:cNvGrpSpPr/>
          <p:nvPr/>
        </p:nvGrpSpPr>
        <p:grpSpPr>
          <a:xfrm>
            <a:off x="5410200" y="4629150"/>
            <a:ext cx="685800" cy="400050"/>
            <a:chOff x="3886200" y="4629150"/>
            <a:chExt cx="685800" cy="400050"/>
          </a:xfrm>
        </p:grpSpPr>
        <p:sp>
          <p:nvSpPr>
            <p:cNvPr id="52" name="Oval 51"/>
            <p:cNvSpPr/>
            <p:nvPr/>
          </p:nvSpPr>
          <p:spPr>
            <a:xfrm>
              <a:off x="3886200" y="4629150"/>
              <a:ext cx="685800" cy="400050"/>
            </a:xfrm>
            <a:prstGeom prst="ellipse">
              <a:avLst/>
            </a:prstGeom>
            <a:solidFill>
              <a:srgbClr val="C0504D"/>
            </a:solidFill>
            <a:ln w="25400" cap="flat" cmpd="sng" algn="ctr">
              <a:solidFill>
                <a:srgbClr val="C0504D">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56" name="TextBox 14"/>
            <p:cNvSpPr txBox="1">
              <a:spLocks noChangeArrowheads="1"/>
            </p:cNvSpPr>
            <p:nvPr/>
          </p:nvSpPr>
          <p:spPr bwMode="auto">
            <a:xfrm>
              <a:off x="3886200" y="4686300"/>
              <a:ext cx="685800" cy="300082"/>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1350" kern="0">
                  <a:solidFill>
                    <a:prstClr val="black"/>
                  </a:solidFill>
                </a:rPr>
                <a:t>Export</a:t>
              </a:r>
            </a:p>
          </p:txBody>
        </p:sp>
      </p:grpSp>
      <p:grpSp>
        <p:nvGrpSpPr>
          <p:cNvPr id="6" name="Group 5">
            <a:extLst>
              <a:ext uri="{FF2B5EF4-FFF2-40B4-BE49-F238E27FC236}">
                <a16:creationId xmlns:a16="http://schemas.microsoft.com/office/drawing/2014/main" id="{886B3E49-6F6E-4AB9-BA16-AC23D3390C88}"/>
              </a:ext>
            </a:extLst>
          </p:cNvPr>
          <p:cNvGrpSpPr/>
          <p:nvPr/>
        </p:nvGrpSpPr>
        <p:grpSpPr>
          <a:xfrm>
            <a:off x="6781800" y="5086351"/>
            <a:ext cx="961741" cy="400050"/>
            <a:chOff x="5257800" y="5086350"/>
            <a:chExt cx="961741" cy="400050"/>
          </a:xfrm>
        </p:grpSpPr>
        <p:sp>
          <p:nvSpPr>
            <p:cNvPr id="54" name="Oval 53"/>
            <p:cNvSpPr/>
            <p:nvPr/>
          </p:nvSpPr>
          <p:spPr>
            <a:xfrm>
              <a:off x="5257800" y="5086350"/>
              <a:ext cx="914400" cy="400050"/>
            </a:xfrm>
            <a:prstGeom prst="ellipse">
              <a:avLst/>
            </a:prstGeom>
            <a:solidFill>
              <a:srgbClr val="C0504D"/>
            </a:solidFill>
            <a:ln w="25400" cap="flat" cmpd="sng" algn="ctr">
              <a:solidFill>
                <a:srgbClr val="C0504D">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57" name="TextBox 15"/>
            <p:cNvSpPr txBox="1">
              <a:spLocks noChangeArrowheads="1"/>
            </p:cNvSpPr>
            <p:nvPr/>
          </p:nvSpPr>
          <p:spPr bwMode="auto">
            <a:xfrm>
              <a:off x="5257800" y="5143500"/>
              <a:ext cx="961741" cy="300082"/>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1350" kern="0">
                  <a:solidFill>
                    <a:prstClr val="black"/>
                  </a:solidFill>
                </a:rPr>
                <a:t>Deliveries</a:t>
              </a:r>
            </a:p>
          </p:txBody>
        </p:sp>
      </p:grpSp>
      <p:sp>
        <p:nvSpPr>
          <p:cNvPr id="58" name="Rounded Rectangle 57"/>
          <p:cNvSpPr/>
          <p:nvPr/>
        </p:nvSpPr>
        <p:spPr>
          <a:xfrm>
            <a:off x="7239000" y="3371850"/>
            <a:ext cx="1428750" cy="6858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a:defRPr/>
            </a:pPr>
            <a:r>
              <a:rPr lang="en-US" sz="1350" kern="0">
                <a:solidFill>
                  <a:prstClr val="white"/>
                </a:solidFill>
                <a:latin typeface="Calibri"/>
              </a:rPr>
              <a:t>Central Valley Project (CVP)  Operations</a:t>
            </a:r>
          </a:p>
        </p:txBody>
      </p:sp>
      <p:sp>
        <p:nvSpPr>
          <p:cNvPr id="59" name="Right Arrow 58"/>
          <p:cNvSpPr/>
          <p:nvPr/>
        </p:nvSpPr>
        <p:spPr>
          <a:xfrm>
            <a:off x="6724650" y="3429000"/>
            <a:ext cx="457200" cy="228600"/>
          </a:xfrm>
          <a:prstGeom prst="right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60" name="Right Arrow 59"/>
          <p:cNvSpPr/>
          <p:nvPr/>
        </p:nvSpPr>
        <p:spPr>
          <a:xfrm rot="10800000">
            <a:off x="6724650" y="3714750"/>
            <a:ext cx="457200" cy="228600"/>
          </a:xfrm>
          <a:prstGeom prst="right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sz="1350" kern="0">
              <a:solidFill>
                <a:prstClr val="white"/>
              </a:solidFill>
              <a:latin typeface="Calibri"/>
            </a:endParaRPr>
          </a:p>
        </p:txBody>
      </p:sp>
      <p:grpSp>
        <p:nvGrpSpPr>
          <p:cNvPr id="4" name="Group 3">
            <a:extLst>
              <a:ext uri="{FF2B5EF4-FFF2-40B4-BE49-F238E27FC236}">
                <a16:creationId xmlns:a16="http://schemas.microsoft.com/office/drawing/2014/main" id="{F1C2B077-1065-4017-8519-6561B9E2BDB6}"/>
              </a:ext>
            </a:extLst>
          </p:cNvPr>
          <p:cNvGrpSpPr/>
          <p:nvPr/>
        </p:nvGrpSpPr>
        <p:grpSpPr>
          <a:xfrm>
            <a:off x="5409618" y="4277406"/>
            <a:ext cx="1101329" cy="300082"/>
            <a:chOff x="3943350" y="4311238"/>
            <a:chExt cx="1101329" cy="300082"/>
          </a:xfrm>
        </p:grpSpPr>
        <p:sp>
          <p:nvSpPr>
            <p:cNvPr id="61" name="Rectangle 60"/>
            <p:cNvSpPr/>
            <p:nvPr/>
          </p:nvSpPr>
          <p:spPr>
            <a:xfrm rot="1841635">
              <a:off x="3943350" y="4404126"/>
              <a:ext cx="1101329" cy="170260"/>
            </a:xfrm>
            <a:prstGeom prst="rect">
              <a:avLst/>
            </a:prstGeom>
            <a:solidFill>
              <a:srgbClr val="4BACC6"/>
            </a:solidFill>
            <a:ln w="25400" cap="flat" cmpd="sng" algn="ctr">
              <a:solidFill>
                <a:srgbClr val="4BACC6">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62" name="TextBox 20"/>
            <p:cNvSpPr txBox="1">
              <a:spLocks noChangeArrowheads="1"/>
            </p:cNvSpPr>
            <p:nvPr/>
          </p:nvSpPr>
          <p:spPr bwMode="auto">
            <a:xfrm rot="1852262">
              <a:off x="3947371" y="4311238"/>
              <a:ext cx="1054546" cy="300082"/>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350" kern="0" err="1">
                  <a:solidFill>
                    <a:srgbClr val="FF0000"/>
                  </a:solidFill>
                </a:rPr>
                <a:t>BiOps</a:t>
              </a:r>
              <a:r>
                <a:rPr lang="en-US" sz="1350" kern="0">
                  <a:solidFill>
                    <a:srgbClr val="FF0000"/>
                  </a:solidFill>
                </a:rPr>
                <a:t>/ITP</a:t>
              </a:r>
            </a:p>
          </p:txBody>
        </p:sp>
      </p:grpSp>
      <p:sp>
        <p:nvSpPr>
          <p:cNvPr id="63" name="Right Arrow 62"/>
          <p:cNvSpPr/>
          <p:nvPr/>
        </p:nvSpPr>
        <p:spPr>
          <a:xfrm rot="3194910">
            <a:off x="4484604" y="3049951"/>
            <a:ext cx="972086" cy="228600"/>
          </a:xfrm>
          <a:prstGeom prst="right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64" name="Right Arrow 63"/>
          <p:cNvSpPr/>
          <p:nvPr/>
        </p:nvSpPr>
        <p:spPr>
          <a:xfrm>
            <a:off x="4724401" y="2085741"/>
            <a:ext cx="2369115" cy="228600"/>
          </a:xfrm>
          <a:prstGeom prst="right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65" name="Right Arrow 64"/>
          <p:cNvSpPr/>
          <p:nvPr/>
        </p:nvSpPr>
        <p:spPr>
          <a:xfrm rot="8828303">
            <a:off x="6626663" y="2786549"/>
            <a:ext cx="440039" cy="228600"/>
          </a:xfrm>
          <a:prstGeom prst="right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66" name="Rounded Rectangle 65"/>
          <p:cNvSpPr/>
          <p:nvPr/>
        </p:nvSpPr>
        <p:spPr>
          <a:xfrm>
            <a:off x="2410691" y="3635392"/>
            <a:ext cx="2127975" cy="882364"/>
          </a:xfrm>
          <a:prstGeom prst="roundRect">
            <a:avLst/>
          </a:prstGeom>
          <a:solidFill>
            <a:srgbClr val="4F81BD"/>
          </a:solidFill>
          <a:ln w="25400" cap="flat" cmpd="sng" algn="ctr">
            <a:solidFill>
              <a:srgbClr val="4F81BD">
                <a:shade val="50000"/>
              </a:srgbClr>
            </a:solidFill>
            <a:prstDash val="solid"/>
          </a:ln>
          <a:effectLst/>
        </p:spPr>
        <p:txBody>
          <a:bodyPr anchor="ctr"/>
          <a:lstStyle/>
          <a:p>
            <a:pPr>
              <a:defRPr/>
            </a:pPr>
            <a:r>
              <a:rPr lang="en-US" sz="1350" kern="0">
                <a:solidFill>
                  <a:prstClr val="white"/>
                </a:solidFill>
                <a:latin typeface="Calibri"/>
              </a:rPr>
              <a:t>Bay-Delta Regulatory Objectives</a:t>
            </a:r>
          </a:p>
          <a:p>
            <a:pPr>
              <a:buFontTx/>
              <a:buChar char="-"/>
              <a:defRPr/>
            </a:pPr>
            <a:r>
              <a:rPr lang="en-US" sz="1350" kern="0">
                <a:solidFill>
                  <a:prstClr val="white"/>
                </a:solidFill>
                <a:latin typeface="Calibri"/>
              </a:rPr>
              <a:t> Delta Outflow</a:t>
            </a:r>
          </a:p>
          <a:p>
            <a:pPr>
              <a:buFontTx/>
              <a:buChar char="-"/>
              <a:defRPr/>
            </a:pPr>
            <a:r>
              <a:rPr lang="en-US" sz="1350" kern="0">
                <a:solidFill>
                  <a:prstClr val="white"/>
                </a:solidFill>
                <a:latin typeface="Calibri"/>
              </a:rPr>
              <a:t> Water Quality</a:t>
            </a:r>
          </a:p>
        </p:txBody>
      </p:sp>
      <p:sp>
        <p:nvSpPr>
          <p:cNvPr id="67" name="Right Arrow 66"/>
          <p:cNvSpPr/>
          <p:nvPr/>
        </p:nvSpPr>
        <p:spPr>
          <a:xfrm rot="9943580">
            <a:off x="4584374" y="3750859"/>
            <a:ext cx="423671" cy="228600"/>
          </a:xfrm>
          <a:prstGeom prst="right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68" name="Right Arrow 67"/>
          <p:cNvSpPr/>
          <p:nvPr/>
        </p:nvSpPr>
        <p:spPr>
          <a:xfrm rot="9390172">
            <a:off x="4803249" y="4863179"/>
            <a:ext cx="575823" cy="228600"/>
          </a:xfrm>
          <a:prstGeom prst="right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71" name="Right Arrow 70"/>
          <p:cNvSpPr/>
          <p:nvPr/>
        </p:nvSpPr>
        <p:spPr>
          <a:xfrm rot="1514163">
            <a:off x="6111198" y="4939499"/>
            <a:ext cx="702746" cy="228600"/>
          </a:xfrm>
          <a:prstGeom prst="right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72" name="Right Arrow 71"/>
          <p:cNvSpPr/>
          <p:nvPr/>
        </p:nvSpPr>
        <p:spPr>
          <a:xfrm>
            <a:off x="4781550" y="5257800"/>
            <a:ext cx="1943100" cy="228600"/>
          </a:xfrm>
          <a:prstGeom prst="rightArrow">
            <a:avLst/>
          </a:prstGeom>
          <a:solidFill>
            <a:srgbClr val="9BBB59"/>
          </a:solidFill>
          <a:ln w="25400" cap="flat" cmpd="sng" algn="ctr">
            <a:solidFill>
              <a:srgbClr val="9BBB59">
                <a:shade val="50000"/>
              </a:srgbClr>
            </a:solidFill>
            <a:prstDash val="solid"/>
          </a:ln>
          <a:effectLst/>
        </p:spPr>
        <p:txBody>
          <a:bodyPr anchor="ctr"/>
          <a:lstStyle/>
          <a:p>
            <a:pPr algn="ctr">
              <a:defRPr/>
            </a:pPr>
            <a:endParaRPr lang="en-US" sz="1350" kern="0">
              <a:solidFill>
                <a:prstClr val="white"/>
              </a:solidFill>
              <a:latin typeface="Calibri"/>
            </a:endParaRPr>
          </a:p>
        </p:txBody>
      </p:sp>
      <p:sp>
        <p:nvSpPr>
          <p:cNvPr id="73" name="TextBox 32"/>
          <p:cNvSpPr txBox="1">
            <a:spLocks noChangeArrowheads="1"/>
          </p:cNvSpPr>
          <p:nvPr/>
        </p:nvSpPr>
        <p:spPr bwMode="auto">
          <a:xfrm>
            <a:off x="5282214" y="3526736"/>
            <a:ext cx="1270986" cy="553998"/>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3000" kern="0">
                <a:ln>
                  <a:solidFill>
                    <a:schemeClr val="bg1"/>
                  </a:solidFill>
                </a:ln>
                <a:solidFill>
                  <a:srgbClr val="000066"/>
                </a:solidFill>
              </a:rPr>
              <a:t>Delta</a:t>
            </a:r>
          </a:p>
        </p:txBody>
      </p:sp>
      <p:pic>
        <p:nvPicPr>
          <p:cNvPr id="3" name="Picture 2">
            <a:extLst>
              <a:ext uri="{FF2B5EF4-FFF2-40B4-BE49-F238E27FC236}">
                <a16:creationId xmlns:a16="http://schemas.microsoft.com/office/drawing/2014/main" id="{96F8A84F-2FC4-8D76-BF4D-AF10C9A5AFE8}"/>
              </a:ext>
            </a:extLst>
          </p:cNvPr>
          <p:cNvPicPr>
            <a:picLocks noChangeAspect="1"/>
          </p:cNvPicPr>
          <p:nvPr/>
        </p:nvPicPr>
        <p:blipFill>
          <a:blip r:embed="rId3"/>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2337935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0D019A-5DD3-5072-77AB-8B8D55F73D22}"/>
              </a:ext>
            </a:extLst>
          </p:cNvPr>
          <p:cNvPicPr>
            <a:picLocks noChangeAspect="1"/>
          </p:cNvPicPr>
          <p:nvPr/>
        </p:nvPicPr>
        <p:blipFill>
          <a:blip r:embed="rId2"/>
          <a:stretch>
            <a:fillRect/>
          </a:stretch>
        </p:blipFill>
        <p:spPr>
          <a:xfrm>
            <a:off x="3096226" y="0"/>
            <a:ext cx="5059536" cy="6858000"/>
          </a:xfrm>
          <a:prstGeom prst="rect">
            <a:avLst/>
          </a:prstGeom>
        </p:spPr>
      </p:pic>
      <p:pic>
        <p:nvPicPr>
          <p:cNvPr id="2" name="Picture 1">
            <a:extLst>
              <a:ext uri="{FF2B5EF4-FFF2-40B4-BE49-F238E27FC236}">
                <a16:creationId xmlns:a16="http://schemas.microsoft.com/office/drawing/2014/main" id="{AFF57B76-C6D2-4EE0-0B31-07979943DD49}"/>
              </a:ext>
            </a:extLst>
          </p:cNvPr>
          <p:cNvPicPr>
            <a:picLocks noChangeAspect="1"/>
          </p:cNvPicPr>
          <p:nvPr/>
        </p:nvPicPr>
        <p:blipFill>
          <a:blip r:embed="rId3"/>
          <a:stretch>
            <a:fillRect/>
          </a:stretch>
        </p:blipFill>
        <p:spPr>
          <a:xfrm>
            <a:off x="10393946" y="227085"/>
            <a:ext cx="1579392" cy="475280"/>
          </a:xfrm>
          <a:prstGeom prst="rect">
            <a:avLst/>
          </a:prstGeom>
          <a:noFill/>
        </p:spPr>
      </p:pic>
      <p:sp>
        <p:nvSpPr>
          <p:cNvPr id="4" name="Slide Number Placeholder 3">
            <a:extLst>
              <a:ext uri="{FF2B5EF4-FFF2-40B4-BE49-F238E27FC236}">
                <a16:creationId xmlns:a16="http://schemas.microsoft.com/office/drawing/2014/main" id="{6CF8709E-5AE9-6C2E-3930-2B7B2FB0322C}"/>
              </a:ext>
            </a:extLst>
          </p:cNvPr>
          <p:cNvSpPr>
            <a:spLocks noGrp="1"/>
          </p:cNvSpPr>
          <p:nvPr>
            <p:ph type="sldNum" sz="quarter" idx="12"/>
          </p:nvPr>
        </p:nvSpPr>
        <p:spPr/>
        <p:txBody>
          <a:bodyPr/>
          <a:lstStyle/>
          <a:p>
            <a:fld id="{3AA0283A-4265-48D1-A36E-176D158BEB48}" type="slidenum">
              <a:rPr lang="en-US" smtClean="0"/>
              <a:t>43</a:t>
            </a:fld>
            <a:endParaRPr lang="en-US"/>
          </a:p>
        </p:txBody>
      </p:sp>
    </p:spTree>
    <p:extLst>
      <p:ext uri="{BB962C8B-B14F-4D97-AF65-F5344CB8AC3E}">
        <p14:creationId xmlns:p14="http://schemas.microsoft.com/office/powerpoint/2010/main" val="3223104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D5129-8BFC-BC9E-9F9B-A61387F8AFDA}"/>
              </a:ext>
            </a:extLst>
          </p:cNvPr>
          <p:cNvSpPr>
            <a:spLocks noGrp="1"/>
          </p:cNvSpPr>
          <p:nvPr>
            <p:ph type="title"/>
          </p:nvPr>
        </p:nvSpPr>
        <p:spPr>
          <a:xfrm>
            <a:off x="8268020" y="643468"/>
            <a:ext cx="3634548" cy="3037184"/>
          </a:xfrm>
        </p:spPr>
        <p:txBody>
          <a:bodyPr vert="horz" lIns="91440" tIns="45720" rIns="91440" bIns="45720" rtlCol="0" anchor="b">
            <a:normAutofit/>
          </a:bodyPr>
          <a:lstStyle/>
          <a:p>
            <a:r>
              <a:rPr lang="en-US" sz="2400" dirty="0">
                <a:solidFill>
                  <a:schemeClr val="tx1"/>
                </a:solidFill>
              </a:rPr>
              <a:t>California Has High Precipitation Variability When Compared with Rest of Continental U.S.</a:t>
            </a:r>
          </a:p>
        </p:txBody>
      </p:sp>
      <p:sp>
        <p:nvSpPr>
          <p:cNvPr id="4" name="Slide Number Placeholder 3">
            <a:extLst>
              <a:ext uri="{FF2B5EF4-FFF2-40B4-BE49-F238E27FC236}">
                <a16:creationId xmlns:a16="http://schemas.microsoft.com/office/drawing/2014/main" id="{8B964120-AB46-2A21-8692-344133FDBE1F}"/>
              </a:ext>
            </a:extLst>
          </p:cNvPr>
          <p:cNvSpPr>
            <a:spLocks noGrp="1"/>
          </p:cNvSpPr>
          <p:nvPr>
            <p:ph type="sldNum" sz="quarter" idx="12"/>
          </p:nvPr>
        </p:nvSpPr>
        <p:spPr/>
        <p:txBody>
          <a:bodyPr/>
          <a:lstStyle/>
          <a:p>
            <a:fld id="{3AA0283A-4265-48D1-A36E-176D158BEB48}" type="slidenum">
              <a:rPr lang="en-US" smtClean="0"/>
              <a:t>5</a:t>
            </a:fld>
            <a:endParaRPr lang="en-US"/>
          </a:p>
        </p:txBody>
      </p:sp>
      <p:pic>
        <p:nvPicPr>
          <p:cNvPr id="11" name="Picture 10">
            <a:extLst>
              <a:ext uri="{FF2B5EF4-FFF2-40B4-BE49-F238E27FC236}">
                <a16:creationId xmlns:a16="http://schemas.microsoft.com/office/drawing/2014/main" id="{5EFB6493-9EF2-6190-BA1A-84C94C9FDF40}"/>
              </a:ext>
            </a:extLst>
          </p:cNvPr>
          <p:cNvPicPr>
            <a:picLocks noChangeAspect="1"/>
          </p:cNvPicPr>
          <p:nvPr/>
        </p:nvPicPr>
        <p:blipFill>
          <a:blip r:embed="rId2"/>
          <a:stretch>
            <a:fillRect/>
          </a:stretch>
        </p:blipFill>
        <p:spPr>
          <a:xfrm>
            <a:off x="1032422" y="643467"/>
            <a:ext cx="6055504" cy="5571063"/>
          </a:xfrm>
          <a:prstGeom prst="rect">
            <a:avLst/>
          </a:prstGeom>
        </p:spPr>
      </p:pic>
      <p:sp>
        <p:nvSpPr>
          <p:cNvPr id="7" name="TextBox 6">
            <a:extLst>
              <a:ext uri="{FF2B5EF4-FFF2-40B4-BE49-F238E27FC236}">
                <a16:creationId xmlns:a16="http://schemas.microsoft.com/office/drawing/2014/main" id="{207F7BD5-78C5-B2FC-A275-D4BBF273BDE3}"/>
              </a:ext>
            </a:extLst>
          </p:cNvPr>
          <p:cNvSpPr txBox="1"/>
          <p:nvPr/>
        </p:nvSpPr>
        <p:spPr>
          <a:xfrm>
            <a:off x="8610599" y="5255879"/>
            <a:ext cx="2944151" cy="921084"/>
          </a:xfrm>
          <a:prstGeom prst="rect">
            <a:avLst/>
          </a:prstGeom>
        </p:spPr>
        <p:txBody>
          <a:bodyPr vert="horz" lIns="91440" tIns="45720" rIns="91440" bIns="45720" rtlCol="0">
            <a:normAutofit/>
          </a:bodyPr>
          <a:lstStyle/>
          <a:p>
            <a:pPr>
              <a:lnSpc>
                <a:spcPct val="90000"/>
              </a:lnSpc>
              <a:spcAft>
                <a:spcPts val="600"/>
              </a:spcAft>
            </a:pPr>
            <a:r>
              <a:rPr lang="en-US" sz="1600" dirty="0">
                <a:gradFill>
                  <a:gsLst>
                    <a:gs pos="34000">
                      <a:schemeClr val="tx1">
                        <a:lumMod val="93000"/>
                      </a:schemeClr>
                    </a:gs>
                    <a:gs pos="0">
                      <a:schemeClr val="bg1">
                        <a:lumMod val="25000"/>
                        <a:lumOff val="75000"/>
                      </a:schemeClr>
                    </a:gs>
                    <a:gs pos="100000">
                      <a:schemeClr val="tx1"/>
                    </a:gs>
                  </a:gsLst>
                  <a:lin ang="4800000" scaled="0"/>
                </a:gradFill>
              </a:rPr>
              <a:t>https://escholarship.org/uc/item/2r71j15r</a:t>
            </a:r>
          </a:p>
        </p:txBody>
      </p:sp>
      <p:pic>
        <p:nvPicPr>
          <p:cNvPr id="3" name="Picture 2">
            <a:extLst>
              <a:ext uri="{FF2B5EF4-FFF2-40B4-BE49-F238E27FC236}">
                <a16:creationId xmlns:a16="http://schemas.microsoft.com/office/drawing/2014/main" id="{3F09EE4C-6DB3-B35E-F392-3AF429F89637}"/>
              </a:ext>
            </a:extLst>
          </p:cNvPr>
          <p:cNvPicPr>
            <a:picLocks noChangeAspect="1"/>
          </p:cNvPicPr>
          <p:nvPr/>
        </p:nvPicPr>
        <p:blipFill>
          <a:blip r:embed="rId3"/>
          <a:stretch>
            <a:fillRect/>
          </a:stretch>
        </p:blipFill>
        <p:spPr>
          <a:xfrm>
            <a:off x="10393946" y="227085"/>
            <a:ext cx="1579392" cy="475280"/>
          </a:xfrm>
          <a:prstGeom prst="rect">
            <a:avLst/>
          </a:prstGeom>
          <a:noFill/>
        </p:spPr>
      </p:pic>
    </p:spTree>
    <p:extLst>
      <p:ext uri="{BB962C8B-B14F-4D97-AF65-F5344CB8AC3E}">
        <p14:creationId xmlns:p14="http://schemas.microsoft.com/office/powerpoint/2010/main" val="2391072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4F64EA9-201F-444B-BEED-9BDE8EE78C6B}"/>
              </a:ext>
            </a:extLst>
          </p:cNvPr>
          <p:cNvSpPr>
            <a:spLocks noGrp="1" noChangeArrowheads="1"/>
          </p:cNvSpPr>
          <p:nvPr>
            <p:ph type="title"/>
          </p:nvPr>
        </p:nvSpPr>
        <p:spPr>
          <a:xfrm>
            <a:off x="0" y="2826914"/>
            <a:ext cx="3705615" cy="1737402"/>
          </a:xfrm>
        </p:spPr>
        <p:txBody>
          <a:bodyPr>
            <a:normAutofit/>
          </a:bodyPr>
          <a:lstStyle/>
          <a:p>
            <a:pPr eaLnBrk="1" hangingPunct="1">
              <a:defRPr/>
            </a:pPr>
            <a:r>
              <a:rPr lang="en-US" sz="2800" dirty="0">
                <a:ea typeface="ＭＳ Ｐゴシック" pitchFamily="1" charset="-128"/>
              </a:rPr>
              <a:t>Uncertain and Variable Interannual </a:t>
            </a:r>
            <a:r>
              <a:rPr lang="en-US" sz="2800" dirty="0" err="1">
                <a:ea typeface="ＭＳ Ｐゴシック" pitchFamily="1" charset="-128"/>
              </a:rPr>
              <a:t>HydrologY</a:t>
            </a:r>
            <a:endParaRPr lang="en-US" sz="3600" dirty="0">
              <a:solidFill>
                <a:schemeClr val="tx1"/>
              </a:solidFill>
              <a:effectLst>
                <a:outerShdw blurRad="38100" dist="38100" dir="2700000" algn="tl">
                  <a:srgbClr val="000000">
                    <a:alpha val="43137"/>
                  </a:srgbClr>
                </a:outerShdw>
              </a:effectLst>
            </a:endParaRPr>
          </a:p>
        </p:txBody>
      </p:sp>
      <p:sp>
        <p:nvSpPr>
          <p:cNvPr id="11" name="Slide Number Placeholder 10">
            <a:extLst>
              <a:ext uri="{FF2B5EF4-FFF2-40B4-BE49-F238E27FC236}">
                <a16:creationId xmlns:a16="http://schemas.microsoft.com/office/drawing/2014/main" id="{B78A79B3-A4F9-81D3-4B1B-59F7438B0097}"/>
              </a:ext>
            </a:extLst>
          </p:cNvPr>
          <p:cNvSpPr>
            <a:spLocks noGrp="1"/>
          </p:cNvSpPr>
          <p:nvPr>
            <p:ph type="sldNum" sz="quarter" idx="12"/>
          </p:nvPr>
        </p:nvSpPr>
        <p:spPr/>
        <p:txBody>
          <a:bodyPr/>
          <a:lstStyle/>
          <a:p>
            <a:fld id="{3AA0283A-4265-48D1-A36E-176D158BEB48}" type="slidenum">
              <a:rPr lang="en-US" smtClean="0"/>
              <a:t>6</a:t>
            </a:fld>
            <a:endParaRPr lang="en-US"/>
          </a:p>
        </p:txBody>
      </p:sp>
      <p:pic>
        <p:nvPicPr>
          <p:cNvPr id="5" name="Picture 4">
            <a:extLst>
              <a:ext uri="{FF2B5EF4-FFF2-40B4-BE49-F238E27FC236}">
                <a16:creationId xmlns:a16="http://schemas.microsoft.com/office/drawing/2014/main" id="{185BF97C-7A2D-FAC5-9BAE-10FAF2AB1B2C}"/>
              </a:ext>
            </a:extLst>
          </p:cNvPr>
          <p:cNvPicPr>
            <a:picLocks noChangeAspect="1"/>
          </p:cNvPicPr>
          <p:nvPr/>
        </p:nvPicPr>
        <p:blipFill>
          <a:blip r:embed="rId3"/>
          <a:stretch>
            <a:fillRect/>
          </a:stretch>
        </p:blipFill>
        <p:spPr>
          <a:xfrm>
            <a:off x="3705615" y="166463"/>
            <a:ext cx="8269438" cy="2799950"/>
          </a:xfrm>
          <a:prstGeom prst="rect">
            <a:avLst/>
          </a:prstGeom>
        </p:spPr>
      </p:pic>
      <p:pic>
        <p:nvPicPr>
          <p:cNvPr id="10" name="Picture 9">
            <a:extLst>
              <a:ext uri="{FF2B5EF4-FFF2-40B4-BE49-F238E27FC236}">
                <a16:creationId xmlns:a16="http://schemas.microsoft.com/office/drawing/2014/main" id="{69580F3B-0EC5-B416-3AFE-C9B94B94710F}"/>
              </a:ext>
            </a:extLst>
          </p:cNvPr>
          <p:cNvPicPr>
            <a:picLocks noChangeAspect="1"/>
          </p:cNvPicPr>
          <p:nvPr/>
        </p:nvPicPr>
        <p:blipFill>
          <a:blip r:embed="rId4"/>
          <a:stretch>
            <a:fillRect/>
          </a:stretch>
        </p:blipFill>
        <p:spPr>
          <a:xfrm>
            <a:off x="3705615" y="3233568"/>
            <a:ext cx="8269437" cy="3317430"/>
          </a:xfrm>
          <a:prstGeom prst="rect">
            <a:avLst/>
          </a:prstGeom>
        </p:spPr>
      </p:pic>
      <p:pic>
        <p:nvPicPr>
          <p:cNvPr id="9" name="Picture 8">
            <a:extLst>
              <a:ext uri="{FF2B5EF4-FFF2-40B4-BE49-F238E27FC236}">
                <a16:creationId xmlns:a16="http://schemas.microsoft.com/office/drawing/2014/main" id="{AA085F2D-DA63-ECFD-90B0-86A23F2BAAF7}"/>
              </a:ext>
            </a:extLst>
          </p:cNvPr>
          <p:cNvPicPr>
            <a:picLocks noChangeAspect="1"/>
          </p:cNvPicPr>
          <p:nvPr/>
        </p:nvPicPr>
        <p:blipFill>
          <a:blip r:embed="rId5"/>
          <a:stretch>
            <a:fillRect/>
          </a:stretch>
        </p:blipFill>
        <p:spPr>
          <a:xfrm>
            <a:off x="206237" y="6036757"/>
            <a:ext cx="1579392" cy="475280"/>
          </a:xfrm>
          <a:prstGeom prst="rect">
            <a:avLst/>
          </a:prstGeom>
          <a:noFill/>
        </p:spPr>
      </p:pic>
    </p:spTree>
    <p:extLst>
      <p:ext uri="{BB962C8B-B14F-4D97-AF65-F5344CB8AC3E}">
        <p14:creationId xmlns:p14="http://schemas.microsoft.com/office/powerpoint/2010/main" val="373534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766E01-A817-7772-8B0B-27FB145ADDFD}"/>
              </a:ext>
            </a:extLst>
          </p:cNvPr>
          <p:cNvPicPr>
            <a:picLocks noChangeAspect="1"/>
          </p:cNvPicPr>
          <p:nvPr/>
        </p:nvPicPr>
        <p:blipFill>
          <a:blip r:embed="rId2"/>
          <a:srcRect l="10564" t="6667" r="11215" b="917"/>
          <a:stretch/>
        </p:blipFill>
        <p:spPr>
          <a:xfrm>
            <a:off x="5646976" y="0"/>
            <a:ext cx="5800478" cy="6858000"/>
          </a:xfrm>
          <a:prstGeom prst="rect">
            <a:avLst/>
          </a:prstGeom>
        </p:spPr>
      </p:pic>
      <p:sp>
        <p:nvSpPr>
          <p:cNvPr id="4" name="TextBox 3">
            <a:extLst>
              <a:ext uri="{FF2B5EF4-FFF2-40B4-BE49-F238E27FC236}">
                <a16:creationId xmlns:a16="http://schemas.microsoft.com/office/drawing/2014/main" id="{8E709C7B-7433-8F9D-2EA7-FD7053848B0D}"/>
              </a:ext>
            </a:extLst>
          </p:cNvPr>
          <p:cNvSpPr txBox="1"/>
          <p:nvPr/>
        </p:nvSpPr>
        <p:spPr>
          <a:xfrm>
            <a:off x="674557" y="2353598"/>
            <a:ext cx="4083777" cy="1323439"/>
          </a:xfrm>
          <a:prstGeom prst="rect">
            <a:avLst/>
          </a:prstGeom>
          <a:noFill/>
        </p:spPr>
        <p:txBody>
          <a:bodyPr wrap="square" rtlCol="0">
            <a:spAutoFit/>
          </a:bodyPr>
          <a:lstStyle/>
          <a:p>
            <a:r>
              <a:rPr lang="en-US" sz="4000" dirty="0"/>
              <a:t>SWP Source Watersheds</a:t>
            </a:r>
          </a:p>
        </p:txBody>
      </p:sp>
      <p:pic>
        <p:nvPicPr>
          <p:cNvPr id="5" name="Picture 4">
            <a:extLst>
              <a:ext uri="{FF2B5EF4-FFF2-40B4-BE49-F238E27FC236}">
                <a16:creationId xmlns:a16="http://schemas.microsoft.com/office/drawing/2014/main" id="{59CC7C40-CD39-4F26-8395-D3E0B228C8F2}"/>
              </a:ext>
            </a:extLst>
          </p:cNvPr>
          <p:cNvPicPr>
            <a:picLocks noChangeAspect="1"/>
          </p:cNvPicPr>
          <p:nvPr/>
        </p:nvPicPr>
        <p:blipFill>
          <a:blip r:embed="rId3"/>
          <a:stretch>
            <a:fillRect/>
          </a:stretch>
        </p:blipFill>
        <p:spPr>
          <a:xfrm>
            <a:off x="206237" y="6036757"/>
            <a:ext cx="1579392" cy="475280"/>
          </a:xfrm>
          <a:prstGeom prst="rect">
            <a:avLst/>
          </a:prstGeom>
          <a:noFill/>
        </p:spPr>
      </p:pic>
      <p:sp>
        <p:nvSpPr>
          <p:cNvPr id="6" name="Slide Number Placeholder 5">
            <a:extLst>
              <a:ext uri="{FF2B5EF4-FFF2-40B4-BE49-F238E27FC236}">
                <a16:creationId xmlns:a16="http://schemas.microsoft.com/office/drawing/2014/main" id="{8D7381F5-7949-709B-B76E-6D604CDCE35B}"/>
              </a:ext>
            </a:extLst>
          </p:cNvPr>
          <p:cNvSpPr>
            <a:spLocks noGrp="1"/>
          </p:cNvSpPr>
          <p:nvPr>
            <p:ph type="sldNum" sz="quarter" idx="12"/>
          </p:nvPr>
        </p:nvSpPr>
        <p:spPr/>
        <p:txBody>
          <a:bodyPr/>
          <a:lstStyle/>
          <a:p>
            <a:fld id="{3AA0283A-4265-48D1-A36E-176D158BEB48}" type="slidenum">
              <a:rPr lang="en-US" smtClean="0"/>
              <a:t>7</a:t>
            </a:fld>
            <a:endParaRPr lang="en-US"/>
          </a:p>
        </p:txBody>
      </p:sp>
    </p:spTree>
    <p:extLst>
      <p:ext uri="{BB962C8B-B14F-4D97-AF65-F5344CB8AC3E}">
        <p14:creationId xmlns:p14="http://schemas.microsoft.com/office/powerpoint/2010/main" val="3953300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3280E-35B1-D1E6-84E2-ED51C613BB77}"/>
              </a:ext>
            </a:extLst>
          </p:cNvPr>
          <p:cNvPicPr>
            <a:picLocks noChangeAspect="1"/>
          </p:cNvPicPr>
          <p:nvPr/>
        </p:nvPicPr>
        <p:blipFill>
          <a:blip r:embed="rId3"/>
          <a:srcRect r="46904" b="43792"/>
          <a:stretch/>
        </p:blipFill>
        <p:spPr>
          <a:xfrm>
            <a:off x="5619465" y="0"/>
            <a:ext cx="5134193" cy="6858000"/>
          </a:xfrm>
          <a:prstGeom prst="rect">
            <a:avLst/>
          </a:prstGeom>
        </p:spPr>
      </p:pic>
      <p:sp>
        <p:nvSpPr>
          <p:cNvPr id="15" name="Arrow: Right 14">
            <a:extLst>
              <a:ext uri="{FF2B5EF4-FFF2-40B4-BE49-F238E27FC236}">
                <a16:creationId xmlns:a16="http://schemas.microsoft.com/office/drawing/2014/main" id="{9BE27D9F-5A65-90BD-7CDE-6D2F4DF039E0}"/>
              </a:ext>
            </a:extLst>
          </p:cNvPr>
          <p:cNvSpPr/>
          <p:nvPr/>
        </p:nvSpPr>
        <p:spPr>
          <a:xfrm rot="1776623">
            <a:off x="7277270" y="1867702"/>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5B88B6F-324E-4188-D431-BDF63462DCCF}"/>
              </a:ext>
            </a:extLst>
          </p:cNvPr>
          <p:cNvSpPr/>
          <p:nvPr/>
        </p:nvSpPr>
        <p:spPr>
          <a:xfrm rot="335344">
            <a:off x="7587794" y="2986860"/>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867FEBE-8082-07C8-D7AC-0882B43D14DD}"/>
              </a:ext>
            </a:extLst>
          </p:cNvPr>
          <p:cNvSpPr/>
          <p:nvPr/>
        </p:nvSpPr>
        <p:spPr>
          <a:xfrm rot="10083409">
            <a:off x="7882847" y="2735601"/>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64491058-88F8-9E09-BF1D-6561D76BE4FB}"/>
              </a:ext>
            </a:extLst>
          </p:cNvPr>
          <p:cNvSpPr/>
          <p:nvPr/>
        </p:nvSpPr>
        <p:spPr>
          <a:xfrm rot="335344">
            <a:off x="7598282" y="3399865"/>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2884D5D-BEF1-6180-6D78-FA6BA471C334}"/>
              </a:ext>
            </a:extLst>
          </p:cNvPr>
          <p:cNvSpPr/>
          <p:nvPr/>
        </p:nvSpPr>
        <p:spPr>
          <a:xfrm rot="10083409">
            <a:off x="7957058" y="3147127"/>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FC694DD-8FCB-5F97-DA3E-36953B9872DC}"/>
              </a:ext>
            </a:extLst>
          </p:cNvPr>
          <p:cNvSpPr/>
          <p:nvPr/>
        </p:nvSpPr>
        <p:spPr>
          <a:xfrm rot="335344">
            <a:off x="7420299" y="2603136"/>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67DA036-11EA-4DA7-6371-705D2935E960}"/>
              </a:ext>
            </a:extLst>
          </p:cNvPr>
          <p:cNvSpPr/>
          <p:nvPr/>
        </p:nvSpPr>
        <p:spPr>
          <a:xfrm rot="10083409">
            <a:off x="7739457" y="2280652"/>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DABFA535-0DE7-98A9-ECF1-CE92E4E4D804}"/>
              </a:ext>
            </a:extLst>
          </p:cNvPr>
          <p:cNvSpPr/>
          <p:nvPr/>
        </p:nvSpPr>
        <p:spPr>
          <a:xfrm rot="8328754">
            <a:off x="8247674" y="3141168"/>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651375CB-10CB-9EE9-DDAE-57AAE79995EA}"/>
              </a:ext>
            </a:extLst>
          </p:cNvPr>
          <p:cNvSpPr/>
          <p:nvPr/>
        </p:nvSpPr>
        <p:spPr>
          <a:xfrm rot="5035501">
            <a:off x="7582066" y="2330538"/>
            <a:ext cx="228764" cy="129034"/>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5B94C19A-8E9D-75B5-CEB1-E760D3EE6106}"/>
              </a:ext>
            </a:extLst>
          </p:cNvPr>
          <p:cNvSpPr/>
          <p:nvPr/>
        </p:nvSpPr>
        <p:spPr>
          <a:xfrm rot="335344">
            <a:off x="7750216" y="3812870"/>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B5684B02-07B8-50E5-4307-28FE8F059001}"/>
              </a:ext>
            </a:extLst>
          </p:cNvPr>
          <p:cNvSpPr/>
          <p:nvPr/>
        </p:nvSpPr>
        <p:spPr>
          <a:xfrm rot="335344">
            <a:off x="7955115" y="4263442"/>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1FB8F113-62D5-1A73-B973-63661C00A71E}"/>
              </a:ext>
            </a:extLst>
          </p:cNvPr>
          <p:cNvSpPr/>
          <p:nvPr/>
        </p:nvSpPr>
        <p:spPr>
          <a:xfrm rot="3739966">
            <a:off x="7985595" y="4731737"/>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827D99D3-1A81-38EA-4913-D956B8E8F4BE}"/>
              </a:ext>
            </a:extLst>
          </p:cNvPr>
          <p:cNvSpPr/>
          <p:nvPr/>
        </p:nvSpPr>
        <p:spPr>
          <a:xfrm rot="10083409">
            <a:off x="7967353" y="3596918"/>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F2DD5E81-BEB3-AEF2-94BA-F8705B74A80A}"/>
              </a:ext>
            </a:extLst>
          </p:cNvPr>
          <p:cNvSpPr/>
          <p:nvPr/>
        </p:nvSpPr>
        <p:spPr>
          <a:xfrm rot="10083409">
            <a:off x="8202613" y="3518266"/>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53D4AB2B-F4B3-E635-D873-1F65D4D5CD4F}"/>
              </a:ext>
            </a:extLst>
          </p:cNvPr>
          <p:cNvSpPr/>
          <p:nvPr/>
        </p:nvSpPr>
        <p:spPr>
          <a:xfrm rot="3889511">
            <a:off x="8066396" y="3792499"/>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DFE2845A-03FE-FDB4-3472-5F1039ED3469}"/>
              </a:ext>
            </a:extLst>
          </p:cNvPr>
          <p:cNvSpPr/>
          <p:nvPr/>
        </p:nvSpPr>
        <p:spPr>
          <a:xfrm rot="10083409">
            <a:off x="8281001" y="3958048"/>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Right 52">
            <a:extLst>
              <a:ext uri="{FF2B5EF4-FFF2-40B4-BE49-F238E27FC236}">
                <a16:creationId xmlns:a16="http://schemas.microsoft.com/office/drawing/2014/main" id="{47926C18-414A-6598-1C38-1A96B4DE092A}"/>
              </a:ext>
            </a:extLst>
          </p:cNvPr>
          <p:cNvSpPr/>
          <p:nvPr/>
        </p:nvSpPr>
        <p:spPr>
          <a:xfrm rot="11965226">
            <a:off x="8413167" y="4312710"/>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Right 54">
            <a:extLst>
              <a:ext uri="{FF2B5EF4-FFF2-40B4-BE49-F238E27FC236}">
                <a16:creationId xmlns:a16="http://schemas.microsoft.com/office/drawing/2014/main" id="{C91A1357-C53C-0BD3-1E73-057B1DFBA7F1}"/>
              </a:ext>
            </a:extLst>
          </p:cNvPr>
          <p:cNvSpPr/>
          <p:nvPr/>
        </p:nvSpPr>
        <p:spPr>
          <a:xfrm rot="10083409">
            <a:off x="8491555" y="4917097"/>
            <a:ext cx="147918" cy="5827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8005FB5A-51DB-F203-8357-741F4512CAB8}"/>
              </a:ext>
            </a:extLst>
          </p:cNvPr>
          <p:cNvSpPr/>
          <p:nvPr/>
        </p:nvSpPr>
        <p:spPr>
          <a:xfrm rot="14531281">
            <a:off x="8577951" y="5525870"/>
            <a:ext cx="220783" cy="113122"/>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678E766-C3F3-CF4F-86B5-4C4E7E49322F}"/>
              </a:ext>
            </a:extLst>
          </p:cNvPr>
          <p:cNvSpPr txBox="1"/>
          <p:nvPr/>
        </p:nvSpPr>
        <p:spPr>
          <a:xfrm>
            <a:off x="674557" y="2353598"/>
            <a:ext cx="4083777" cy="1938992"/>
          </a:xfrm>
          <a:prstGeom prst="rect">
            <a:avLst/>
          </a:prstGeom>
          <a:noFill/>
        </p:spPr>
        <p:txBody>
          <a:bodyPr wrap="square" rtlCol="0">
            <a:spAutoFit/>
          </a:bodyPr>
          <a:lstStyle/>
          <a:p>
            <a:r>
              <a:rPr lang="en-US" sz="4000" dirty="0"/>
              <a:t>Typical Source of SWP Exports in November to May</a:t>
            </a:r>
          </a:p>
        </p:txBody>
      </p:sp>
      <p:pic>
        <p:nvPicPr>
          <p:cNvPr id="3" name="Picture 2">
            <a:extLst>
              <a:ext uri="{FF2B5EF4-FFF2-40B4-BE49-F238E27FC236}">
                <a16:creationId xmlns:a16="http://schemas.microsoft.com/office/drawing/2014/main" id="{DF7C1132-3036-49D5-88CD-C092C04109F2}"/>
              </a:ext>
            </a:extLst>
          </p:cNvPr>
          <p:cNvPicPr>
            <a:picLocks noChangeAspect="1"/>
          </p:cNvPicPr>
          <p:nvPr/>
        </p:nvPicPr>
        <p:blipFill>
          <a:blip r:embed="rId4"/>
          <a:stretch>
            <a:fillRect/>
          </a:stretch>
        </p:blipFill>
        <p:spPr>
          <a:xfrm>
            <a:off x="206237" y="6036757"/>
            <a:ext cx="1579392" cy="475280"/>
          </a:xfrm>
          <a:prstGeom prst="rect">
            <a:avLst/>
          </a:prstGeom>
          <a:noFill/>
        </p:spPr>
      </p:pic>
      <p:sp>
        <p:nvSpPr>
          <p:cNvPr id="4" name="Slide Number Placeholder 3">
            <a:extLst>
              <a:ext uri="{FF2B5EF4-FFF2-40B4-BE49-F238E27FC236}">
                <a16:creationId xmlns:a16="http://schemas.microsoft.com/office/drawing/2014/main" id="{5ECA8FF4-3E82-812F-67E8-1F60DC3F7BE0}"/>
              </a:ext>
            </a:extLst>
          </p:cNvPr>
          <p:cNvSpPr>
            <a:spLocks noGrp="1"/>
          </p:cNvSpPr>
          <p:nvPr>
            <p:ph type="sldNum" sz="quarter" idx="12"/>
          </p:nvPr>
        </p:nvSpPr>
        <p:spPr/>
        <p:txBody>
          <a:bodyPr/>
          <a:lstStyle/>
          <a:p>
            <a:fld id="{3AA0283A-4265-48D1-A36E-176D158BEB48}" type="slidenum">
              <a:rPr lang="en-US" smtClean="0"/>
              <a:t>8</a:t>
            </a:fld>
            <a:endParaRPr lang="en-US"/>
          </a:p>
        </p:txBody>
      </p:sp>
    </p:spTree>
    <p:extLst>
      <p:ext uri="{BB962C8B-B14F-4D97-AF65-F5344CB8AC3E}">
        <p14:creationId xmlns:p14="http://schemas.microsoft.com/office/powerpoint/2010/main" val="73780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250"/>
                                  </p:stCondLst>
                                  <p:childTnLst>
                                    <p:animMotion origin="layout" path="M -0.0125 -0.04653 L -0.01015 -0.02315 L -0.00325 -0.0007 L 0.00391 0.02268 L 0.00964 0.04513 L 0.01394 0.06875 L 0.01888 0.09652 L 0.02175 0.12476 C 0.02214 0.1368 0.02253 0.14861 0.02279 0.16111 C 0.02253 0.1706 0.02214 0.18009 0.02175 0.18958 L 0.02605 0.2199 L 0.03386 0.25046 L 0.04532 0.28194 L 0.05287 0.30208 L 0.05886 0.32685 C 0.06055 0.33865 0.06394 0.36296 0.05938 0.37638 " pathEditMode="relative" rAng="0" ptsTypes="AAAAAAAAAAAAAAAA">
                                      <p:cBhvr>
                                        <p:cTn id="6" dur="2000" fill="hold"/>
                                        <p:tgtEl>
                                          <p:spTgt spid="32"/>
                                        </p:tgtEl>
                                        <p:attrNameLst>
                                          <p:attrName>ppt_x</p:attrName>
                                          <p:attrName>ppt_y</p:attrName>
                                        </p:attrNameLst>
                                      </p:cBhvr>
                                      <p:rCtr x="3698" y="21134"/>
                                    </p:animMotion>
                                  </p:childTnLst>
                                </p:cTn>
                              </p:par>
                              <p:par>
                                <p:cTn id="7" presetID="0" presetClass="path" presetSubtype="0" repeatCount="indefinite" accel="50000" decel="50000" fill="hold" grpId="0" nodeType="withEffect">
                                  <p:stCondLst>
                                    <p:cond delay="0"/>
                                  </p:stCondLst>
                                  <p:childTnLst>
                                    <p:animMotion origin="layout" path="M -0.02304 -0.02731 L -0.02304 -0.02708 C -0.02265 -0.02454 -0.02213 -0.02153 -0.02174 -0.01852 C -0.02135 -0.01667 -0.02109 -0.01181 -0.02031 -0.00972 C -0.01992 -0.0088 -0.01927 -0.0081 -0.01888 -0.00718 C -0.01783 -0.00509 -0.01718 -0.00301 -0.01601 -0.00139 C -0.01549 -0.00093 -0.01497 -0.00069 -0.01458 -0.00023 C -0.01393 0.00093 -0.01341 0.00208 -0.01276 0.00301 C -0.01106 0.00509 -0.00963 0.00486 -0.00781 0.00625 C -0.00703 0.00671 -0.00638 0.00741 -0.00559 0.0081 C -0.00286 0.01019 -0.00677 0.00648 -0.00273 0.00995 C -0.00208 0.01042 -0.00156 0.01134 -0.00091 0.01181 C 0.00013 0.01273 0.00157 0.01296 0.00261 0.01435 C 0.00313 0.01505 0.00352 0.01574 0.00404 0.0162 C 0.00482 0.01713 0.00704 0.01898 0.00795 0.01944 C 0.0086 0.01968 0.00912 0.01991 0.00977 0.02014 C 0.01029 0.0206 0.01068 0.02083 0.0112 0.0213 C 0.01159 0.02176 0.01185 0.02222 0.01224 0.02269 C 0.01277 0.02315 0.01368 0.02384 0.01368 0.02407 L 0.01589 0.02593 " pathEditMode="relative" rAng="0" ptsTypes="AAAAAAAAAAAAAAAAAAAA">
                                      <p:cBhvr>
                                        <p:cTn id="8" dur="1500" fill="hold"/>
                                        <p:tgtEl>
                                          <p:spTgt spid="15"/>
                                        </p:tgtEl>
                                        <p:attrNameLst>
                                          <p:attrName>ppt_x</p:attrName>
                                          <p:attrName>ppt_y</p:attrName>
                                        </p:attrNameLst>
                                      </p:cBhvr>
                                      <p:rCtr x="1940" y="2662"/>
                                    </p:animMotion>
                                  </p:childTnLst>
                                </p:cTn>
                              </p:par>
                              <p:par>
                                <p:cTn id="9" presetID="0" presetClass="path" presetSubtype="0" repeatCount="indefinite" accel="50000" decel="50000" fill="hold" grpId="0" nodeType="withEffect">
                                  <p:stCondLst>
                                    <p:cond delay="0"/>
                                  </p:stCondLst>
                                  <p:childTnLst>
                                    <p:animMotion origin="layout" path="M -0.02239 0.03912 L -0.02239 0.03935 C -0.02109 0.04027 -0.02005 0.04282 -0.01849 0.04305 C 0.00769 0.04652 -0.01041 0.04189 -0.00065 0.04097 C 0.00352 0.04074 0.00769 0.04051 0.01185 0.04027 C 0.02396 0.04097 0.0198 0.04097 0.02448 0.04097 L 0.02448 0.0412 " pathEditMode="relative" rAng="0" ptsTypes="AAAAAAA">
                                      <p:cBhvr>
                                        <p:cTn id="10" dur="1500" fill="hold"/>
                                        <p:tgtEl>
                                          <p:spTgt spid="20"/>
                                        </p:tgtEl>
                                        <p:attrNameLst>
                                          <p:attrName>ppt_x</p:attrName>
                                          <p:attrName>ppt_y</p:attrName>
                                        </p:attrNameLst>
                                      </p:cBhvr>
                                      <p:rCtr x="2344" y="255"/>
                                    </p:animMotion>
                                  </p:childTnLst>
                                </p:cTn>
                              </p:par>
                              <p:par>
                                <p:cTn id="11" presetID="0" presetClass="path" presetSubtype="0" repeatCount="indefinite" accel="50000" decel="50000" fill="hold" grpId="0" nodeType="withEffect">
                                  <p:stCondLst>
                                    <p:cond delay="0"/>
                                  </p:stCondLst>
                                  <p:childTnLst>
                                    <p:animMotion origin="layout" path="M 0.05 -0.01412 L 0.05 -0.01366 C 0.04218 -0.01551 0.0358 -0.01644 0.02812 -0.01644 C 0.02565 -0.01644 0.02343 -0.01551 0.02096 -0.01505 C 0.01927 -0.01343 0.01888 -0.01343 0.01731 -0.01181 C 0.01692 -0.01112 0.01666 -0.01065 0.01614 -0.01019 C 0.01562 -0.0095 0.01523 -0.0095 0.01484 -0.00926 C 0.01393 -0.00903 0.01328 -0.00857 0.01237 -0.00811 C 0.01184 -0.00741 0.01119 -0.00672 0.01054 -0.00602 C 0.01028 -0.00579 0.00989 -0.00579 0.0095 -0.00556 C 0.00898 -0.0051 0.00872 -0.00417 0.00833 -0.00394 C 0.00794 -0.00348 0.00742 -0.00348 0.00677 -0.00301 C 0.00625 -0.00255 0.00585 -0.00209 0.00533 -0.00162 C 0.00481 -0.0007 0.00442 0.00023 0.0039 0.00092 C 0.00325 0.00138 0.0026 0.00138 0.00195 0.00185 C 0.00143 0.00208 0.00091 0.00277 0.00052 0.003 C -0.00274 0.00601 0.00091 0.00208 -0.00131 0.00486 L -0.00131 0.00532 L -0.00378 0.00601 " pathEditMode="relative" rAng="0" ptsTypes="AAAAAAAAAAAAAAAAAAA">
                                      <p:cBhvr>
                                        <p:cTn id="12" dur="1500" fill="hold"/>
                                        <p:tgtEl>
                                          <p:spTgt spid="21"/>
                                        </p:tgtEl>
                                        <p:attrNameLst>
                                          <p:attrName>ppt_x</p:attrName>
                                          <p:attrName>ppt_y</p:attrName>
                                        </p:attrNameLst>
                                      </p:cBhvr>
                                      <p:rCtr x="-2695" y="880"/>
                                    </p:animMotion>
                                  </p:childTnLst>
                                </p:cTn>
                              </p:par>
                              <p:par>
                                <p:cTn id="13" presetID="0" presetClass="path" presetSubtype="0" repeatCount="indefinite" accel="50000" decel="50000" fill="hold" grpId="0" nodeType="withEffect">
                                  <p:stCondLst>
                                    <p:cond delay="0"/>
                                  </p:stCondLst>
                                  <p:childTnLst>
                                    <p:animMotion origin="layout" path="M -0.03386 -0.00532 L -0.03386 -0.00509 C -0.03034 -0.00625 -0.02683 -0.00764 -0.02331 -0.00764 L -0.00469 -0.00671 C -0.00339 -0.00578 -0.00352 -0.00602 -0.00157 -0.00416 C -0.00105 -0.0037 -0.00079 -0.00347 -0.00026 -0.00301 C 0.00013 -0.00277 0.00039 -0.00231 0.00065 -0.00185 C 0.00117 -0.00139 0.00169 -0.00115 0.00195 -0.00046 C 0.00234 -0.00023 0.00273 0.00023 0.00286 0.0007 C 0.00416 0.00162 0.00416 0.00186 0.00533 0.00232 C 0.00546 0.00278 0.00585 0.00324 0.00625 0.00371 C 0.00664 0.00394 0.00703 0.00417 0.00755 0.0044 C 0.01041 0.00556 0.00638 0.00486 0.01315 0.00486 L 0.01315 0.0051 " pathEditMode="relative" rAng="0" ptsTypes="AAAAAAAAAAAAAA">
                                      <p:cBhvr>
                                        <p:cTn id="14" dur="1500" fill="hold"/>
                                        <p:tgtEl>
                                          <p:spTgt spid="16"/>
                                        </p:tgtEl>
                                        <p:attrNameLst>
                                          <p:attrName>ppt_x</p:attrName>
                                          <p:attrName>ppt_y</p:attrName>
                                        </p:attrNameLst>
                                      </p:cBhvr>
                                      <p:rCtr x="2344" y="394"/>
                                    </p:animMotion>
                                  </p:childTnLst>
                                </p:cTn>
                              </p:par>
                              <p:par>
                                <p:cTn id="15" presetID="0" presetClass="path" presetSubtype="0" repeatCount="indefinite" accel="50000" decel="50000" fill="hold" grpId="0" nodeType="withEffect">
                                  <p:stCondLst>
                                    <p:cond delay="0"/>
                                  </p:stCondLst>
                                  <p:childTnLst>
                                    <p:animMotion origin="layout" path="M 0.03698 -0.04074 L 0.03698 -0.04051 C 0.03477 -0.03681 0.03308 -0.03241 0.03086 -0.0287 C 0.0293 -0.02546 0.02474 -0.01945 0.02201 -0.01667 C 0.02149 -0.01597 0.02084 -0.01574 0.02032 -0.01528 C 0.0198 -0.01482 0.01941 -0.01366 0.01875 -0.0132 C 0.01719 -0.01157 0.0155 -0.01088 0.0142 -0.00903 C 0.01355 -0.0081 0.01289 -0.00695 0.01198 -0.00648 C 0.01133 -0.00579 0.01029 -0.00556 0.00938 -0.00509 C 0.00717 -0.00417 0.00547 -0.00394 0.00313 -0.00324 C 0.00248 -0.00278 0.0017 -0.00232 0.00092 -0.00208 C -0.00182 -0.00093 -0.0039 -0.00139 -0.00638 -0.00139 L -0.00638 -0.00093 " pathEditMode="relative" rAng="0" ptsTypes="AAAAAAAAAAAAA">
                                      <p:cBhvr>
                                        <p:cTn id="16" dur="1500" fill="hold"/>
                                        <p:tgtEl>
                                          <p:spTgt spid="17"/>
                                        </p:tgtEl>
                                        <p:attrNameLst>
                                          <p:attrName>ppt_x</p:attrName>
                                          <p:attrName>ppt_y</p:attrName>
                                        </p:attrNameLst>
                                      </p:cBhvr>
                                      <p:rCtr x="-2174" y="1991"/>
                                    </p:animMotion>
                                  </p:childTnLst>
                                </p:cTn>
                              </p:par>
                              <p:par>
                                <p:cTn id="17" presetID="0" presetClass="path" presetSubtype="0" repeatCount="indefinite" accel="50000" decel="50000" fill="hold" grpId="0" nodeType="withEffect">
                                  <p:stCondLst>
                                    <p:cond delay="0"/>
                                  </p:stCondLst>
                                  <p:childTnLst>
                                    <p:animMotion origin="layout" path="M -0.04323 -0.02292 L -0.04323 -0.02269 C -0.04167 -0.02199 -0.03998 -0.02106 -0.03828 -0.01898 C -0.03685 -0.01759 -0.0362 -0.01481 -0.03503 -0.01296 C -0.03229 -0.00926 -0.03138 -0.00926 -0.02891 -0.00694 C -0.02852 -0.00648 -0.028 -0.00602 -0.02735 -0.00532 C -0.02683 -0.00509 -0.02618 -0.00509 -0.02578 -0.00486 C -0.02487 -0.00394 -0.02409 -0.00324 -0.02331 -0.00278 C -0.01914 -0.00046 -0.02071 -0.00185 -0.01732 -0.00023 C -0.01667 0 -0.01628 0.00046 -0.01576 0.00069 C -0.01498 0.00093 -0.01407 0.00231 -0.01328 0.00231 L -0.00118 0.00324 C 0.00052 0.00347 0.00429 0.00463 0.00599 0.00463 C 0.00729 0.00532 0.00859 0.00463 0.01028 0.00463 L 0.01028 0.00532 " pathEditMode="relative" rAng="0" ptsTypes="AAAAAAAAAAAAAAA">
                                      <p:cBhvr>
                                        <p:cTn id="18" dur="1500" fill="hold"/>
                                        <p:tgtEl>
                                          <p:spTgt spid="18"/>
                                        </p:tgtEl>
                                        <p:attrNameLst>
                                          <p:attrName>ppt_x</p:attrName>
                                          <p:attrName>ppt_y</p:attrName>
                                        </p:attrNameLst>
                                      </p:cBhvr>
                                      <p:rCtr x="2669" y="1412"/>
                                    </p:animMotion>
                                  </p:childTnLst>
                                </p:cTn>
                              </p:par>
                              <p:par>
                                <p:cTn id="19" presetID="0" presetClass="path" presetSubtype="0" repeatCount="indefinite" accel="50000" decel="50000" fill="hold" grpId="0" nodeType="withEffect">
                                  <p:stCondLst>
                                    <p:cond delay="0"/>
                                  </p:stCondLst>
                                  <p:childTnLst>
                                    <p:animMotion origin="layout" path="M 0.02045 -0.04027 L 0.02045 -0.04004 C 0.01993 -0.0375 0.01954 -0.0331 0.01888 -0.03009 C 0.01862 -0.0287 0.01836 -0.02754 0.0181 -0.02662 C 0.01771 -0.02569 0.01719 -0.02546 0.01693 -0.025 C 0.01628 -0.02384 0.01563 -0.02315 0.01511 -0.02199 C 0.01446 -0.02106 0.01407 -0.01967 0.01342 -0.01875 C 0.01289 -0.01828 0.01224 -0.01828 0.01172 -0.01759 C 0.01029 -0.01666 0.01016 -0.0162 0.00912 -0.01504 C 0.00743 -0.01088 0.00912 -0.01412 0.00704 -0.01157 C 0.00651 -0.01088 0.00612 -0.01018 0.0056 -0.00926 C 0.00534 -0.00856 0.00495 -0.00764 0.00443 -0.00694 C 0.00404 -0.00648 0.00235 -0.00578 0.00157 -0.00532 C 0.00144 -0.00486 0.00131 -0.00416 0.00105 -0.0037 C 0.00079 -0.00324 0.00039 -0.00277 0.00013 -0.00208 C -3.75E-6 -0.00162 -3.75E-6 -0.00092 -3.75E-6 -0.00023 L -3.75E-6 -2.96296E-6 " pathEditMode="relative" rAng="0" ptsTypes="AAAAAAAAAAAAAAAAA">
                                      <p:cBhvr>
                                        <p:cTn id="20" dur="1500" fill="hold"/>
                                        <p:tgtEl>
                                          <p:spTgt spid="19"/>
                                        </p:tgtEl>
                                        <p:attrNameLst>
                                          <p:attrName>ppt_x</p:attrName>
                                          <p:attrName>ppt_y</p:attrName>
                                        </p:attrNameLst>
                                      </p:cBhvr>
                                      <p:rCtr x="-1029" y="2014"/>
                                    </p:animMotion>
                                  </p:childTnLst>
                                </p:cTn>
                              </p:par>
                              <p:par>
                                <p:cTn id="21" presetID="0" presetClass="path" presetSubtype="0" repeatCount="indefinite" accel="50000" decel="50000" fill="hold" grpId="0" nodeType="withEffect">
                                  <p:stCondLst>
                                    <p:cond delay="0"/>
                                  </p:stCondLst>
                                  <p:childTnLst>
                                    <p:animMotion origin="layout" path="M -0.04323 -0.02292 L -0.04323 -0.02269 C -0.0418 -0.022 -0.04024 -0.02107 -0.03881 -0.01922 C -0.0375 -0.01783 -0.03698 -0.01505 -0.03594 -0.0132 C -0.0336 -0.00973 -0.03269 -0.00973 -0.03047 -0.00741 C -0.03008 -0.00695 -0.02969 -0.00625 -0.02904 -0.00579 C -0.02865 -0.00556 -0.02813 -0.00556 -0.02761 -0.00533 C -0.02696 -0.0044 -0.02618 -0.00394 -0.02552 -0.00325 C -0.02175 -0.00116 -0.02318 -0.00255 -0.02019 -0.0007 C -0.01966 -0.00047 -0.01914 -0.00024 -0.01875 4.81481E-6 C -0.01797 0.00023 -0.01732 0.00162 -0.01654 0.00162 L -0.00586 0.00254 C -0.0043 0.00277 -0.00091 0.00393 0.00065 0.00393 C 0.00182 0.00462 0.00286 0.00393 0.00442 0.00393 L 0.00442 0.00462 " pathEditMode="relative" rAng="0" ptsTypes="AAAAAAAAAAAAAAA">
                                      <p:cBhvr>
                                        <p:cTn id="22" dur="1500" fill="hold"/>
                                        <p:tgtEl>
                                          <p:spTgt spid="46"/>
                                        </p:tgtEl>
                                        <p:attrNameLst>
                                          <p:attrName>ppt_x</p:attrName>
                                          <p:attrName>ppt_y</p:attrName>
                                        </p:attrNameLst>
                                      </p:cBhvr>
                                      <p:rCtr x="2383" y="1366"/>
                                    </p:animMotion>
                                  </p:childTnLst>
                                </p:cTn>
                              </p:par>
                              <p:par>
                                <p:cTn id="23" presetID="0" presetClass="path" presetSubtype="0" repeatCount="indefinite" accel="50000" decel="50000" fill="hold" grpId="0" nodeType="withEffect">
                                  <p:stCondLst>
                                    <p:cond delay="0"/>
                                  </p:stCondLst>
                                  <p:childTnLst>
                                    <p:animMotion origin="layout" path="M -0.04323 -0.02292 L -0.04323 -0.02269 C -0.04179 -0.02223 -0.0401 -0.02153 -0.03854 -0.01991 C -0.03724 -0.01875 -0.03658 -0.01644 -0.03554 -0.01505 C -0.03294 -0.01204 -0.03203 -0.01204 -0.02968 -0.01019 C -0.02929 -0.00973 -0.02877 -0.00926 -0.02825 -0.0088 C -0.02773 -0.00857 -0.02708 -0.00857 -0.02669 -0.00834 C -0.02591 -0.00764 -0.02513 -0.00718 -0.02435 -0.00672 C -0.02044 -0.00487 -0.02187 -0.00602 -0.01875 -0.00463 C -0.0181 -0.0044 -0.0177 -0.00417 -0.01718 -0.00394 C -0.0164 -0.00371 -0.01562 -0.00255 -0.01497 -0.00255 L -0.00351 -0.00186 C -0.00182 -0.00162 0.0017 -0.0007 0.00339 -0.0007 C 0.00456 -0.00024 0.00586 -0.0007 0.00743 -0.0007 L 0.00743 -0.00024 " pathEditMode="relative" rAng="0" ptsTypes="AAAAAAAAAAAAAAA">
                                      <p:cBhvr>
                                        <p:cTn id="24" dur="1500" fill="hold"/>
                                        <p:tgtEl>
                                          <p:spTgt spid="47"/>
                                        </p:tgtEl>
                                        <p:attrNameLst>
                                          <p:attrName>ppt_x</p:attrName>
                                          <p:attrName>ppt_y</p:attrName>
                                        </p:attrNameLst>
                                      </p:cBhvr>
                                      <p:rCtr x="2526" y="1134"/>
                                    </p:animMotion>
                                  </p:childTnLst>
                                </p:cTn>
                              </p:par>
                              <p:par>
                                <p:cTn id="25" presetID="0" presetClass="path" presetSubtype="0" repeatCount="indefinite" accel="50000" decel="50000" fill="hold" grpId="0" nodeType="withEffect">
                                  <p:stCondLst>
                                    <p:cond delay="0"/>
                                  </p:stCondLst>
                                  <p:childTnLst>
                                    <p:animMotion origin="layout" path="M -0.04323 -0.02291 L -0.04323 -0.02268 C -0.0418 -0.02199 -0.04011 -0.02106 -0.03867 -0.01921 C -0.03737 -0.01782 -0.03672 -0.01504 -0.03568 -0.01342 C -0.03308 -0.00972 -0.03229 -0.00972 -0.02995 -0.00764 C -0.02956 -0.00694 -0.02904 -0.00648 -0.02852 -0.00602 C -0.028 -0.00555 -0.02748 -0.00555 -0.02696 -0.00532 C -0.0263 -0.00463 -0.02552 -0.00393 -0.02474 -0.00347 C -0.02084 -0.00115 -0.0224 -0.00254 -0.01927 -0.00092 C -0.01862 -0.00069 -0.01823 -0.00046 -0.01771 -0.00023 C -0.01706 0.00023 -0.01628 0.00162 -0.0155 0.00162 L -0.0043 0.00232 C -0.00261 0.00255 0.00078 0.00371 0.00247 0.00371 C 0.00364 0.0044 0.00482 0.00371 0.00638 0.00371 L 0.00638 0.0044 " pathEditMode="relative" rAng="0" ptsTypes="AAAAAAAAAAAAAAA">
                                      <p:cBhvr>
                                        <p:cTn id="26" dur="1500" fill="hold"/>
                                        <p:tgtEl>
                                          <p:spTgt spid="48"/>
                                        </p:tgtEl>
                                        <p:attrNameLst>
                                          <p:attrName>ppt_x</p:attrName>
                                          <p:attrName>ppt_y</p:attrName>
                                        </p:attrNameLst>
                                      </p:cBhvr>
                                      <p:rCtr x="2474" y="1366"/>
                                    </p:animMotion>
                                  </p:childTnLst>
                                </p:cTn>
                              </p:par>
                              <p:par>
                                <p:cTn id="27" presetID="0" presetClass="path" presetSubtype="0" repeatCount="indefinite" accel="50000" decel="50000" fill="hold" grpId="0" nodeType="withEffect">
                                  <p:stCondLst>
                                    <p:cond delay="0"/>
                                  </p:stCondLst>
                                  <p:childTnLst>
                                    <p:animMotion origin="layout" path="M -0.00079 -0.06551 L -0.00079 -0.06527 C -0.00092 -0.06203 -0.00105 -0.05648 -0.00118 -0.05254 C -0.00118 -0.05092 -0.00118 -0.0493 -0.00131 -0.04814 C -0.00131 -0.04699 -0.00144 -0.04676 -0.00144 -0.04606 C -0.00157 -0.04467 -0.0017 -0.04375 -0.00183 -0.04236 C -0.00196 -0.0412 -0.00209 -0.03935 -0.00209 -0.03819 C -0.00222 -0.0375 -0.00235 -0.0375 -0.00248 -0.03657 C -0.00274 -0.03541 -0.00274 -0.03495 -0.003 -0.03333 C -0.00326 -0.02801 -0.003 -0.03217 -0.00339 -0.02893 C -0.00339 -0.02801 -0.00352 -0.02731 -0.00365 -0.02615 C -0.00365 -0.02523 -0.00365 -0.02407 -0.00378 -0.02314 C -0.00391 -0.02245 -0.00417 -0.02152 -0.0043 -0.02106 C -0.0043 -0.02037 -0.00443 -0.01944 -0.00443 -0.01898 C -0.00443 -0.01828 -0.00456 -0.01782 -0.00456 -0.01689 C -0.00456 -0.0162 -0.00456 -0.01551 -0.00456 -0.01458 L -0.00456 -0.01412 " pathEditMode="relative" rAng="0" ptsTypes="AAAAAAAAAAAAAAAAA">
                                      <p:cBhvr>
                                        <p:cTn id="28" dur="1500" fill="hold"/>
                                        <p:tgtEl>
                                          <p:spTgt spid="49"/>
                                        </p:tgtEl>
                                        <p:attrNameLst>
                                          <p:attrName>ppt_x</p:attrName>
                                          <p:attrName>ppt_y</p:attrName>
                                        </p:attrNameLst>
                                      </p:cBhvr>
                                      <p:rCtr x="-195" y="2569"/>
                                    </p:animMotion>
                                  </p:childTnLst>
                                </p:cTn>
                              </p:par>
                              <p:par>
                                <p:cTn id="29" presetID="0" presetClass="path" presetSubtype="0" repeatCount="indefinite" accel="50000" decel="50000" fill="hold" grpId="0" nodeType="withEffect">
                                  <p:stCondLst>
                                    <p:cond delay="0"/>
                                  </p:stCondLst>
                                  <p:childTnLst>
                                    <p:animMotion origin="layout" path="M 0.02044 -0.04028 L 0.02044 -0.04005 C 0.01992 -0.0375 0.01953 -0.0331 0.01888 -0.03009 C 0.01862 -0.0287 0.01836 -0.02755 0.0181 -0.02662 C 0.0177 -0.02569 0.01718 -0.02546 0.01692 -0.025 C 0.01627 -0.02384 0.01562 -0.02315 0.0151 -0.02199 C 0.01445 -0.02107 0.01406 -0.01968 0.01341 -0.01875 C 0.01289 -0.01829 0.01224 -0.01829 0.01171 -0.01759 C 0.01028 -0.01667 0.01015 -0.0162 0.00911 -0.01505 C 0.00742 -0.01088 0.00911 -0.01412 0.00703 -0.01157 C 0.00651 -0.01088 0.00612 -0.01019 0.0056 -0.00926 C 0.00533 -0.00857 0.00494 -0.00764 0.00442 -0.00694 C 0.00403 -0.00648 0.00234 -0.00579 0.00156 -0.00532 C 0.00143 -0.00486 0.0013 -0.00417 0.00104 -0.0037 C 0.00078 -0.00324 0.00039 -0.00278 0.00013 -0.00208 C 3.95833E-6 -0.00162 3.95833E-6 -0.00093 3.95833E-6 -0.00023 L 3.95833E-6 3.7037E-7 " pathEditMode="relative" rAng="0" ptsTypes="AAAAAAAAAAAAAAAAA">
                                      <p:cBhvr>
                                        <p:cTn id="30" dur="1500" fill="hold"/>
                                        <p:tgtEl>
                                          <p:spTgt spid="50"/>
                                        </p:tgtEl>
                                        <p:attrNameLst>
                                          <p:attrName>ppt_x</p:attrName>
                                          <p:attrName>ppt_y</p:attrName>
                                        </p:attrNameLst>
                                      </p:cBhvr>
                                      <p:rCtr x="-1029" y="2014"/>
                                    </p:animMotion>
                                  </p:childTnLst>
                                </p:cTn>
                              </p:par>
                              <p:par>
                                <p:cTn id="31" presetID="0" presetClass="path" presetSubtype="0" repeatCount="indefinite" accel="50000" decel="50000" fill="hold" grpId="0" nodeType="withEffect">
                                  <p:stCondLst>
                                    <p:cond delay="0"/>
                                  </p:stCondLst>
                                  <p:childTnLst>
                                    <p:animMotion origin="layout" path="M -0.0082 -0.02871 L -0.0082 -0.02848 C -0.0082 -0.02755 -0.00781 -0.02547 -0.00742 -0.02153 C -0.00703 -0.01852 -0.00703 -0.01274 -0.00703 -0.0088 C -0.00612 -0.00139 -0.00573 -0.00139 -0.00521 0.0037 C -0.00521 0.00416 -0.00521 0.00578 -0.00482 0.00717 C -0.00482 0.00763 -0.00443 0.00717 -0.00443 0.00763 C -0.00443 0.00972 -0.00391 0.01064 -0.00391 0.01226 C -0.00313 0.01666 -0.00352 0.01365 -0.00261 0.01759 C -0.00261 0.01805 -0.00222 0.01851 -0.00222 0.01921 C -0.00182 0.01967 -0.00182 0.02245 -0.00143 0.02245 L 0.00117 0.02453 C 0.00169 0.025 0.00247 0.02754 0.00299 0.02754 C 0.00299 0.02939 0.00338 0.02754 0.0043 0.02754 L 0.0043 0.02939 " pathEditMode="relative" rAng="0" ptsTypes="AAAAAAAAAAAAAAA">
                                      <p:cBhvr>
                                        <p:cTn id="32" dur="1500" fill="hold"/>
                                        <p:tgtEl>
                                          <p:spTgt spid="51"/>
                                        </p:tgtEl>
                                        <p:attrNameLst>
                                          <p:attrName>ppt_x</p:attrName>
                                          <p:attrName>ppt_y</p:attrName>
                                        </p:attrNameLst>
                                      </p:cBhvr>
                                      <p:rCtr x="625" y="2894"/>
                                    </p:animMotion>
                                  </p:childTnLst>
                                </p:cTn>
                              </p:par>
                              <p:par>
                                <p:cTn id="33" presetID="0" presetClass="path" presetSubtype="0" repeatCount="indefinite" accel="50000" decel="50000" fill="hold" grpId="0" nodeType="withEffect">
                                  <p:stCondLst>
                                    <p:cond delay="0"/>
                                  </p:stCondLst>
                                  <p:childTnLst>
                                    <p:animMotion origin="layout" path="M 0.02044 -0.04028 L 0.02044 -0.04005 C 0.01992 -0.0375 0.01953 -0.0331 0.01888 -0.03009 C 0.01862 -0.0287 0.01836 -0.02755 0.0181 -0.02662 C 0.0177 -0.02569 0.01718 -0.02546 0.01692 -0.025 C 0.01627 -0.02384 0.01562 -0.02315 0.0151 -0.02199 C 0.01445 -0.02106 0.01406 -0.01968 0.01341 -0.01875 C 0.01289 -0.01829 0.01224 -0.01829 0.01172 -0.01759 C 0.01028 -0.01667 0.01015 -0.0162 0.00911 -0.01505 C 0.00742 -0.01088 0.00911 -0.01412 0.00703 -0.01157 C 0.00651 -0.01088 0.00612 -0.01019 0.0056 -0.00926 C 0.00534 -0.00856 0.00494 -0.00764 0.00442 -0.00694 C 0.00403 -0.00648 0.00234 -0.00579 0.00156 -0.00532 C 0.00143 -0.00486 0.0013 -0.00417 0.00104 -0.0037 C 0.00078 -0.00324 0.00039 -0.00278 0.00013 -0.00208 C 3.54167E-6 -0.00162 3.54167E-6 -0.00093 3.54167E-6 -0.00023 L 3.54167E-6 0 " pathEditMode="relative" rAng="0" ptsTypes="AAAAAAAAAAAAAAAAA">
                                      <p:cBhvr>
                                        <p:cTn id="34" dur="1500" fill="hold"/>
                                        <p:tgtEl>
                                          <p:spTgt spid="52"/>
                                        </p:tgtEl>
                                        <p:attrNameLst>
                                          <p:attrName>ppt_x</p:attrName>
                                          <p:attrName>ppt_y</p:attrName>
                                        </p:attrNameLst>
                                      </p:cBhvr>
                                      <p:rCtr x="-1029" y="2014"/>
                                    </p:animMotion>
                                  </p:childTnLst>
                                </p:cTn>
                              </p:par>
                              <p:par>
                                <p:cTn id="35" presetID="0" presetClass="path" presetSubtype="0" repeatCount="indefinite" accel="50000" decel="50000" fill="hold" grpId="0" nodeType="withEffect">
                                  <p:stCondLst>
                                    <p:cond delay="0"/>
                                  </p:stCondLst>
                                  <p:childTnLst>
                                    <p:animMotion origin="layout" path="M 0.02305 -0.00416 L 0.0224 -0.00416 C 0.02305 -0.00416 0.0224 -0.00416 0.02097 -0.0044 C 0.01967 -0.00509 0.01771 -0.00555 0.01589 -0.00648 C 0.01315 -0.00694 0.01302 -0.00625 0.0112 -0.00671 C 0.01055 -0.00741 0.0099 -0.00741 0.00977 -0.00694 C 0.00925 -0.00717 0.00977 -0.00648 0.00912 -0.00694 C 0.00847 -0.00717 0.00899 -0.00671 0.00782 -0.00717 C 0.00638 -0.00671 0.00704 -0.00671 0.0056 -0.00648 C 0.00508 -0.00671 0.0056 -0.00625 0.00495 -0.00625 C 0.00495 -0.00579 0.00391 -0.00717 0.00352 -0.00579 L 0.00248 -0.00324 C 0.00235 -0.00278 0.0017 -0.00301 0.00157 -0.00254 C 0.00013 -0.00254 0.00144 -0.00139 0.00052 -1.85185E-6 L -0.00013 -0.00092 " pathEditMode="relative" rAng="6360000" ptsTypes="AAAAAAAAAAAAAAA">
                                      <p:cBhvr>
                                        <p:cTn id="36" dur="1500" fill="hold"/>
                                        <p:tgtEl>
                                          <p:spTgt spid="53"/>
                                        </p:tgtEl>
                                        <p:attrNameLst>
                                          <p:attrName>ppt_x</p:attrName>
                                          <p:attrName>ppt_y</p:attrName>
                                        </p:attrNameLst>
                                      </p:cBhvr>
                                      <p:rCtr x="-1159" y="185"/>
                                    </p:animMotion>
                                  </p:childTnLst>
                                </p:cTn>
                              </p:par>
                              <p:par>
                                <p:cTn id="37" presetID="0" presetClass="path" presetSubtype="0" repeatCount="indefinite" accel="50000" decel="50000" fill="hold" grpId="0" nodeType="withEffect">
                                  <p:stCondLst>
                                    <p:cond delay="0"/>
                                  </p:stCondLst>
                                  <p:childTnLst>
                                    <p:animMotion origin="layout" path="M 0.03698 -0.04074 L 0.03698 -0.0405 C 0.03477 -0.0368 0.03308 -0.0324 0.03086 -0.0287 C 0.0293 -0.02546 0.02474 -0.01944 0.02201 -0.01666 C 0.02149 -0.01597 0.02084 -0.01574 0.02032 -0.01527 C 0.0198 -0.01481 0.01941 -0.01365 0.01875 -0.01319 C 0.01719 -0.01157 0.0155 -0.01087 0.0142 -0.00902 C 0.01355 -0.0081 0.01289 -0.00694 0.01198 -0.00648 C 0.01133 -0.00578 0.01029 -0.00555 0.00938 -0.00509 C 0.00717 -0.00416 0.00547 -0.00393 0.00313 -0.00324 C 0.00248 -0.00277 0.0017 -0.00231 0.00092 -0.00208 C -0.00182 -0.00092 -0.0039 -0.00138 -0.00638 -0.00138 L -0.00638 -0.00092 " pathEditMode="relative" rAng="0" ptsTypes="AAAAAAAAAAAAA">
                                      <p:cBhvr>
                                        <p:cTn id="38" dur="1500" fill="hold"/>
                                        <p:tgtEl>
                                          <p:spTgt spid="55"/>
                                        </p:tgtEl>
                                        <p:attrNameLst>
                                          <p:attrName>ppt_x</p:attrName>
                                          <p:attrName>ppt_y</p:attrName>
                                        </p:attrNameLst>
                                      </p:cBhvr>
                                      <p:rCtr x="-2174" y="1991"/>
                                    </p:animMotion>
                                  </p:childTnLst>
                                </p:cTn>
                              </p:par>
                              <p:par>
                                <p:cTn id="39" presetID="0" presetClass="path" presetSubtype="0" repeatCount="indefinite" accel="50000" decel="50000" fill="hold" grpId="0" nodeType="withEffect">
                                  <p:stCondLst>
                                    <p:cond delay="250"/>
                                  </p:stCondLst>
                                  <p:childTnLst>
                                    <p:animMotion origin="layout" path="M 0.02995 0.0787 L 0.01914 0.04861 L 0.00781 0.01111 L 0.00026 -0.01482 L -0.00182 -0.03079 L -0.00716 -0.04398 " pathEditMode="relative" rAng="0" ptsTypes="AAAAAA">
                                      <p:cBhvr>
                                        <p:cTn id="40" dur="2000" fill="hold"/>
                                        <p:tgtEl>
                                          <p:spTgt spid="56"/>
                                        </p:tgtEl>
                                        <p:attrNameLst>
                                          <p:attrName>ppt_x</p:attrName>
                                          <p:attrName>ppt_y</p:attrName>
                                        </p:attrNameLst>
                                      </p:cBhvr>
                                      <p:rCtr x="-1862" y="-6134"/>
                                    </p:animMotion>
                                  </p:childTnLst>
                                </p:cTn>
                              </p:par>
                              <p:par>
                                <p:cTn id="41" presetID="0" presetClass="path" presetSubtype="0" repeatCount="indefinite" accel="50000" decel="50000" fill="hold" grpId="0" nodeType="withEffect">
                                  <p:stCondLst>
                                    <p:cond delay="250"/>
                                  </p:stCondLst>
                                  <p:childTnLst>
                                    <p:animMotion origin="layout" path="M -0.00065 -0.00833 L -0.01015 -0.00093 L -0.01328 0.01227 L -0.0138 0.02153 L -0.01224 0.04143 L -0.00755 0.07708 L -0.0039 0.10231 L -0.0039 0.11736 L -0.00495 0.12963 L -0.01015 0.14004 " pathEditMode="relative" rAng="0" ptsTypes="AAAAAAAAAA">
                                      <p:cBhvr>
                                        <p:cTn id="42" dur="2000" fill="hold"/>
                                        <p:tgtEl>
                                          <p:spTgt spid="30"/>
                                        </p:tgtEl>
                                        <p:attrNameLst>
                                          <p:attrName>ppt_x</p:attrName>
                                          <p:attrName>ppt_y</p:attrName>
                                        </p:attrNameLst>
                                      </p:cBhvr>
                                      <p:rCtr x="-664" y="7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30" grpId="0" animBg="1"/>
      <p:bldP spid="32" grpId="0" animBg="1"/>
      <p:bldP spid="46" grpId="0" animBg="1"/>
      <p:bldP spid="47" grpId="0" animBg="1"/>
      <p:bldP spid="48" grpId="0" animBg="1"/>
      <p:bldP spid="49" grpId="0" animBg="1"/>
      <p:bldP spid="50" grpId="0" animBg="1"/>
      <p:bldP spid="51" grpId="0" animBg="1"/>
      <p:bldP spid="52" grpId="0" animBg="1"/>
      <p:bldP spid="53" grpId="0" animBg="1"/>
      <p:bldP spid="55" grpId="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3280E-35B1-D1E6-84E2-ED51C613BB77}"/>
              </a:ext>
            </a:extLst>
          </p:cNvPr>
          <p:cNvPicPr>
            <a:picLocks noChangeAspect="1"/>
          </p:cNvPicPr>
          <p:nvPr/>
        </p:nvPicPr>
        <p:blipFill>
          <a:blip r:embed="rId3"/>
          <a:srcRect r="46904" b="43792"/>
          <a:stretch/>
        </p:blipFill>
        <p:spPr>
          <a:xfrm>
            <a:off x="5587174" y="0"/>
            <a:ext cx="5134193" cy="6858000"/>
          </a:xfrm>
          <a:prstGeom prst="rect">
            <a:avLst/>
          </a:prstGeom>
        </p:spPr>
      </p:pic>
      <p:sp>
        <p:nvSpPr>
          <p:cNvPr id="6" name="Arrow: Right 5">
            <a:extLst>
              <a:ext uri="{FF2B5EF4-FFF2-40B4-BE49-F238E27FC236}">
                <a16:creationId xmlns:a16="http://schemas.microsoft.com/office/drawing/2014/main" id="{38B8B597-A942-3152-EA02-FC9A3B422ED6}"/>
              </a:ext>
            </a:extLst>
          </p:cNvPr>
          <p:cNvSpPr/>
          <p:nvPr/>
        </p:nvSpPr>
        <p:spPr>
          <a:xfrm rot="8952054">
            <a:off x="8152332" y="3158895"/>
            <a:ext cx="147918" cy="58271"/>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58F3912-942B-7420-CBD6-99BACCACAA02}"/>
              </a:ext>
            </a:extLst>
          </p:cNvPr>
          <p:cNvSpPr/>
          <p:nvPr/>
        </p:nvSpPr>
        <p:spPr>
          <a:xfrm rot="5231725">
            <a:off x="8073885" y="4207641"/>
            <a:ext cx="147918" cy="58271"/>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2156DFC-7ED7-E01B-CE76-76800E86E8F1}"/>
              </a:ext>
            </a:extLst>
          </p:cNvPr>
          <p:cNvSpPr txBox="1"/>
          <p:nvPr/>
        </p:nvSpPr>
        <p:spPr>
          <a:xfrm>
            <a:off x="674557" y="2353598"/>
            <a:ext cx="4083777" cy="1938992"/>
          </a:xfrm>
          <a:prstGeom prst="rect">
            <a:avLst/>
          </a:prstGeom>
          <a:noFill/>
        </p:spPr>
        <p:txBody>
          <a:bodyPr wrap="square" rtlCol="0">
            <a:spAutoFit/>
          </a:bodyPr>
          <a:lstStyle/>
          <a:p>
            <a:r>
              <a:rPr lang="en-US" sz="4000" dirty="0"/>
              <a:t>Typical Source of SWP Exports in June to October</a:t>
            </a:r>
          </a:p>
        </p:txBody>
      </p:sp>
      <p:pic>
        <p:nvPicPr>
          <p:cNvPr id="3" name="Picture 2">
            <a:extLst>
              <a:ext uri="{FF2B5EF4-FFF2-40B4-BE49-F238E27FC236}">
                <a16:creationId xmlns:a16="http://schemas.microsoft.com/office/drawing/2014/main" id="{CE4FCF32-55EC-8283-7A74-D5E46DAEEFDF}"/>
              </a:ext>
            </a:extLst>
          </p:cNvPr>
          <p:cNvPicPr>
            <a:picLocks noChangeAspect="1"/>
          </p:cNvPicPr>
          <p:nvPr/>
        </p:nvPicPr>
        <p:blipFill>
          <a:blip r:embed="rId4"/>
          <a:stretch>
            <a:fillRect/>
          </a:stretch>
        </p:blipFill>
        <p:spPr>
          <a:xfrm>
            <a:off x="206237" y="6036757"/>
            <a:ext cx="1579392" cy="475280"/>
          </a:xfrm>
          <a:prstGeom prst="rect">
            <a:avLst/>
          </a:prstGeom>
          <a:noFill/>
        </p:spPr>
      </p:pic>
      <p:sp>
        <p:nvSpPr>
          <p:cNvPr id="4" name="Slide Number Placeholder 3">
            <a:extLst>
              <a:ext uri="{FF2B5EF4-FFF2-40B4-BE49-F238E27FC236}">
                <a16:creationId xmlns:a16="http://schemas.microsoft.com/office/drawing/2014/main" id="{0A2BDE9F-52B4-42BD-BE82-63F188F12F17}"/>
              </a:ext>
            </a:extLst>
          </p:cNvPr>
          <p:cNvSpPr>
            <a:spLocks noGrp="1"/>
          </p:cNvSpPr>
          <p:nvPr>
            <p:ph type="sldNum" sz="quarter" idx="12"/>
          </p:nvPr>
        </p:nvSpPr>
        <p:spPr/>
        <p:txBody>
          <a:bodyPr/>
          <a:lstStyle/>
          <a:p>
            <a:fld id="{3AA0283A-4265-48D1-A36E-176D158BEB48}" type="slidenum">
              <a:rPr lang="en-US" smtClean="0"/>
              <a:t>9</a:t>
            </a:fld>
            <a:endParaRPr lang="en-US"/>
          </a:p>
        </p:txBody>
      </p:sp>
    </p:spTree>
    <p:extLst>
      <p:ext uri="{BB962C8B-B14F-4D97-AF65-F5344CB8AC3E}">
        <p14:creationId xmlns:p14="http://schemas.microsoft.com/office/powerpoint/2010/main" val="57151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0.00299 -0.00856 L -0.00391 -0.00115 L -0.00807 0.02061 L -0.00703 0.05047 L -0.00208 0.08149 L 0.00013 0.11065 L 0.00039 0.12963 L -0.00417 0.13936 " pathEditMode="relative" rAng="0" ptsTypes="AAAAAAAA">
                                      <p:cBhvr>
                                        <p:cTn id="6" dur="2000" fill="hold"/>
                                        <p:tgtEl>
                                          <p:spTgt spid="6"/>
                                        </p:tgtEl>
                                        <p:attrNameLst>
                                          <p:attrName>ppt_x</p:attrName>
                                          <p:attrName>ppt_y</p:attrName>
                                        </p:attrNameLst>
                                      </p:cBhvr>
                                      <p:rCtr x="-560" y="7384"/>
                                    </p:animMotion>
                                  </p:childTnLst>
                                </p:cTn>
                              </p:par>
                              <p:par>
                                <p:cTn id="7" presetID="0" presetClass="path" presetSubtype="0" repeatCount="indefinite" accel="50000" decel="50000" fill="hold" grpId="0" nodeType="withEffect">
                                  <p:stCondLst>
                                    <p:cond delay="1500"/>
                                  </p:stCondLst>
                                  <p:childTnLst>
                                    <p:animMotion origin="layout" path="M -0.00026 -0.01041 L 0.00677 0.01111 L 0.0125 0.04329 L 0.01719 0.07824 L 0.01458 0.10371 L 0.01003 0.13172 " pathEditMode="relative" rAng="0" ptsTypes="AAAAAA">
                                      <p:cBhvr>
                                        <p:cTn id="8" dur="2000" fill="hold"/>
                                        <p:tgtEl>
                                          <p:spTgt spid="7"/>
                                        </p:tgtEl>
                                        <p:attrNameLst>
                                          <p:attrName>ppt_x</p:attrName>
                                          <p:attrName>ppt_y</p:attrName>
                                        </p:attrNameLst>
                                      </p:cBhvr>
                                      <p:rCtr x="872" y="7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Monaco High Roller">
    <a:dk1>
      <a:srgbClr val="FFDDAC"/>
    </a:dk1>
    <a:lt1>
      <a:sysClr val="window" lastClr="FFFFFF"/>
    </a:lt1>
    <a:dk2>
      <a:srgbClr val="000000"/>
    </a:dk2>
    <a:lt2>
      <a:srgbClr val="F8F8F8"/>
    </a:lt2>
    <a:accent1>
      <a:srgbClr val="C9BEAA"/>
    </a:accent1>
    <a:accent2>
      <a:srgbClr val="787987"/>
    </a:accent2>
    <a:accent3>
      <a:srgbClr val="485C6E"/>
    </a:accent3>
    <a:accent4>
      <a:srgbClr val="FF4949"/>
    </a:accent4>
    <a:accent5>
      <a:srgbClr val="5F5F5F"/>
    </a:accent5>
    <a:accent6>
      <a:srgbClr val="4D4D4D"/>
    </a:accent6>
    <a:hlink>
      <a:srgbClr val="5F5F5F"/>
    </a:hlink>
    <a:folHlink>
      <a:srgbClr val="919191"/>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3756</TotalTime>
  <Words>1536</Words>
  <Application>Microsoft Office PowerPoint</Application>
  <PresentationFormat>Widescreen</PresentationFormat>
  <Paragraphs>351</Paragraphs>
  <Slides>43</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vt:i4>
      </vt:variant>
    </vt:vector>
  </HeadingPairs>
  <TitlesOfParts>
    <vt:vector size="57" baseType="lpstr">
      <vt:lpstr>ＭＳ Ｐゴシック</vt:lpstr>
      <vt:lpstr>Aptos</vt:lpstr>
      <vt:lpstr>Arial</vt:lpstr>
      <vt:lpstr>Calibri</vt:lpstr>
      <vt:lpstr>Corbel</vt:lpstr>
      <vt:lpstr>Courier New</vt:lpstr>
      <vt:lpstr>Lato</vt:lpstr>
      <vt:lpstr>Open Sans</vt:lpstr>
      <vt:lpstr>Roboto</vt:lpstr>
      <vt:lpstr>Roboto Light</vt:lpstr>
      <vt:lpstr>Segoe</vt:lpstr>
      <vt:lpstr>Tw Cen MT</vt:lpstr>
      <vt:lpstr>Verdana</vt:lpstr>
      <vt:lpstr>Droplet</vt:lpstr>
      <vt:lpstr>SWP Operations Overview</vt:lpstr>
      <vt:lpstr>Outline</vt:lpstr>
      <vt:lpstr>Hydrology</vt:lpstr>
      <vt:lpstr>Majority of Runoff in the Northern California</vt:lpstr>
      <vt:lpstr>California Has High Precipitation Variability When Compared with Rest of Continental U.S.</vt:lpstr>
      <vt:lpstr>Uncertain and Variable Interannual HydrologY</vt:lpstr>
      <vt:lpstr>PowerPoint Presentation</vt:lpstr>
      <vt:lpstr>PowerPoint Presentation</vt:lpstr>
      <vt:lpstr>PowerPoint Presentation</vt:lpstr>
      <vt:lpstr>Historic and Future Runoff Patterns</vt:lpstr>
      <vt:lpstr>PowerPoint Presentation</vt:lpstr>
      <vt:lpstr>PowerPoint Presentation</vt:lpstr>
      <vt:lpstr>SWP Facilities</vt:lpstr>
      <vt:lpstr>PowerPoint Presentation</vt:lpstr>
      <vt:lpstr>PowerPoint Presentation</vt:lpstr>
      <vt:lpstr>PowerPoint Presentation</vt:lpstr>
      <vt:lpstr>PowerPoint Presentation</vt:lpstr>
      <vt:lpstr>SWP Regulations</vt:lpstr>
      <vt:lpstr>Regulatory Limits for SWP and CVP</vt:lpstr>
      <vt:lpstr>State Water Board’s Bay-Delta Water Quality Control Plan (WQCP)</vt:lpstr>
      <vt:lpstr>Status of Fish Species Resulted in Additional Regulatory Restrictions</vt:lpstr>
      <vt:lpstr>CVP and SWP Permits Updated Periodically</vt:lpstr>
      <vt:lpstr>PowerPoint Presentation</vt:lpstr>
      <vt:lpstr>PowerPoint Presentation</vt:lpstr>
      <vt:lpstr>SWP Allocations</vt:lpstr>
      <vt:lpstr>SWP Annual Allocation Process</vt:lpstr>
      <vt:lpstr>SWP Allocation Process</vt:lpstr>
      <vt:lpstr>SWP Allocation Process</vt:lpstr>
      <vt:lpstr>Hydrology Forecast</vt:lpstr>
      <vt:lpstr>Observations and Forecasts Informing Water Management</vt:lpstr>
      <vt:lpstr>Regulations &amp; Obligations</vt:lpstr>
      <vt:lpstr>Storage Operational Goals</vt:lpstr>
      <vt:lpstr>Deliveries Forecasts</vt:lpstr>
      <vt:lpstr>PowerPoint Presentation</vt:lpstr>
      <vt:lpstr>Complex Water Management: WY 2022 Example</vt:lpstr>
      <vt:lpstr>SWP Outlook</vt:lpstr>
      <vt:lpstr>PowerPoint Presentation</vt:lpstr>
      <vt:lpstr>Resultant Water Supply Comparison</vt:lpstr>
      <vt:lpstr>Decreasing Trend in SWP Allocations</vt:lpstr>
      <vt:lpstr>What is the Delta Conveyance  Project (DCP)?</vt:lpstr>
      <vt:lpstr>Questions?</vt:lpstr>
      <vt:lpstr>SWP Water Supply Allocation Inputs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Chandra Chilmakuri</dc:creator>
  <cp:lastModifiedBy>Board Room presentor</cp:lastModifiedBy>
  <cp:revision>2</cp:revision>
  <dcterms:created xsi:type="dcterms:W3CDTF">2024-10-14T17:33:43Z</dcterms:created>
  <dcterms:modified xsi:type="dcterms:W3CDTF">2024-10-24T18:23:11Z</dcterms:modified>
</cp:coreProperties>
</file>