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7" r:id="rId2"/>
    <p:sldId id="258" r:id="rId3"/>
    <p:sldId id="451" r:id="rId4"/>
    <p:sldId id="453" r:id="rId5"/>
    <p:sldId id="447" r:id="rId6"/>
    <p:sldId id="454" r:id="rId7"/>
    <p:sldId id="417" r:id="rId8"/>
    <p:sldId id="452" r:id="rId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Brady" initials="JB" lastIdx="1" clrIdx="0">
    <p:extLst>
      <p:ext uri="{19B8F6BF-5375-455C-9EA6-DF929625EA0E}">
        <p15:presenceInfo xmlns:p15="http://schemas.microsoft.com/office/powerpoint/2012/main" userId="a05b0be252d342e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9CF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13" autoAdjust="0"/>
    <p:restoredTop sz="93443" autoAdjust="0"/>
  </p:normalViewPr>
  <p:slideViewPr>
    <p:cSldViewPr>
      <p:cViewPr varScale="1">
        <p:scale>
          <a:sx n="103" d="100"/>
          <a:sy n="103" d="100"/>
        </p:scale>
        <p:origin x="141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EE1242A-80B0-44E8-B25B-FCD234BE7DD2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3B52AB3-56BD-42B5-BA30-D9962F1E8D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68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F5894-808C-48AA-A585-58566641D29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70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F5894-808C-48AA-A585-58566641D29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38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F5894-808C-48AA-A585-58566641D29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331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F5894-808C-48AA-A585-58566641D29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2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FF808F5D-2EAD-4F45-B7DF-6E95D386C8E2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2D50681F-6A5D-4294-9F65-B19338A871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509693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8F5D-2EAD-4F45-B7DF-6E95D386C8E2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681F-6A5D-4294-9F65-B19338A87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0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8F5D-2EAD-4F45-B7DF-6E95D386C8E2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681F-6A5D-4294-9F65-B19338A87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452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8F5D-2EAD-4F45-B7DF-6E95D386C8E2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681F-6A5D-4294-9F65-B19338A87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1974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8F5D-2EAD-4F45-B7DF-6E95D386C8E2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681F-6A5D-4294-9F65-B19338A87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5547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8F5D-2EAD-4F45-B7DF-6E95D386C8E2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681F-6A5D-4294-9F65-B19338A87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2295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8F5D-2EAD-4F45-B7DF-6E95D386C8E2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681F-6A5D-4294-9F65-B19338A87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7545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8F5D-2EAD-4F45-B7DF-6E95D386C8E2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681F-6A5D-4294-9F65-B19338A87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600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8F5D-2EAD-4F45-B7DF-6E95D386C8E2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681F-6A5D-4294-9F65-B19338A87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4777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FF808F5D-2EAD-4F45-B7DF-6E95D386C8E2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2D50681F-6A5D-4294-9F65-B19338A87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7568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8F5D-2EAD-4F45-B7DF-6E95D386C8E2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2D50681F-6A5D-4294-9F65-B19338A87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6621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8F5D-2EAD-4F45-B7DF-6E95D386C8E2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681F-6A5D-4294-9F65-B19338A87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5428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8F5D-2EAD-4F45-B7DF-6E95D386C8E2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681F-6A5D-4294-9F65-B19338A87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0674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8F5D-2EAD-4F45-B7DF-6E95D386C8E2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681F-6A5D-4294-9F65-B19338A87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446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8F5D-2EAD-4F45-B7DF-6E95D386C8E2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681F-6A5D-4294-9F65-B19338A87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8515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8F5D-2EAD-4F45-B7DF-6E95D386C8E2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681F-6A5D-4294-9F65-B19338A87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88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8F5D-2EAD-4F45-B7DF-6E95D386C8E2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681F-6A5D-4294-9F65-B19338A87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1337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F808F5D-2EAD-4F45-B7DF-6E95D386C8E2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D50681F-6A5D-4294-9F65-B19338A87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331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Central Coast Water Authority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Operating Committee Meeting</a:t>
            </a:r>
          </a:p>
          <a:p>
            <a:r>
              <a:rPr lang="en-US" dirty="0"/>
              <a:t>July 2024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31689" y="152400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PLANT PRODUCTION, CHEMICAL COSTS </a:t>
            </a:r>
            <a:br>
              <a:rPr lang="en-US" sz="3600" b="1" dirty="0"/>
            </a:br>
            <a:r>
              <a:rPr lang="en-US" sz="3600" b="1" dirty="0"/>
              <a:t>AND LAKE CACHUMA PUMPING</a:t>
            </a:r>
            <a:endParaRPr lang="en-US" sz="36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184437"/>
              </p:ext>
            </p:extLst>
          </p:nvPr>
        </p:nvGraphicFramePr>
        <p:xfrm>
          <a:off x="937665" y="1489235"/>
          <a:ext cx="7328059" cy="2424237"/>
        </p:xfrm>
        <a:graphic>
          <a:graphicData uri="http://schemas.openxmlformats.org/drawingml/2006/table">
            <a:tbl>
              <a:tblPr/>
              <a:tblGrid>
                <a:gridCol w="1556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3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0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68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81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endParaRPr lang="en-US" sz="1100" dirty="0"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Arial"/>
                        </a:rPr>
                        <a:t>Plant Production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Arial"/>
                        </a:rPr>
                        <a:t>(AF)</a:t>
                      </a:r>
                      <a:endParaRPr lang="en-US" sz="14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Arial"/>
                        </a:rPr>
                        <a:t>Chemical Costs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Arial"/>
                        </a:rPr>
                        <a:t>($/AF)</a:t>
                      </a:r>
                      <a:endParaRPr lang="en-US" sz="14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Arial"/>
                        </a:rPr>
                        <a:t>SYPF Pumping (AF)</a:t>
                      </a:r>
                      <a:endParaRPr lang="en-US" sz="14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9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April 2024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823.83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$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59.07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4.65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May 2024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1,248.22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$63.82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8.64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0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June 2024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1,647.99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$55.28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0.00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4545356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757DFAD0-998A-4354-A165-F21FD4239E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096273"/>
            <a:ext cx="4584589" cy="27617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107955A-CAF7-4ED6-848D-3F34C58564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4997" y="4096272"/>
            <a:ext cx="4604920" cy="276172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31689" y="152400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2024-25 CHEMICAL CONTRACT </a:t>
            </a:r>
            <a:br>
              <a:rPr lang="en-US" sz="3600" b="1" dirty="0"/>
            </a:br>
            <a:r>
              <a:rPr lang="en-US" sz="3600" b="1" dirty="0"/>
              <a:t>EXTENSION PRICING </a:t>
            </a:r>
            <a:endParaRPr lang="en-US" sz="3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0C4961B-A216-456A-8C7D-359B935FD0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970" y="1676400"/>
            <a:ext cx="8211773" cy="31242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0C34A4E-9336-467C-88CD-9F7E58CD907D}"/>
              </a:ext>
            </a:extLst>
          </p:cNvPr>
          <p:cNvSpPr txBox="1"/>
          <p:nvPr/>
        </p:nvSpPr>
        <p:spPr>
          <a:xfrm>
            <a:off x="708182" y="4919008"/>
            <a:ext cx="80137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2023 chemical contracts included option for up to two 1-year extensions.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Updated pricing results in an estimated total expenditure of $693,300 for these chemicals. </a:t>
            </a:r>
          </a:p>
        </p:txBody>
      </p:sp>
    </p:spTree>
    <p:extLst>
      <p:ext uri="{BB962C8B-B14F-4D97-AF65-F5344CB8AC3E}">
        <p14:creationId xmlns:p14="http://schemas.microsoft.com/office/powerpoint/2010/main" val="2348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4852906-3FCD-4A7F-841B-6AD3317014E9}"/>
              </a:ext>
            </a:extLst>
          </p:cNvPr>
          <p:cNvSpPr txBox="1"/>
          <p:nvPr/>
        </p:nvSpPr>
        <p:spPr>
          <a:xfrm>
            <a:off x="2415159" y="76200"/>
            <a:ext cx="4313681" cy="46166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none" rtlCol="0">
            <a:spAutoFit/>
          </a:bodyPr>
          <a:lstStyle/>
          <a:p>
            <a:r>
              <a:rPr lang="en-US" sz="2400" b="1" dirty="0"/>
              <a:t>Filter-To-Waste Pump Installed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3A2FFC-56EB-417D-ACE5-BA811711B622}"/>
              </a:ext>
            </a:extLst>
          </p:cNvPr>
          <p:cNvSpPr txBox="1"/>
          <p:nvPr/>
        </p:nvSpPr>
        <p:spPr>
          <a:xfrm>
            <a:off x="990600" y="1213009"/>
            <a:ext cx="35814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  <a:cs typeface="Arial" panose="020B0604020202020204" pitchFamily="34" charset="0"/>
              </a:rPr>
              <a:t>Three Filter-To-Waste (FTW) Pumps were </a:t>
            </a:r>
            <a:r>
              <a:rPr lang="en-US" sz="2400" dirty="0">
                <a:solidFill>
                  <a:prstClr val="black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purchased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in 2023-24 to replace existing FTW Pumps.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  <a:cs typeface="Arial" panose="020B0604020202020204" pitchFamily="34" charset="0"/>
              </a:rPr>
              <a:t>First new FTW Pump installed on July 10, 2024.  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1488D2F5-7B97-47C4-8CC1-E622D0F01F8B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550" y="876300"/>
            <a:ext cx="3981450" cy="5308600"/>
          </a:xfrm>
        </p:spPr>
      </p:pic>
    </p:spTree>
    <p:extLst>
      <p:ext uri="{BB962C8B-B14F-4D97-AF65-F5344CB8AC3E}">
        <p14:creationId xmlns:p14="http://schemas.microsoft.com/office/powerpoint/2010/main" val="1972465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4852906-3FCD-4A7F-841B-6AD3317014E9}"/>
              </a:ext>
            </a:extLst>
          </p:cNvPr>
          <p:cNvSpPr txBox="1"/>
          <p:nvPr/>
        </p:nvSpPr>
        <p:spPr>
          <a:xfrm>
            <a:off x="1873793" y="76200"/>
            <a:ext cx="5396414" cy="46166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none" rtlCol="0">
            <a:spAutoFit/>
          </a:bodyPr>
          <a:lstStyle/>
          <a:p>
            <a:r>
              <a:rPr lang="en-US" sz="2400" b="1" dirty="0"/>
              <a:t>Backwash Pump Repaired and Installed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25A00A-FDEB-48E4-A9B6-27333ACFC94C}"/>
              </a:ext>
            </a:extLst>
          </p:cNvPr>
          <p:cNvSpPr txBox="1"/>
          <p:nvPr/>
        </p:nvSpPr>
        <p:spPr>
          <a:xfrm>
            <a:off x="1066800" y="762000"/>
            <a:ext cx="2971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  <a:cs typeface="Arial" panose="020B0604020202020204" pitchFamily="34" charset="0"/>
              </a:rPr>
              <a:t>Backwash Pump No. 1 was taken out of service on March 22, 2024.</a:t>
            </a:r>
          </a:p>
          <a:p>
            <a:endParaRPr lang="en-US" sz="24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  <a:cs typeface="Arial" panose="020B0604020202020204" pitchFamily="34" charset="0"/>
              </a:rPr>
              <a:t>Repairs were completed and pump was installed on July 10, 2024.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  <a:cs typeface="Arial" panose="020B0604020202020204" pitchFamily="34" charset="0"/>
              </a:rPr>
              <a:t>Replacement backwash pumps ordered in 2024-25 (~30 week lead time).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1FF7FC6-5B40-41F2-8F49-5C7F50921C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367" y="1600200"/>
            <a:ext cx="48768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211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31689" y="152400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SYPP Surge Tank Pedestal</a:t>
            </a:r>
            <a:br>
              <a:rPr lang="en-US" sz="3600" b="1" dirty="0"/>
            </a:br>
            <a:r>
              <a:rPr lang="en-US" sz="3600" b="1" dirty="0"/>
              <a:t>Replacement Project</a:t>
            </a:r>
            <a:endParaRPr lang="en-US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C34A4E-9336-467C-88CD-9F7E58CD907D}"/>
              </a:ext>
            </a:extLst>
          </p:cNvPr>
          <p:cNvSpPr txBox="1"/>
          <p:nvPr/>
        </p:nvSpPr>
        <p:spPr>
          <a:xfrm>
            <a:off x="698555" y="4945225"/>
            <a:ext cx="77468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Two lowest bidders appear to be nonresponsive and non-responsible.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Consider issuing Notice of Award at July Board of Directors meeting.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2023-24 budget amount of $367,500.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2023-24 operating expense credit will be used as the funding source for the difference between the budget and construction amounts.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82B593-7F48-4F60-8B87-A40357C742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179" y="1295400"/>
            <a:ext cx="6942685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675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9A559-31F8-49F7-98F2-FD875B93C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17432"/>
            <a:ext cx="8466666" cy="6172200"/>
          </a:xfrm>
        </p:spPr>
        <p:txBody>
          <a:bodyPr anchor="t" anchorCtr="0">
            <a:normAutofit/>
          </a:bodyPr>
          <a:lstStyle/>
          <a:p>
            <a:endParaRPr lang="en-US" dirty="0"/>
          </a:p>
          <a:p>
            <a:r>
              <a:rPr lang="en-US" dirty="0"/>
              <a:t>DWR Coastal Plant Winter Shutdown</a:t>
            </a:r>
          </a:p>
          <a:p>
            <a:pPr lvl="1"/>
            <a:r>
              <a:rPr lang="en-US" dirty="0"/>
              <a:t>Tentative dates 10/28/24 – 11/17/2024</a:t>
            </a:r>
          </a:p>
          <a:p>
            <a:r>
              <a:rPr lang="en-US" dirty="0"/>
              <a:t>Projects/Design Work</a:t>
            </a:r>
          </a:p>
          <a:p>
            <a:pPr lvl="1"/>
            <a:r>
              <a:rPr lang="en-US" dirty="0"/>
              <a:t>Tank 7 </a:t>
            </a:r>
            <a:r>
              <a:rPr lang="en-US" dirty="0" err="1"/>
              <a:t>Chloramination</a:t>
            </a:r>
            <a:r>
              <a:rPr lang="en-US" dirty="0"/>
              <a:t> Station Planning and Design</a:t>
            </a:r>
          </a:p>
          <a:p>
            <a:pPr lvl="1"/>
            <a:r>
              <a:rPr lang="en-US" dirty="0"/>
              <a:t>PPWTP Filter Media Replacement (3 filters) </a:t>
            </a:r>
          </a:p>
          <a:p>
            <a:r>
              <a:rPr lang="en-US" dirty="0"/>
              <a:t>Environmental Compliance</a:t>
            </a:r>
          </a:p>
          <a:p>
            <a:pPr lvl="1"/>
            <a:r>
              <a:rPr lang="en-US" dirty="0"/>
              <a:t>Management of Change Process For Chlorine Scrubber</a:t>
            </a:r>
          </a:p>
          <a:p>
            <a:pPr lvl="1"/>
            <a:r>
              <a:rPr lang="en-US" dirty="0"/>
              <a:t>Red Legged Frog Response Procedures</a:t>
            </a:r>
          </a:p>
          <a:p>
            <a:r>
              <a:rPr lang="en-US" dirty="0"/>
              <a:t>Staff Updates</a:t>
            </a:r>
          </a:p>
          <a:p>
            <a:pPr lvl="1"/>
            <a:r>
              <a:rPr lang="en-US" dirty="0"/>
              <a:t>WTP Operator/Trainee Recruitment</a:t>
            </a:r>
          </a:p>
          <a:p>
            <a:pPr lvl="1"/>
            <a:r>
              <a:rPr lang="en-US" dirty="0"/>
              <a:t>WTP Supervisor Appointed</a:t>
            </a:r>
          </a:p>
          <a:p>
            <a:pPr lvl="1"/>
            <a:r>
              <a:rPr lang="en-US" dirty="0"/>
              <a:t>Deputy Director Hired</a:t>
            </a:r>
          </a:p>
          <a:p>
            <a:pPr lvl="1"/>
            <a:endParaRPr lang="en-US" dirty="0"/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C72137-B0F8-4F5F-9DDD-467229A91EFB}"/>
              </a:ext>
            </a:extLst>
          </p:cNvPr>
          <p:cNvSpPr txBox="1"/>
          <p:nvPr/>
        </p:nvSpPr>
        <p:spPr>
          <a:xfrm>
            <a:off x="2667000" y="0"/>
            <a:ext cx="25506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General Items</a:t>
            </a:r>
          </a:p>
        </p:txBody>
      </p:sp>
    </p:spTree>
    <p:extLst>
      <p:ext uri="{BB962C8B-B14F-4D97-AF65-F5344CB8AC3E}">
        <p14:creationId xmlns:p14="http://schemas.microsoft.com/office/powerpoint/2010/main" val="4221645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9A559-31F8-49F7-98F2-FD875B93C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17432"/>
            <a:ext cx="8466666" cy="6172200"/>
          </a:xfrm>
        </p:spPr>
        <p:txBody>
          <a:bodyPr anchor="t" anchorCtr="0">
            <a:normAutofit/>
          </a:bodyPr>
          <a:lstStyle/>
          <a:p>
            <a:endParaRPr lang="en-US" dirty="0"/>
          </a:p>
          <a:p>
            <a:r>
              <a:rPr lang="en-US" dirty="0"/>
              <a:t>David Beard – Contact Information</a:t>
            </a:r>
          </a:p>
          <a:p>
            <a:pPr lvl="1"/>
            <a:r>
              <a:rPr lang="en-US" dirty="0"/>
              <a:t>Desk phone: (805) 688-2292 ext. 228</a:t>
            </a:r>
          </a:p>
          <a:p>
            <a:pPr lvl="1"/>
            <a:r>
              <a:rPr lang="en-US" dirty="0"/>
              <a:t>Mobile phone: (805) 680-2116</a:t>
            </a:r>
          </a:p>
          <a:p>
            <a:pPr lvl="1"/>
            <a:r>
              <a:rPr lang="en-US" dirty="0"/>
              <a:t>drb@ccwa.com</a:t>
            </a:r>
          </a:p>
          <a:p>
            <a:pPr lvl="1"/>
            <a:endParaRPr lang="en-US" dirty="0"/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C72137-B0F8-4F5F-9DDD-467229A91EFB}"/>
              </a:ext>
            </a:extLst>
          </p:cNvPr>
          <p:cNvSpPr txBox="1"/>
          <p:nvPr/>
        </p:nvSpPr>
        <p:spPr>
          <a:xfrm>
            <a:off x="2667000" y="0"/>
            <a:ext cx="25506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General Items</a:t>
            </a:r>
          </a:p>
        </p:txBody>
      </p:sp>
    </p:spTree>
    <p:extLst>
      <p:ext uri="{BB962C8B-B14F-4D97-AF65-F5344CB8AC3E}">
        <p14:creationId xmlns:p14="http://schemas.microsoft.com/office/powerpoint/2010/main" val="3664786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33289</TotalTime>
  <Words>310</Words>
  <Application>Microsoft Office PowerPoint</Application>
  <PresentationFormat>On-screen Show (4:3)</PresentationFormat>
  <Paragraphs>71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Corbel</vt:lpstr>
      <vt:lpstr>Parallax</vt:lpstr>
      <vt:lpstr>Central Coast Water Authority</vt:lpstr>
      <vt:lpstr>PLANT PRODUCTION, CHEMICAL COSTS  AND LAKE CACHUMA PUMPING</vt:lpstr>
      <vt:lpstr>2024-25 CHEMICAL CONTRACT  EXTENSION PRICING </vt:lpstr>
      <vt:lpstr>PowerPoint Presentation</vt:lpstr>
      <vt:lpstr>PowerPoint Presentation</vt:lpstr>
      <vt:lpstr>SYPP Surge Tank Pedestal Replacement Project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Coast Water Authority</dc:title>
  <dc:creator>John L. Brady</dc:creator>
  <cp:lastModifiedBy>David R. Beard</cp:lastModifiedBy>
  <cp:revision>2291</cp:revision>
  <dcterms:created xsi:type="dcterms:W3CDTF">2009-01-08T16:21:37Z</dcterms:created>
  <dcterms:modified xsi:type="dcterms:W3CDTF">2024-07-10T20:00:03Z</dcterms:modified>
</cp:coreProperties>
</file>