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7" r:id="rId2"/>
    <p:sldId id="651" r:id="rId3"/>
    <p:sldId id="650" r:id="rId4"/>
    <p:sldId id="653" r:id="rId5"/>
    <p:sldId id="652" r:id="rId6"/>
    <p:sldId id="655" r:id="rId7"/>
    <p:sldId id="656" r:id="rId8"/>
    <p:sldId id="657" r:id="rId9"/>
    <p:sldId id="658" r:id="rId10"/>
    <p:sldId id="623" r:id="rId11"/>
    <p:sldId id="65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F. Watkins" initials="LFW" lastIdx="2" clrIdx="0">
    <p:extLst>
      <p:ext uri="{19B8F6BF-5375-455C-9EA6-DF929625EA0E}">
        <p15:presenceInfo xmlns:p15="http://schemas.microsoft.com/office/powerpoint/2012/main" userId="S-1-5-21-986593963-1023692452-483988704-4943" providerId="AD"/>
      </p:ext>
    </p:extLst>
  </p:cmAuthor>
  <p:cmAuthor id="2" name="Dessislava H. Mladenova" initials="DHM" lastIdx="1" clrIdx="1">
    <p:extLst>
      <p:ext uri="{19B8F6BF-5375-455C-9EA6-DF929625EA0E}">
        <p15:presenceInfo xmlns:p15="http://schemas.microsoft.com/office/powerpoint/2012/main" userId="S-1-5-21-986593963-1023692452-483988704-80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-22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0D757-11C2-4146-82B7-C7DC17B23B0A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BE142-ED3E-47C3-8517-81D211C0D6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0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166FF-BAD0-41F3-9DE2-D2DBAD7B9DA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818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E142-ED3E-47C3-8517-81D211C0D6B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884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353AB-EDBB-6ADA-6256-8360D9181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370D32-235D-DD4C-E375-1B14167C49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E0F5FA-0D1F-73D1-71E5-69967538D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8679B-EB1D-5465-579D-74C24BCFAB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E142-ED3E-47C3-8517-81D211C0D6B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20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33092-0463-78EE-0E58-391592B46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D95475-122B-957E-FB91-F1F571D70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6E560C-8D46-2703-4D12-C12B985A43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F02A1-B69A-EA1B-3A6C-A9076C3B2A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E142-ED3E-47C3-8517-81D211C0D6B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97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7E95A-6DF8-710B-F4CC-92E4BE6C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F3DDF5-B924-1671-49EE-7EDEA1A900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3056DB-7AE9-7BA2-F3D1-7859B35D0F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54CE2-D064-5934-4E2A-1D6D156DF4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E142-ED3E-47C3-8517-81D211C0D6B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823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D3DE5-D02F-5E92-B919-2DD2FD889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3DE13A-3369-F8E6-6A57-716B00E9F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B87ED9-163A-0A48-D574-B7B7A6BA3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57CC3-81A1-75B9-22AE-4D13E0BFD0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E142-ED3E-47C3-8517-81D211C0D6B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933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93656-A50A-A044-A6DC-F5445DF52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D919A4-31CD-B104-CF60-1D4EEDED0D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770D88-9660-99B0-0F95-742583F7B1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F81EB-E38C-C709-2222-CAC8DCA656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E142-ED3E-47C3-8517-81D211C0D6B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07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AFCB0-14A8-B3D7-E4EB-F99B86B20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481068-B194-CC33-58FE-9D831D24FC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561299-1BBF-505C-7F3F-A20C8FBF3E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9C4BF-5282-38FE-2AB3-B931363ACD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E142-ED3E-47C3-8517-81D211C0D6B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47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EEA38-0EBB-0773-4102-5EBDB1404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A18024-75BC-32B6-8002-2A5ACBDBE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B0E5B4-015E-2BCC-E3F1-9585D3B00E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72328-8039-AD63-5578-FC372BC45A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E142-ED3E-47C3-8517-81D211C0D6B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199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FF5FF-88F4-12B0-20D2-FD5704960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D03887-9FE9-0975-AEAB-5F6E476AE4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5D539F-6905-0D78-27CA-60F3804A28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1C6D8-5D80-BAC3-6FD8-4134502F1A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E142-ED3E-47C3-8517-81D211C0D6B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95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3FECE-1471-4800-702E-7E28BC2AB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3E534A-2840-7D8F-8306-4DCD2C18B9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652B04-D579-7A85-A83B-557A4AF34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CEFB9-0DA1-9794-0A49-F96710FB23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E142-ED3E-47C3-8517-81D211C0D6B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2" y="1905004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1" y="4344992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Picture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91281403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9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76079"/>
      </p:ext>
    </p:extLst>
  </p:cSld>
  <p:clrMapOvr>
    <a:masterClrMapping/>
  </p:clrMapOvr>
  <p:transition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2163033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828800"/>
            <a:ext cx="82296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invGray">
          <a:xfrm>
            <a:off x="381000" y="381202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650097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invGray">
          <a:xfrm>
            <a:off x="433465" y="1790277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0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550423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invGray">
          <a:xfrm>
            <a:off x="381000" y="381202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0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537099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09885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15922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8383" y="2104054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2521124"/>
            <a:ext cx="4117974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invGray">
          <a:xfrm>
            <a:off x="381000" y="381202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0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575785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828800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invGray">
          <a:xfrm>
            <a:off x="419100" y="375693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871198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 bwMode="auto">
          <a:xfrm>
            <a:off x="-9524" y="6317902"/>
            <a:ext cx="9153525" cy="540098"/>
          </a:xfrm>
          <a:custGeom>
            <a:avLst/>
            <a:gdLst>
              <a:gd name="connsiteX0" fmla="*/ 0 w 9153525"/>
              <a:gd name="connsiteY0" fmla="*/ 540098 h 540098"/>
              <a:gd name="connsiteX1" fmla="*/ 9153525 w 9153525"/>
              <a:gd name="connsiteY1" fmla="*/ 540098 h 540098"/>
              <a:gd name="connsiteX2" fmla="*/ 9153525 w 9153525"/>
              <a:gd name="connsiteY2" fmla="*/ 140048 h 540098"/>
              <a:gd name="connsiteX3" fmla="*/ 7219950 w 9153525"/>
              <a:gd name="connsiteY3" fmla="*/ 35273 h 540098"/>
              <a:gd name="connsiteX4" fmla="*/ 5848350 w 9153525"/>
              <a:gd name="connsiteY4" fmla="*/ 6698 h 540098"/>
              <a:gd name="connsiteX5" fmla="*/ 4467225 w 9153525"/>
              <a:gd name="connsiteY5" fmla="*/ 149573 h 540098"/>
              <a:gd name="connsiteX6" fmla="*/ 3114675 w 9153525"/>
              <a:gd name="connsiteY6" fmla="*/ 273398 h 540098"/>
              <a:gd name="connsiteX7" fmla="*/ 2009775 w 9153525"/>
              <a:gd name="connsiteY7" fmla="*/ 254348 h 540098"/>
              <a:gd name="connsiteX8" fmla="*/ 838200 w 9153525"/>
              <a:gd name="connsiteY8" fmla="*/ 168623 h 540098"/>
              <a:gd name="connsiteX9" fmla="*/ 19050 w 9153525"/>
              <a:gd name="connsiteY9" fmla="*/ 225773 h 540098"/>
              <a:gd name="connsiteX10" fmla="*/ 0 w 9153525"/>
              <a:gd name="connsiteY10" fmla="*/ 540098 h 540098"/>
              <a:gd name="connsiteX11" fmla="*/ 0 w 9153525"/>
              <a:gd name="connsiteY11" fmla="*/ 506853 h 506853"/>
              <a:gd name="connsiteX12" fmla="*/ 19050 w 9172575"/>
              <a:gd name="connsiteY12" fmla="*/ 542943 h 54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53525" h="540098">
                <a:moveTo>
                  <a:pt x="0" y="540098"/>
                </a:moveTo>
                <a:lnTo>
                  <a:pt x="9153525" y="540098"/>
                </a:lnTo>
                <a:lnTo>
                  <a:pt x="9153525" y="140048"/>
                </a:lnTo>
                <a:lnTo>
                  <a:pt x="7219950" y="35273"/>
                </a:lnTo>
                <a:cubicBezTo>
                  <a:pt x="6669087" y="13048"/>
                  <a:pt x="6307137" y="-12352"/>
                  <a:pt x="5848350" y="6698"/>
                </a:cubicBezTo>
                <a:cubicBezTo>
                  <a:pt x="5389563" y="25748"/>
                  <a:pt x="4922838" y="105123"/>
                  <a:pt x="4467225" y="149573"/>
                </a:cubicBezTo>
                <a:cubicBezTo>
                  <a:pt x="4011612" y="194023"/>
                  <a:pt x="3524250" y="255936"/>
                  <a:pt x="3114675" y="273398"/>
                </a:cubicBezTo>
                <a:cubicBezTo>
                  <a:pt x="2746375" y="267048"/>
                  <a:pt x="2389187" y="271810"/>
                  <a:pt x="2009775" y="254348"/>
                </a:cubicBezTo>
                <a:cubicBezTo>
                  <a:pt x="1630363" y="236886"/>
                  <a:pt x="1169987" y="173385"/>
                  <a:pt x="838200" y="168623"/>
                </a:cubicBezTo>
                <a:cubicBezTo>
                  <a:pt x="506413" y="163861"/>
                  <a:pt x="173037" y="165448"/>
                  <a:pt x="19050" y="225773"/>
                </a:cubicBezTo>
                <a:lnTo>
                  <a:pt x="0" y="540098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cs typeface="Arial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r="1130" b="72802"/>
          <a:stretch>
            <a:fillRect/>
          </a:stretch>
        </p:blipFill>
        <p:spPr bwMode="auto">
          <a:xfrm>
            <a:off x="0" y="0"/>
            <a:ext cx="9144000" cy="1888102"/>
          </a:xfrm>
          <a:prstGeom prst="flowChartDocumen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533400" y="381000"/>
            <a:ext cx="8229600" cy="553998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  <a:latin typeface="+mn-lt"/>
              </a:defRPr>
            </a:lvl1pPr>
          </a:lstStyle>
          <a:p>
            <a:pPr lvl="0" algn="r"/>
            <a:r>
              <a:rPr lang="en-US"/>
              <a:t>Click to edit Master title style</a:t>
            </a:r>
          </a:p>
        </p:txBody>
      </p:sp>
      <p:sp>
        <p:nvSpPr>
          <p:cNvPr id="8" name="Slide Number Placeholder 32"/>
          <p:cNvSpPr txBox="1">
            <a:spLocks noGrp="1"/>
          </p:cNvSpPr>
          <p:nvPr userDrawn="1"/>
        </p:nvSpPr>
        <p:spPr bwMode="auto">
          <a:xfrm>
            <a:off x="8458200" y="6481582"/>
            <a:ext cx="685800" cy="36512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EAEE8-88C6-4A34-99AA-1F41DD91E38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0817251"/>
      </p:ext>
    </p:extLst>
  </p:cSld>
  <p:clrMapOvr>
    <a:masterClrMapping/>
  </p:clrMapOvr>
  <p:transition>
    <p:fade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685802" y="649805"/>
            <a:ext cx="7726627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4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11674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8382000" cy="609398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2057400"/>
            <a:ext cx="83058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17181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1882" y="3475451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58" y="579903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1585372"/>
      </p:ext>
    </p:extLst>
  </p:cSld>
  <p:clrMapOvr>
    <a:masterClrMapping/>
  </p:clrMapOvr>
  <p:transition>
    <p:fade/>
  </p:transition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6602"/>
            <a:ext cx="8382000" cy="55399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981201"/>
            <a:ext cx="8305800" cy="2751522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spcBef>
                <a:spcPct val="0"/>
              </a:spcBef>
              <a:spcAft>
                <a:spcPts val="1800"/>
              </a:spcAft>
              <a:defRPr>
                <a:solidFill>
                  <a:schemeClr val="accent4"/>
                </a:solidFill>
              </a:defRPr>
            </a:lvl2pPr>
            <a:lvl3pPr>
              <a:spcBef>
                <a:spcPct val="0"/>
              </a:spcBef>
              <a:spcAft>
                <a:spcPts val="1800"/>
              </a:spcAft>
              <a:defRPr>
                <a:solidFill>
                  <a:schemeClr val="accent3"/>
                </a:solidFill>
              </a:defRPr>
            </a:lvl3pPr>
            <a:lvl4pPr>
              <a:spcBef>
                <a:spcPct val="0"/>
              </a:spcBef>
              <a:spcAft>
                <a:spcPts val="18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ct val="0"/>
              </a:spcBef>
              <a:spcAft>
                <a:spcPts val="1800"/>
              </a:spcAft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5467233"/>
      </p:ext>
    </p:extLst>
  </p:cSld>
  <p:clrMapOvr>
    <a:masterClrMapping/>
  </p:clrMapOvr>
  <p:transition>
    <p:fade/>
  </p:transition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431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759424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752603"/>
            <a:ext cx="7772400" cy="2135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idx="14"/>
          </p:nvPr>
        </p:nvSpPr>
        <p:spPr>
          <a:xfrm>
            <a:off x="228600" y="304801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250324"/>
      </p:ext>
    </p:extLst>
  </p:cSld>
  <p:clrMapOvr>
    <a:masterClrMapping/>
  </p:clrMapOvr>
  <p:transition spd="med">
    <p:pull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676404"/>
            <a:ext cx="8305800" cy="2135969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26069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144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70000"/>
              </a:lnSpc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602"/>
            <a:ext cx="7010400" cy="43735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63550" indent="-4635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"/>
              <a:defRPr sz="2400">
                <a:solidFill>
                  <a:schemeClr val="tx2"/>
                </a:solidFill>
                <a:latin typeface="+mn-lt"/>
              </a:defRPr>
            </a:lvl1pPr>
            <a:lvl2pPr marL="460375" marR="0" indent="31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C212"/>
              </a:buClr>
              <a:buSzTx/>
              <a:buFont typeface="Webdings" pitchFamily="18" charset="2"/>
              <a:buNone/>
              <a:defRPr sz="1600">
                <a:solidFill>
                  <a:schemeClr val="tx2"/>
                </a:solidFill>
              </a:defRPr>
            </a:lvl2pPr>
            <a:lvl3pPr marL="460375" indent="3175">
              <a:buClr>
                <a:srgbClr val="EDC212"/>
              </a:buClr>
              <a:buFont typeface="Webdings" pitchFamily="18" charset="2"/>
              <a:buNone/>
              <a:defRPr sz="1400">
                <a:solidFill>
                  <a:schemeClr val="accent2"/>
                </a:solidFill>
              </a:defRPr>
            </a:lvl3pPr>
            <a:lvl4pPr marL="228600" indent="-228600">
              <a:buClr>
                <a:srgbClr val="EDC212"/>
              </a:buClr>
              <a:buFont typeface="Webdings" pitchFamily="18" charset="2"/>
              <a:buNone/>
              <a:defRPr sz="2000"/>
            </a:lvl4pPr>
            <a:lvl5pPr marL="228600" indent="-228600">
              <a:buClr>
                <a:srgbClr val="EDC212"/>
              </a:buClr>
              <a:buFont typeface="Webdings" pitchFamily="18" charset="2"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460375" marR="0" lvl="2" indent="31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C212"/>
              </a:buClr>
              <a:buSzTx/>
              <a:buFont typeface="Webdings" pitchFamily="18" charset="2"/>
              <a:buNone/>
              <a:defRPr/>
            </a:pPr>
            <a:r>
              <a:rPr lang="en-US"/>
              <a:t>THIRD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460375" marR="0" lvl="2" indent="31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C212"/>
              </a:buClr>
              <a:buSzTx/>
              <a:buFont typeface="Webdings" pitchFamily="18" charset="2"/>
              <a:buNone/>
              <a:defRPr/>
            </a:pPr>
            <a:r>
              <a:rPr lang="en-US"/>
              <a:t>THIRD LEVEL</a:t>
            </a:r>
          </a:p>
          <a:p>
            <a:pPr lvl="0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-3505199" y="304800"/>
            <a:ext cx="3268640" cy="35370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19858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216954" y="4381504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A5AB81">
                  <a:shade val="15000"/>
                  <a:satMod val="180000"/>
                </a:srgbClr>
              </a:gs>
              <a:gs pos="50000">
                <a:srgbClr val="A5AB81">
                  <a:shade val="45000"/>
                  <a:satMod val="170000"/>
                </a:srgbClr>
              </a:gs>
              <a:gs pos="70000">
                <a:srgbClr val="A5AB81">
                  <a:tint val="99000"/>
                  <a:shade val="65000"/>
                  <a:satMod val="155000"/>
                </a:srgbClr>
              </a:gs>
              <a:gs pos="100000">
                <a:srgbClr val="A5AB81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A5AB81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5" name="Rounded Rectangle 4"/>
          <p:cNvSpPr/>
          <p:nvPr userDrawn="1"/>
        </p:nvSpPr>
        <p:spPr bwMode="auto">
          <a:xfrm>
            <a:off x="3556002" y="4381504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D8047">
                  <a:shade val="15000"/>
                  <a:satMod val="180000"/>
                </a:srgbClr>
              </a:gs>
              <a:gs pos="50000">
                <a:srgbClr val="DD8047">
                  <a:shade val="45000"/>
                  <a:satMod val="170000"/>
                </a:srgbClr>
              </a:gs>
              <a:gs pos="70000">
                <a:srgbClr val="DD8047">
                  <a:tint val="99000"/>
                  <a:shade val="65000"/>
                  <a:satMod val="155000"/>
                </a:srgbClr>
              </a:gs>
              <a:gs pos="100000">
                <a:srgbClr val="DD8047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D8047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6" name="Rounded Rectangle 5"/>
          <p:cNvSpPr/>
          <p:nvPr userDrawn="1"/>
        </p:nvSpPr>
        <p:spPr bwMode="auto">
          <a:xfrm>
            <a:off x="825502" y="4381504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94B6D2">
                  <a:shade val="15000"/>
                  <a:satMod val="180000"/>
                </a:srgbClr>
              </a:gs>
              <a:gs pos="50000">
                <a:srgbClr val="94B6D2">
                  <a:shade val="45000"/>
                  <a:satMod val="170000"/>
                </a:srgbClr>
              </a:gs>
              <a:gs pos="70000">
                <a:srgbClr val="94B6D2">
                  <a:tint val="99000"/>
                  <a:shade val="65000"/>
                  <a:satMod val="155000"/>
                </a:srgbClr>
              </a:gs>
              <a:gs pos="100000">
                <a:srgbClr val="94B6D2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94B6D2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7" name="Rounded Rectangle 6"/>
          <p:cNvSpPr/>
          <p:nvPr userDrawn="1"/>
        </p:nvSpPr>
        <p:spPr bwMode="auto">
          <a:xfrm>
            <a:off x="6216954" y="5539623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968C8C">
                  <a:shade val="15000"/>
                  <a:satMod val="180000"/>
                </a:srgbClr>
              </a:gs>
              <a:gs pos="50000">
                <a:srgbClr val="968C8C">
                  <a:shade val="45000"/>
                  <a:satMod val="170000"/>
                </a:srgbClr>
              </a:gs>
              <a:gs pos="70000">
                <a:srgbClr val="968C8C">
                  <a:tint val="99000"/>
                  <a:shade val="65000"/>
                  <a:satMod val="155000"/>
                </a:srgbClr>
              </a:gs>
              <a:gs pos="100000">
                <a:srgbClr val="968C8C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968C8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3556002" y="5539623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7BA79D">
                  <a:shade val="15000"/>
                  <a:satMod val="180000"/>
                </a:srgbClr>
              </a:gs>
              <a:gs pos="50000">
                <a:srgbClr val="7BA79D">
                  <a:shade val="45000"/>
                  <a:satMod val="170000"/>
                </a:srgbClr>
              </a:gs>
              <a:gs pos="70000">
                <a:srgbClr val="7BA79D">
                  <a:tint val="99000"/>
                  <a:shade val="65000"/>
                  <a:satMod val="155000"/>
                </a:srgbClr>
              </a:gs>
              <a:gs pos="100000">
                <a:srgbClr val="7BA79D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7BA79D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825502" y="5539623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</a:srgbClr>
              </a:gs>
              <a:gs pos="50000">
                <a:srgbClr val="D8B25C">
                  <a:shade val="45000"/>
                  <a:satMod val="170000"/>
                </a:srgbClr>
              </a:gs>
              <a:gs pos="70000">
                <a:srgbClr val="D8B25C">
                  <a:tint val="99000"/>
                  <a:shade val="65000"/>
                  <a:satMod val="155000"/>
                </a:srgbClr>
              </a:gs>
              <a:gs pos="100000">
                <a:srgbClr val="D8B25C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71602"/>
            <a:ext cx="8153400" cy="1409617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381001"/>
            <a:ext cx="83820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812463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Rounded Rectangle 5"/>
          <p:cNvSpPr/>
          <p:nvPr userDrawn="1"/>
        </p:nvSpPr>
        <p:spPr bwMode="auto">
          <a:xfrm>
            <a:off x="2209800" y="609600"/>
            <a:ext cx="6172200" cy="9906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  <a:alpha val="50000"/>
                </a:srgbClr>
              </a:gs>
              <a:gs pos="50000">
                <a:srgbClr val="D8B25C">
                  <a:shade val="45000"/>
                  <a:satMod val="170000"/>
                  <a:alpha val="75000"/>
                </a:srgbClr>
              </a:gs>
              <a:gs pos="70000">
                <a:srgbClr val="D8B25C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D8B25C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838200" y="2514600"/>
            <a:ext cx="7315200" cy="28194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94B6D2">
                  <a:shade val="15000"/>
                  <a:satMod val="180000"/>
                  <a:alpha val="75000"/>
                </a:srgbClr>
              </a:gs>
              <a:gs pos="50000">
                <a:srgbClr val="94B6D2">
                  <a:shade val="45000"/>
                  <a:satMod val="170000"/>
                  <a:alpha val="75000"/>
                </a:srgbClr>
              </a:gs>
              <a:gs pos="70000">
                <a:srgbClr val="94B6D2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94B6D2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94B6D2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  <p:pic>
        <p:nvPicPr>
          <p:cNvPr id="9" name="Picture 6" descr="Color Se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0"/>
            <a:ext cx="3365500" cy="33655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" name="Rounded Rectangle 9"/>
          <p:cNvSpPr/>
          <p:nvPr userDrawn="1"/>
        </p:nvSpPr>
        <p:spPr bwMode="auto">
          <a:xfrm>
            <a:off x="4876800" y="5029200"/>
            <a:ext cx="3505200" cy="6858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  <a:alpha val="50000"/>
                </a:srgbClr>
              </a:gs>
              <a:gs pos="50000">
                <a:srgbClr val="D8B25C">
                  <a:shade val="45000"/>
                  <a:satMod val="170000"/>
                  <a:alpha val="75000"/>
                </a:srgbClr>
              </a:gs>
              <a:gs pos="70000">
                <a:srgbClr val="D8B25C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D8B25C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3124200"/>
            <a:ext cx="69342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038600" y="685801"/>
            <a:ext cx="4267200" cy="886397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953000" y="5105403"/>
            <a:ext cx="3352800" cy="88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285286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2514600" y="5105400"/>
            <a:ext cx="6172200" cy="9906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  <a:alpha val="50000"/>
                </a:srgbClr>
              </a:gs>
              <a:gs pos="50000">
                <a:srgbClr val="D8B25C">
                  <a:shade val="45000"/>
                  <a:satMod val="170000"/>
                  <a:alpha val="75000"/>
                </a:srgbClr>
              </a:gs>
              <a:gs pos="70000">
                <a:srgbClr val="D8B25C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D8B25C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	The Metropolitan Water District of Southern California</a:t>
            </a:r>
          </a:p>
        </p:txBody>
      </p:sp>
      <p:sp>
        <p:nvSpPr>
          <p:cNvPr id="5" name="Rounded Rectangle 4"/>
          <p:cNvSpPr/>
          <p:nvPr userDrawn="1"/>
        </p:nvSpPr>
        <p:spPr bwMode="auto">
          <a:xfrm>
            <a:off x="1143000" y="914400"/>
            <a:ext cx="7315200" cy="32766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  <p:pic>
        <p:nvPicPr>
          <p:cNvPr id="6" name="Picture 6" descr="Color Se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0" y="3492500"/>
            <a:ext cx="3365500" cy="33655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990600"/>
            <a:ext cx="70104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295297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1143000" y="1600200"/>
            <a:ext cx="7315200" cy="20574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70104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171212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8431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D8B25C"/>
              </a:buClr>
              <a:buFont typeface="Calibri" pitchFamily="34" charset="0"/>
              <a:buChar char="•"/>
              <a:defRPr>
                <a:solidFill>
                  <a:srgbClr val="D8B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lnSpc>
                <a:spcPct val="90000"/>
              </a:lnSpc>
              <a:buClr>
                <a:srgbClr val="A5AB81"/>
              </a:buClr>
              <a:buFont typeface="Calibri" pitchFamily="34" charset="0"/>
              <a:buChar char="•"/>
              <a:defRPr>
                <a:solidFill>
                  <a:srgbClr val="A5AB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lnSpc>
                <a:spcPct val="90000"/>
              </a:lnSpc>
              <a:buClr>
                <a:srgbClr val="DD8047"/>
              </a:buClr>
              <a:buFont typeface="Calibri" pitchFamily="34" charset="0"/>
              <a:buChar char="•"/>
              <a:defRPr>
                <a:solidFill>
                  <a:srgbClr val="DD8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lnSpc>
                <a:spcPct val="90000"/>
              </a:lnSpc>
              <a:buClr>
                <a:schemeClr val="tx1"/>
              </a:buClr>
              <a:buFont typeface="Calibri" pitchFamily="34" charset="0"/>
              <a:buChar char="•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46587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r="1130" b="72802"/>
          <a:stretch>
            <a:fillRect/>
          </a:stretch>
        </p:blipFill>
        <p:spPr bwMode="auto">
          <a:xfrm>
            <a:off x="0" y="-41440"/>
            <a:ext cx="9144000" cy="1888102"/>
          </a:xfrm>
          <a:prstGeom prst="flowChartDocumen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ltGray">
          <a:xfrm>
            <a:off x="381000" y="381202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065687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506506" y="1839433"/>
            <a:ext cx="8382000" cy="24437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 smtClean="0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0654253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1045634" y="649805"/>
            <a:ext cx="7043208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5634" y="4344992"/>
            <a:ext cx="7043208" cy="46166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181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8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0662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4686" y="1835915"/>
            <a:ext cx="8305800" cy="2443746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4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542825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37666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319692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06997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098850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15922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8382" y="210405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2521124"/>
            <a:ext cx="4117974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348120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410042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1143000" y="1600200"/>
            <a:ext cx="7315200" cy="20574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54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7010400" cy="553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34349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1045634" y="649805"/>
            <a:ext cx="7043208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5634" y="4344992"/>
            <a:ext cx="7043208" cy="46166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181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8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16468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91582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4686" y="1835915"/>
            <a:ext cx="8305800" cy="2443746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4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739108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506506" y="1839433"/>
            <a:ext cx="8382000" cy="24437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 smtClean="0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157120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37666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127277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368081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098850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15922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8382" y="210405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2521124"/>
            <a:ext cx="4117974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414043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01102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828800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invGray">
          <a:xfrm>
            <a:off x="419100" y="375693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8755387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51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4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842274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6067495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1143000" y="1600200"/>
            <a:ext cx="7315200" cy="20574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54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7010400" cy="553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351194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5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5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232807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70"/>
            <a:ext cx="7886700" cy="2511835"/>
          </a:xfrm>
        </p:spPr>
        <p:txBody>
          <a:bodyPr anchor="b">
            <a:normAutofit/>
          </a:bodyPr>
          <a:lstStyle>
            <a:lvl1pPr>
              <a:defRPr sz="4500">
                <a:solidFill>
                  <a:srgbClr val="FCA50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4850583"/>
            <a:ext cx="7885509" cy="166199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Delta Conveyance Project           ACP/WP/Subject to Common  Interest Agreement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43">
            <a:extLst>
              <a:ext uri="{FF2B5EF4-FFF2-40B4-BE49-F238E27FC236}">
                <a16:creationId xmlns:a16="http://schemas.microsoft.com/office/drawing/2014/main" id="{A95CDF53-5217-4ADA-BDD0-06A491A67C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4850581"/>
            <a:ext cx="6063854" cy="160338"/>
          </a:xfrm>
          <a:prstGeom prst="rect">
            <a:avLst/>
          </a:prstGeom>
          <a:gradFill rotWithShape="1">
            <a:gsLst>
              <a:gs pos="0">
                <a:srgbClr val="FCA501"/>
              </a:gs>
              <a:gs pos="50000">
                <a:srgbClr val="FEC358">
                  <a:alpha val="61000"/>
                </a:srgbClr>
              </a:gs>
              <a:gs pos="100000">
                <a:srgbClr val="FEDCA0">
                  <a:alpha val="52000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lIns="67500" tIns="35100" rIns="67500" bIns="35100" anchor="ctr"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674277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43284-3AF2-45CB-8168-BAC45C161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473826E-B275-415D-BF47-843146AB7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1" y="1242207"/>
            <a:ext cx="7885509" cy="58342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CA50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E58144-3A74-4437-914A-D3E6CBC7E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7"/>
            <a:ext cx="7675350" cy="2954655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1pPr>
            <a:lvl2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2pPr>
            <a:lvl3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3pPr>
            <a:lvl4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4pPr>
            <a:lvl5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026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57805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3" y="1757805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" y="6492879"/>
            <a:ext cx="9131559" cy="365125"/>
          </a:xfrm>
          <a:prstGeom prst="rect">
            <a:avLst/>
          </a:prstGeom>
        </p:spPr>
        <p:txBody>
          <a:bodyPr/>
          <a:lstStyle/>
          <a:p>
            <a:pPr>
              <a:tabLst>
                <a:tab pos="4227513" algn="dec"/>
                <a:tab pos="8462963" algn="ctr"/>
              </a:tabLst>
            </a:pPr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Special Committee on Bay-Delta 	Item 3c, Page  	May 24, 2016</a:t>
            </a:r>
          </a:p>
        </p:txBody>
      </p:sp>
    </p:spTree>
    <p:extLst>
      <p:ext uri="{BB962C8B-B14F-4D97-AF65-F5344CB8AC3E}">
        <p14:creationId xmlns:p14="http://schemas.microsoft.com/office/powerpoint/2010/main" val="316847709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212889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92264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85836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3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9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645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</p:sldLayoutIdLst>
  <p:transition>
    <p:fade/>
  </p:transition>
  <p:hf hdr="0" ftr="0" dt="0"/>
  <p:txStyles>
    <p:titleStyle>
      <a:lvl1pPr algn="ctr" defTabSz="914363" rtl="0" eaLnBrk="1" latinLnBrk="0" hangingPunct="1">
        <a:lnSpc>
          <a:spcPct val="90000"/>
        </a:lnSpc>
        <a:spcBef>
          <a:spcPct val="0"/>
        </a:spcBef>
        <a:buNone/>
        <a:defRPr lang="en-US" sz="4000" b="0" kern="1200" cap="none" spc="-15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043" y="3861098"/>
            <a:ext cx="7681913" cy="2194817"/>
          </a:xfrm>
        </p:spPr>
        <p:txBody>
          <a:bodyPr/>
          <a:lstStyle/>
          <a:p>
            <a:r>
              <a:rPr lang="en-US" sz="4000" dirty="0"/>
              <a:t>Water Supply Situation Report</a:t>
            </a:r>
            <a:br>
              <a:rPr lang="en-US" sz="4400" dirty="0"/>
            </a:br>
            <a:r>
              <a:rPr lang="en-US" sz="4000" dirty="0"/>
              <a:t>Operating Committee Meeting</a:t>
            </a:r>
            <a:br>
              <a:rPr lang="en-US" sz="4400" dirty="0"/>
            </a:br>
            <a:r>
              <a:rPr lang="en-US" sz="4000" dirty="0"/>
              <a:t>March 13, 2025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14" y="505938"/>
            <a:ext cx="3782786" cy="29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2415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68C21-9B26-4A51-9616-FFB453768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29CBB7-9640-8F67-B9BD-A6DCAD711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378" y="1330065"/>
            <a:ext cx="5302788" cy="409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1824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B45DE-8416-D658-6FEC-524DA67FA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02EF68F-D9B1-B26D-D5E2-E57C88348F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7C7F4-41E1-DA76-FBF1-4D6218C09D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E921AE-B04A-4162-3DD1-202E54E74E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4FA3BB8-B0CE-30B0-B67D-323B49B601E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D3AE12F-3805-F5FD-AE43-B829526E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p&#10;&#10;AI-generated content may be incorrect.">
            <a:extLst>
              <a:ext uri="{FF2B5EF4-FFF2-40B4-BE49-F238E27FC236}">
                <a16:creationId xmlns:a16="http://schemas.microsoft.com/office/drawing/2014/main" id="{9C2B562B-6EDD-48A7-4C6B-BADBA296A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68" y="2271976"/>
            <a:ext cx="4739268" cy="3662161"/>
          </a:xfrm>
          <a:prstGeom prst="rect">
            <a:avLst/>
          </a:prstGeom>
        </p:spPr>
      </p:pic>
      <p:pic>
        <p:nvPicPr>
          <p:cNvPr id="7" name="Picture 6" descr="Map&#10;&#10;AI-generated content may be incorrect.">
            <a:extLst>
              <a:ext uri="{FF2B5EF4-FFF2-40B4-BE49-F238E27FC236}">
                <a16:creationId xmlns:a16="http://schemas.microsoft.com/office/drawing/2014/main" id="{49A12792-AA16-050D-47FA-EB3B91EBD0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671" y="2927194"/>
            <a:ext cx="4920968" cy="380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322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18A01-5E55-AF5F-DE0A-A758FE2D8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A8E5C-4A29-3C0B-2A69-9F1E8ECFFEB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114800" cy="3311525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BF00B8-51A7-CC99-CB7D-F649D6B92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23" y="0"/>
            <a:ext cx="8871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6588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1462C-2637-B207-D164-400F76A55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9ECBD-01EC-7011-42B9-0EC3E0DF8CF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114800" cy="3311525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hart&#10;&#10;AI-generated content may be incorrect.">
            <a:extLst>
              <a:ext uri="{FF2B5EF4-FFF2-40B4-BE49-F238E27FC236}">
                <a16:creationId xmlns:a16="http://schemas.microsoft.com/office/drawing/2014/main" id="{4A73F09E-E320-EA31-610E-9C3E5B907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4" y="0"/>
            <a:ext cx="8391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6967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911BD-FCA1-758E-21A9-7FD7C7B5B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C22E5-7B75-8C70-6759-CF9A2AA4DB6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114800" cy="3311525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hart&#10;&#10;AI-generated content may be incorrect.">
            <a:extLst>
              <a:ext uri="{FF2B5EF4-FFF2-40B4-BE49-F238E27FC236}">
                <a16:creationId xmlns:a16="http://schemas.microsoft.com/office/drawing/2014/main" id="{3A6DE461-FBB6-7388-2205-2A6BB44D7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5" y="0"/>
            <a:ext cx="8873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7675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7FAC1-DA9B-E436-CD4C-BABE56391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0FE4A-CDEF-8851-624F-4DD9296D1CA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114800" cy="3311525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Table&#10;&#10;AI-generated content may be incorrect.">
            <a:extLst>
              <a:ext uri="{FF2B5EF4-FFF2-40B4-BE49-F238E27FC236}">
                <a16:creationId xmlns:a16="http://schemas.microsoft.com/office/drawing/2014/main" id="{652988C9-F8BF-EAAF-79F2-091D89A2C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00" y="30143"/>
            <a:ext cx="7296000" cy="67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0063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7E247-B5F2-21FF-B32E-9F5DB61BA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50793-60A1-C75C-84DC-4EC7584444A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114800" cy="3311525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Chart, line chart&#10;&#10;AI-generated content may be incorrect.">
            <a:extLst>
              <a:ext uri="{FF2B5EF4-FFF2-40B4-BE49-F238E27FC236}">
                <a16:creationId xmlns:a16="http://schemas.microsoft.com/office/drawing/2014/main" id="{4E0462C8-42AC-53A3-EDC6-2FC968010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40" y="1"/>
            <a:ext cx="7554352" cy="682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0681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3BC75-113D-8422-B85A-2276BD120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1D3B3-9599-631C-9C4D-7CCD72EA607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114800" cy="3311525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Chart, line chart&#10;&#10;AI-generated content may be incorrect.">
            <a:extLst>
              <a:ext uri="{FF2B5EF4-FFF2-40B4-BE49-F238E27FC236}">
                <a16:creationId xmlns:a16="http://schemas.microsoft.com/office/drawing/2014/main" id="{32FA2B0F-A95D-28B0-FAE9-75F49FC73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07" y="0"/>
            <a:ext cx="7592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629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C9C36-CE47-3014-55E9-B68F38700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6385C-FB5F-43C3-52C3-4FDC478A95E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114800" cy="3311525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hart&#10;&#10;AI-generated content may be incorrect.">
            <a:extLst>
              <a:ext uri="{FF2B5EF4-FFF2-40B4-BE49-F238E27FC236}">
                <a16:creationId xmlns:a16="http://schemas.microsoft.com/office/drawing/2014/main" id="{A27A0377-6F34-3497-B4BE-1384146B0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46" y="457201"/>
            <a:ext cx="8878035" cy="589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9704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9C453-4AFB-7AE8-B051-3E507E3EB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911CF-C228-52BC-E12C-F3748B8B8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Water Delivery Status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5C43E-D73D-F592-42CB-424E492B2D5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114800" cy="3311525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Table&#10;&#10;AI-generated content may be incorrect.">
            <a:extLst>
              <a:ext uri="{FF2B5EF4-FFF2-40B4-BE49-F238E27FC236}">
                <a16:creationId xmlns:a16="http://schemas.microsoft.com/office/drawing/2014/main" id="{7CDB00AB-D737-4B55-5DFF-2D39B71AE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4186"/>
            <a:ext cx="9144000" cy="607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33303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Sample presentation slides(10)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29</Words>
  <Application>Microsoft Office PowerPoint</Application>
  <PresentationFormat>On-screen Show (4:3)</PresentationFormat>
  <Paragraphs>49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Segoe</vt:lpstr>
      <vt:lpstr>Webdings</vt:lpstr>
      <vt:lpstr>Wingdings</vt:lpstr>
      <vt:lpstr>1_Sample presentation slides(10)</vt:lpstr>
      <vt:lpstr>Water Supply Situation Report Operating Committee Meeting March 13,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2025 Water Delivery Status Report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Dessislava H. Mladenova</dc:creator>
  <cp:lastModifiedBy>David R. Beard</cp:lastModifiedBy>
  <cp:revision>183</cp:revision>
  <cp:lastPrinted>2024-04-24T15:22:16Z</cp:lastPrinted>
  <dcterms:created xsi:type="dcterms:W3CDTF">1900-01-01T07:00:00Z</dcterms:created>
  <dcterms:modified xsi:type="dcterms:W3CDTF">2025-03-10T21:23:54Z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2024-10-01T17:14:21Z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b14be4f7-7c7c-4b40-ba42-521465dffa37</vt:lpwstr>
  </property>
  <property fmtid="{D5CDD505-2E9C-101B-9397-08002B2CF9AE}" pid="7" name="MSIP_Label_defa4170-0d19-0005-0004-bc88714345d2_ActionId">
    <vt:lpwstr>9b25ba2d-903b-4c7c-8a17-8ee10c7f4dbf</vt:lpwstr>
  </property>
  <property fmtid="{D5CDD505-2E9C-101B-9397-08002B2CF9AE}" pid="8" name="MSIP_Label_defa4170-0d19-0005-0004-bc88714345d2_ContentBits">
    <vt:lpwstr>0</vt:lpwstr>
  </property>
</Properties>
</file>