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77" r:id="rId2"/>
    <p:sldId id="284" r:id="rId3"/>
    <p:sldId id="282" r:id="rId4"/>
    <p:sldId id="285" r:id="rId5"/>
    <p:sldId id="301" r:id="rId6"/>
    <p:sldId id="302" r:id="rId7"/>
    <p:sldId id="303" r:id="rId8"/>
    <p:sldId id="297" r:id="rId9"/>
    <p:sldId id="296" r:id="rId10"/>
    <p:sldId id="299" r:id="rId11"/>
    <p:sldId id="293" r:id="rId12"/>
    <p:sldId id="304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095" autoAdjust="0"/>
  </p:normalViewPr>
  <p:slideViewPr>
    <p:cSldViewPr snapToGrid="0">
      <p:cViewPr varScale="1">
        <p:scale>
          <a:sx n="99" d="100"/>
          <a:sy n="99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-229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0D757-11C2-4146-82B7-C7DC17B23B0A}" type="datetimeFigureOut">
              <a:rPr lang="en-US" smtClean="0"/>
              <a:t>4/23/2024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9BE142-ED3E-47C3-8517-81D211C0D6B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0107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57300" y="720725"/>
            <a:ext cx="4800600" cy="3600450"/>
          </a:xfr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9D166FF-BAD0-41F3-9DE2-D2DBAD7B9DAD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818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4" Type="http://schemas.openxmlformats.org/officeDocument/2006/relationships/image" Target="../media/image7.png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icture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2" y="1905004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1" y="4344992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Picture 4" descr="Picture1.jp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</a:ln>
        </p:spPr>
      </p:pic>
    </p:spTree>
    <p:extLst>
      <p:ext uri="{BB962C8B-B14F-4D97-AF65-F5344CB8AC3E}">
        <p14:creationId xmlns:p14="http://schemas.microsoft.com/office/powerpoint/2010/main" val="912814037"/>
      </p:ext>
    </p:extLst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1pPr>
            <a:lvl2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2pPr>
            <a:lvl3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3pPr>
            <a:lvl4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4pPr>
            <a:lvl5pPr>
              <a:buClr>
                <a:schemeClr val="tx1"/>
              </a:buClr>
              <a:buSzPct val="70000"/>
              <a:buFont typeface="Wingdings" pitchFamily="2" charset="2"/>
              <a:buChar char="l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2" y="6238879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176079"/>
      </p:ext>
    </p:extLst>
  </p:cSld>
  <p:clrMapOvr>
    <a:masterClrMapping/>
  </p:clrMapOvr>
  <p:transition>
    <p:fade/>
  </p:transition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to…</a:t>
            </a:r>
          </a:p>
        </p:txBody>
      </p:sp>
    </p:spTree>
    <p:extLst>
      <p:ext uri="{BB962C8B-B14F-4D97-AF65-F5344CB8AC3E}">
        <p14:creationId xmlns:p14="http://schemas.microsoft.com/office/powerpoint/2010/main" val="1216303388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828800"/>
            <a:ext cx="82296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650097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 bwMode="invGray">
          <a:xfrm>
            <a:off x="433465" y="1790277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8550423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752600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45370998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2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3" y="2104054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 bwMode="invGray">
          <a:xfrm>
            <a:off x="381000" y="381202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0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35757851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8711987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 userDrawn="1"/>
        </p:nvSpPr>
        <p:spPr bwMode="auto">
          <a:xfrm>
            <a:off x="-9524" y="6317902"/>
            <a:ext cx="9153525" cy="540098"/>
          </a:xfrm>
          <a:custGeom>
            <a:avLst/>
            <a:gdLst>
              <a:gd name="connsiteX0" fmla="*/ 0 w 9153525"/>
              <a:gd name="connsiteY0" fmla="*/ 540098 h 540098"/>
              <a:gd name="connsiteX1" fmla="*/ 9153525 w 9153525"/>
              <a:gd name="connsiteY1" fmla="*/ 540098 h 540098"/>
              <a:gd name="connsiteX2" fmla="*/ 9153525 w 9153525"/>
              <a:gd name="connsiteY2" fmla="*/ 140048 h 540098"/>
              <a:gd name="connsiteX3" fmla="*/ 7219950 w 9153525"/>
              <a:gd name="connsiteY3" fmla="*/ 35273 h 540098"/>
              <a:gd name="connsiteX4" fmla="*/ 5848350 w 9153525"/>
              <a:gd name="connsiteY4" fmla="*/ 6698 h 540098"/>
              <a:gd name="connsiteX5" fmla="*/ 4467225 w 9153525"/>
              <a:gd name="connsiteY5" fmla="*/ 149573 h 540098"/>
              <a:gd name="connsiteX6" fmla="*/ 3114675 w 9153525"/>
              <a:gd name="connsiteY6" fmla="*/ 273398 h 540098"/>
              <a:gd name="connsiteX7" fmla="*/ 2009775 w 9153525"/>
              <a:gd name="connsiteY7" fmla="*/ 254348 h 540098"/>
              <a:gd name="connsiteX8" fmla="*/ 838200 w 9153525"/>
              <a:gd name="connsiteY8" fmla="*/ 168623 h 540098"/>
              <a:gd name="connsiteX9" fmla="*/ 19050 w 9153525"/>
              <a:gd name="connsiteY9" fmla="*/ 225773 h 540098"/>
              <a:gd name="connsiteX10" fmla="*/ 0 w 9153525"/>
              <a:gd name="connsiteY10" fmla="*/ 540098 h 540098"/>
              <a:gd name="connsiteX11" fmla="*/ 0 w 9153525"/>
              <a:gd name="connsiteY11" fmla="*/ 506853 h 506853"/>
              <a:gd name="connsiteX12" fmla="*/ 19050 w 9172575"/>
              <a:gd name="connsiteY12" fmla="*/ 542943 h 542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53525" h="540098">
                <a:moveTo>
                  <a:pt x="0" y="540098"/>
                </a:moveTo>
                <a:lnTo>
                  <a:pt x="9153525" y="540098"/>
                </a:lnTo>
                <a:lnTo>
                  <a:pt x="9153525" y="140048"/>
                </a:lnTo>
                <a:lnTo>
                  <a:pt x="7219950" y="35273"/>
                </a:lnTo>
                <a:cubicBezTo>
                  <a:pt x="6669087" y="13048"/>
                  <a:pt x="6307137" y="-12352"/>
                  <a:pt x="5848350" y="6698"/>
                </a:cubicBezTo>
                <a:cubicBezTo>
                  <a:pt x="5389563" y="25748"/>
                  <a:pt x="4922838" y="105123"/>
                  <a:pt x="4467225" y="149573"/>
                </a:cubicBezTo>
                <a:cubicBezTo>
                  <a:pt x="4011612" y="194023"/>
                  <a:pt x="3524250" y="255936"/>
                  <a:pt x="3114675" y="273398"/>
                </a:cubicBezTo>
                <a:cubicBezTo>
                  <a:pt x="2746375" y="267048"/>
                  <a:pt x="2389187" y="271810"/>
                  <a:pt x="2009775" y="254348"/>
                </a:cubicBezTo>
                <a:cubicBezTo>
                  <a:pt x="1630363" y="236886"/>
                  <a:pt x="1169987" y="173385"/>
                  <a:pt x="838200" y="168623"/>
                </a:cubicBezTo>
                <a:cubicBezTo>
                  <a:pt x="506413" y="163861"/>
                  <a:pt x="173037" y="165448"/>
                  <a:pt x="19050" y="225773"/>
                </a:cubicBezTo>
                <a:lnTo>
                  <a:pt x="0" y="540098"/>
                </a:lnTo>
                <a:close/>
              </a:path>
            </a:pathLst>
          </a:cu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66000"/>
                      </a14:imgEffect>
                      <a14:imgEffect>
                        <a14:brightnessContrast contrast="-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  <a:ln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" pitchFamily="34" charset="0"/>
              <a:cs typeface="Arial"/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4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 bwMode="ltGray">
          <a:xfrm>
            <a:off x="533400" y="381000"/>
            <a:ext cx="8229600" cy="553998"/>
          </a:xfrm>
        </p:spPr>
        <p:txBody>
          <a:bodyPr vert="horz" wrap="square" lIns="0" tIns="0" rIns="0" bIns="0" rtlCol="0" anchor="t">
            <a:spAutoFit/>
          </a:bodyPr>
          <a:lstStyle>
            <a:lvl1pPr>
              <a:defRPr lang="en-US">
                <a:effectLst>
                  <a:outerShdw blurRad="50800" dist="38100" dir="2700000" algn="tl" rotWithShape="0">
                    <a:schemeClr val="bg1">
                      <a:alpha val="80000"/>
                    </a:schemeClr>
                  </a:outerShdw>
                </a:effectLst>
                <a:latin typeface="+mn-lt"/>
              </a:defRPr>
            </a:lvl1pPr>
          </a:lstStyle>
          <a:p>
            <a:pPr lvl="0" algn="r"/>
            <a:r>
              <a:rPr lang="en-US"/>
              <a:t>Click to edit Master title style</a:t>
            </a:r>
          </a:p>
        </p:txBody>
      </p:sp>
      <p:sp>
        <p:nvSpPr>
          <p:cNvPr id="8" name="Slide Number Placeholder 32"/>
          <p:cNvSpPr txBox="1">
            <a:spLocks noGrp="1"/>
          </p:cNvSpPr>
          <p:nvPr userDrawn="1"/>
        </p:nvSpPr>
        <p:spPr bwMode="auto">
          <a:xfrm>
            <a:off x="8458200" y="6481582"/>
            <a:ext cx="685800" cy="36512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FDEAEE8-88C6-4A34-99AA-1F41DD91E381}" type="slidenum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alibri"/>
                <a:cs typeface="Arial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00817251"/>
      </p:ext>
    </p:extLst>
  </p:cSld>
  <p:clrMapOvr>
    <a:masterClrMapping/>
  </p:clrMapOvr>
  <p:transition>
    <p:fade/>
  </p:transition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685802" y="649805"/>
            <a:ext cx="7726627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49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2116741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2057400"/>
            <a:ext cx="83058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6171814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21882" y="3475451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4358" y="579903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91585372"/>
      </p:ext>
    </p:extLst>
  </p:cSld>
  <p:clrMapOvr>
    <a:masterClrMapping/>
  </p:clrMapOvr>
  <p:transition>
    <p:fade/>
  </p:transition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36602"/>
            <a:ext cx="8382000" cy="553998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57200" y="1981201"/>
            <a:ext cx="8305800" cy="2751522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18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ct val="0"/>
              </a:spcBef>
              <a:spcAft>
                <a:spcPts val="18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ct val="0"/>
              </a:spcBef>
              <a:spcAft>
                <a:spcPts val="18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ct val="0"/>
              </a:spcBef>
              <a:spcAft>
                <a:spcPts val="18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ct val="0"/>
              </a:spcBef>
              <a:spcAft>
                <a:spcPts val="18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85467233"/>
      </p:ext>
    </p:extLst>
  </p:cSld>
  <p:clrMapOvr>
    <a:masterClrMapping/>
  </p:clrMapOvr>
  <p:transition>
    <p:fade/>
  </p:transition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431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759424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1752603"/>
            <a:ext cx="7772400" cy="2135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idx="14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8250324"/>
      </p:ext>
    </p:extLst>
  </p:cSld>
  <p:clrMapOvr>
    <a:masterClrMapping/>
  </p:clrMapOvr>
  <p:transition spd="med">
    <p:pull dir="l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04801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304800" y="1676404"/>
            <a:ext cx="8305800" cy="2135969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defRPr>
                <a:solidFill>
                  <a:schemeClr val="accent4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2"/>
                </a:solidFill>
              </a:defRPr>
            </a:lvl4pPr>
            <a:lvl5pPr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4260694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914400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>
              <a:lnSpc>
                <a:spcPct val="70000"/>
              </a:lnSpc>
              <a:defRPr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1752602"/>
            <a:ext cx="7010400" cy="437356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463550" indent="-463550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" pitchFamily="2" charset="2"/>
              <a:buChar char=""/>
              <a:defRPr sz="2400">
                <a:solidFill>
                  <a:schemeClr val="tx2"/>
                </a:solidFill>
                <a:latin typeface="+mn-lt"/>
              </a:defRPr>
            </a:lvl1pPr>
            <a:lvl2pPr marL="460375" marR="0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 sz="1600">
                <a:solidFill>
                  <a:schemeClr val="tx2"/>
                </a:solidFill>
              </a:defRPr>
            </a:lvl2pPr>
            <a:lvl3pPr marL="460375" indent="3175">
              <a:buClr>
                <a:srgbClr val="EDC212"/>
              </a:buClr>
              <a:buFont typeface="Webdings" pitchFamily="18" charset="2"/>
              <a:buNone/>
              <a:defRPr sz="1400">
                <a:solidFill>
                  <a:schemeClr val="accent2"/>
                </a:solidFill>
              </a:defRPr>
            </a:lvl3pPr>
            <a:lvl4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4pPr>
            <a:lvl5pPr marL="228600" indent="-228600">
              <a:buClr>
                <a:srgbClr val="EDC212"/>
              </a:buClr>
              <a:buFont typeface="Webdings" pitchFamily="18" charset="2"/>
              <a:buNone/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marL="460375" marR="0" lvl="2" indent="3175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EDC212"/>
              </a:buClr>
              <a:buSzTx/>
              <a:buFont typeface="Webdings" pitchFamily="18" charset="2"/>
              <a:buNone/>
              <a:defRPr/>
            </a:pPr>
            <a:r>
              <a:rPr lang="en-US"/>
              <a:t>THIRD LEVEL</a:t>
            </a:r>
          </a:p>
          <a:p>
            <a:pPr lvl="0"/>
            <a:endParaRPr lang="en-US"/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-3505199" y="304800"/>
            <a:ext cx="3268640" cy="353704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7198581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6216954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A5AB81">
                  <a:shade val="15000"/>
                  <a:satMod val="180000"/>
                </a:srgbClr>
              </a:gs>
              <a:gs pos="50000">
                <a:srgbClr val="A5AB81">
                  <a:shade val="45000"/>
                  <a:satMod val="170000"/>
                </a:srgbClr>
              </a:gs>
              <a:gs pos="70000">
                <a:srgbClr val="A5AB81">
                  <a:tint val="99000"/>
                  <a:shade val="65000"/>
                  <a:satMod val="155000"/>
                </a:srgbClr>
              </a:gs>
              <a:gs pos="100000">
                <a:srgbClr val="A5AB81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A5AB81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35560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D8047">
                  <a:shade val="15000"/>
                  <a:satMod val="180000"/>
                </a:srgbClr>
              </a:gs>
              <a:gs pos="50000">
                <a:srgbClr val="DD8047">
                  <a:shade val="45000"/>
                  <a:satMod val="170000"/>
                </a:srgbClr>
              </a:gs>
              <a:gs pos="70000">
                <a:srgbClr val="DD8047">
                  <a:tint val="99000"/>
                  <a:shade val="65000"/>
                  <a:satMod val="155000"/>
                </a:srgbClr>
              </a:gs>
              <a:gs pos="100000">
                <a:srgbClr val="DD8047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D8047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6" name="Rounded Rectangle 5"/>
          <p:cNvSpPr/>
          <p:nvPr userDrawn="1"/>
        </p:nvSpPr>
        <p:spPr bwMode="auto">
          <a:xfrm>
            <a:off x="825502" y="4381504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</a:srgbClr>
              </a:gs>
              <a:gs pos="50000">
                <a:srgbClr val="94B6D2">
                  <a:shade val="45000"/>
                  <a:satMod val="170000"/>
                </a:srgbClr>
              </a:gs>
              <a:gs pos="70000">
                <a:srgbClr val="94B6D2">
                  <a:tint val="99000"/>
                  <a:shade val="65000"/>
                  <a:satMod val="155000"/>
                </a:srgbClr>
              </a:gs>
              <a:gs pos="100000">
                <a:srgbClr val="94B6D2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7" name="Rounded Rectangle 6"/>
          <p:cNvSpPr/>
          <p:nvPr userDrawn="1"/>
        </p:nvSpPr>
        <p:spPr bwMode="auto">
          <a:xfrm>
            <a:off x="6216954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68C8C">
                  <a:shade val="15000"/>
                  <a:satMod val="180000"/>
                </a:srgbClr>
              </a:gs>
              <a:gs pos="50000">
                <a:srgbClr val="968C8C">
                  <a:shade val="45000"/>
                  <a:satMod val="170000"/>
                </a:srgbClr>
              </a:gs>
              <a:gs pos="70000">
                <a:srgbClr val="968C8C">
                  <a:tint val="99000"/>
                  <a:shade val="65000"/>
                  <a:satMod val="155000"/>
                </a:srgbClr>
              </a:gs>
              <a:gs pos="100000">
                <a:srgbClr val="968C8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68C8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35560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7BA79D">
                  <a:shade val="15000"/>
                  <a:satMod val="180000"/>
                </a:srgbClr>
              </a:gs>
              <a:gs pos="50000">
                <a:srgbClr val="7BA79D">
                  <a:shade val="45000"/>
                  <a:satMod val="170000"/>
                </a:srgbClr>
              </a:gs>
              <a:gs pos="70000">
                <a:srgbClr val="7BA79D">
                  <a:tint val="99000"/>
                  <a:shade val="65000"/>
                  <a:satMod val="155000"/>
                </a:srgbClr>
              </a:gs>
              <a:gs pos="100000">
                <a:srgbClr val="7BA79D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7BA79D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9" name="Rounded Rectangle 8"/>
          <p:cNvSpPr/>
          <p:nvPr userDrawn="1"/>
        </p:nvSpPr>
        <p:spPr bwMode="auto">
          <a:xfrm>
            <a:off x="825502" y="5539623"/>
            <a:ext cx="2201333" cy="882953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</a:srgbClr>
              </a:gs>
              <a:gs pos="50000">
                <a:srgbClr val="D8B25C">
                  <a:shade val="45000"/>
                  <a:satMod val="170000"/>
                </a:srgbClr>
              </a:gs>
              <a:gs pos="70000">
                <a:srgbClr val="D8B25C">
                  <a:tint val="99000"/>
                  <a:shade val="65000"/>
                  <a:satMod val="155000"/>
                </a:srgbClr>
              </a:gs>
              <a:gs pos="100000">
                <a:srgbClr val="D8B25C">
                  <a:tint val="95500"/>
                  <a:shade val="100000"/>
                  <a:satMod val="15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Sample Fill</a:t>
            </a:r>
          </a:p>
        </p:txBody>
      </p:sp>
      <p:sp>
        <p:nvSpPr>
          <p:cNvPr id="26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371602"/>
            <a:ext cx="8153400" cy="1409617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Blip>
                <a:blip r:embed="rId2"/>
              </a:buBlip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381001"/>
            <a:ext cx="83820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08124638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6" name="Rounded Rectangle 5"/>
          <p:cNvSpPr/>
          <p:nvPr userDrawn="1"/>
        </p:nvSpPr>
        <p:spPr bwMode="auto">
          <a:xfrm>
            <a:off x="2209800" y="6096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8" name="Rounded Rectangle 7"/>
          <p:cNvSpPr/>
          <p:nvPr userDrawn="1"/>
        </p:nvSpPr>
        <p:spPr bwMode="auto">
          <a:xfrm>
            <a:off x="838200" y="2514600"/>
            <a:ext cx="7315200" cy="28194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94B6D2">
                  <a:shade val="15000"/>
                  <a:satMod val="180000"/>
                  <a:alpha val="75000"/>
                </a:srgbClr>
              </a:gs>
              <a:gs pos="50000">
                <a:srgbClr val="94B6D2">
                  <a:shade val="45000"/>
                  <a:satMod val="170000"/>
                  <a:alpha val="75000"/>
                </a:srgbClr>
              </a:gs>
              <a:gs pos="70000">
                <a:srgbClr val="94B6D2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94B6D2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94B6D2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9" name="Picture 6" descr="Color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0" y="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10" name="Rounded Rectangle 9"/>
          <p:cNvSpPr/>
          <p:nvPr userDrawn="1"/>
        </p:nvSpPr>
        <p:spPr bwMode="auto">
          <a:xfrm>
            <a:off x="4876800" y="5029200"/>
            <a:ext cx="3505200" cy="6858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Arial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066800" y="3124200"/>
            <a:ext cx="69342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038600" y="685801"/>
            <a:ext cx="4267200" cy="886397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>
          <a:xfrm>
            <a:off x="4953000" y="5105403"/>
            <a:ext cx="3352800" cy="8863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285286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2514600" y="5105400"/>
            <a:ext cx="6172200" cy="990600"/>
          </a:xfrm>
          <a:prstGeom prst="roundRect">
            <a:avLst>
              <a:gd name="adj" fmla="val 9033"/>
            </a:avLst>
          </a:prstGeom>
          <a:gradFill rotWithShape="1">
            <a:gsLst>
              <a:gs pos="0">
                <a:srgbClr val="D8B25C">
                  <a:shade val="15000"/>
                  <a:satMod val="180000"/>
                  <a:alpha val="50000"/>
                </a:srgbClr>
              </a:gs>
              <a:gs pos="50000">
                <a:srgbClr val="D8B25C">
                  <a:shade val="45000"/>
                  <a:satMod val="170000"/>
                  <a:alpha val="75000"/>
                </a:srgbClr>
              </a:gs>
              <a:gs pos="70000">
                <a:srgbClr val="D8B25C">
                  <a:tint val="99000"/>
                  <a:shade val="65000"/>
                  <a:satMod val="155000"/>
                  <a:alpha val="75000"/>
                </a:srgbClr>
              </a:gs>
              <a:gs pos="100000">
                <a:srgbClr val="D8B25C">
                  <a:tint val="95500"/>
                  <a:shade val="100000"/>
                  <a:satMod val="155000"/>
                  <a:alpha val="75000"/>
                </a:srgbClr>
              </a:gs>
            </a:gsLst>
            <a:lin ang="16200000" scaled="0"/>
          </a:gradFill>
          <a:ln>
            <a:noFill/>
            <a:headEnd type="none" w="med" len="med"/>
            <a:tailEnd type="none" w="med" len="med"/>
          </a:ln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rgbClr val="D8B25C">
                <a:satMod val="300000"/>
              </a:srgbClr>
            </a:contourClr>
          </a:sp3d>
        </p:spPr>
        <p:txBody>
          <a:bodyPr lIns="91436" tIns="45718" rIns="91436" bIns="45718" anchor="ctr"/>
          <a:lstStyle/>
          <a:p>
            <a:pPr marL="0" marR="0" lvl="0" indent="0" algn="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Arial" pitchFamily="34" charset="0"/>
              </a:rPr>
              <a:t>	The Metropolitan Water District of Southern California</a:t>
            </a:r>
          </a:p>
        </p:txBody>
      </p:sp>
      <p:sp>
        <p:nvSpPr>
          <p:cNvPr id="5" name="Rounded Rectangle 4"/>
          <p:cNvSpPr/>
          <p:nvPr userDrawn="1"/>
        </p:nvSpPr>
        <p:spPr bwMode="auto">
          <a:xfrm>
            <a:off x="1143000" y="914400"/>
            <a:ext cx="7315200" cy="32766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pic>
        <p:nvPicPr>
          <p:cNvPr id="6" name="Picture 6" descr="Color Seal.png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auto">
          <a:xfrm>
            <a:off x="0" y="3492500"/>
            <a:ext cx="3365500" cy="3365500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9906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92952972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marL="0" marR="0" lvl="0" indent="0" algn="ctr" defTabSz="9140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400" b="1" i="0" u="none" strike="noStrike" kern="1200" cap="none" spc="-150" normalizeH="0" baseline="0" noProof="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libri"/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171212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18431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914400" indent="-396875" algn="l" defTabSz="914363" rtl="0" eaLnBrk="1" latinLnBrk="0" hangingPunct="1">
              <a:lnSpc>
                <a:spcPct val="90000"/>
              </a:lnSpc>
              <a:spcBef>
                <a:spcPct val="20000"/>
              </a:spcBef>
              <a:buClr>
                <a:srgbClr val="D8B25C"/>
              </a:buClr>
              <a:buFont typeface="Calibri" pitchFamily="34" charset="0"/>
              <a:buChar char="•"/>
              <a:defRPr>
                <a:solidFill>
                  <a:srgbClr val="D8B25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lnSpc>
                <a:spcPct val="90000"/>
              </a:lnSpc>
              <a:buClr>
                <a:srgbClr val="A5AB81"/>
              </a:buClr>
              <a:buFont typeface="Calibri" pitchFamily="34" charset="0"/>
              <a:buChar char="•"/>
              <a:defRPr>
                <a:solidFill>
                  <a:srgbClr val="A5AB8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lnSpc>
                <a:spcPct val="90000"/>
              </a:lnSpc>
              <a:buClr>
                <a:srgbClr val="DD8047"/>
              </a:buClr>
              <a:buFont typeface="Calibri" pitchFamily="34" charset="0"/>
              <a:buChar char="•"/>
              <a:defRPr>
                <a:solidFill>
                  <a:srgbClr val="DD80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lnSpc>
                <a:spcPct val="90000"/>
              </a:lnSpc>
              <a:buClr>
                <a:schemeClr val="tx1"/>
              </a:buClr>
              <a:buFont typeface="Calibri" pitchFamily="34" charset="0"/>
              <a:buChar char="•"/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9465878"/>
      </p:ext>
    </p:extLst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3" r="1130" b="72802"/>
          <a:stretch>
            <a:fillRect/>
          </a:stretch>
        </p:blipFill>
        <p:spPr bwMode="auto">
          <a:xfrm>
            <a:off x="0" y="-41440"/>
            <a:ext cx="9144000" cy="1888102"/>
          </a:xfrm>
          <a:prstGeom prst="flowChartDocumen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ltGray">
          <a:xfrm>
            <a:off x="381000" y="381202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0656875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40654253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2006626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65428255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33196928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3069974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23481201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94100429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51343490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invGray">
          <a:xfrm>
            <a:off x="1045634" y="649805"/>
            <a:ext cx="7043208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5634" y="4344992"/>
            <a:ext cx="7043208" cy="461665"/>
          </a:xfrm>
        </p:spPr>
        <p:txBody>
          <a:bodyPr>
            <a:noAutofit/>
          </a:bodyPr>
          <a:lstStyle>
            <a:lvl1pPr marL="0" indent="0" algn="ctr">
              <a:lnSpc>
                <a:spcPct val="90000"/>
              </a:lnSpc>
              <a:spcBef>
                <a:spcPct val="0"/>
              </a:spcBef>
              <a:buNone/>
              <a:defRPr b="1"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18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8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4216468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915822"/>
      </p:ext>
    </p:extLst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04686" y="1835915"/>
            <a:ext cx="8305800" cy="2443746"/>
          </a:xfrm>
        </p:spPr>
        <p:txBody>
          <a:bodyPr/>
          <a:lstStyle>
            <a:lvl1pPr marL="396875" marR="0" indent="-396875" algn="l" defTabSz="914363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Tx/>
              <a:buBlip>
                <a:blip r:embed="rId2"/>
              </a:buBlip>
              <a:defRPr/>
            </a:lvl1pPr>
            <a:lvl2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4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3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defRPr>
                <a:solidFill>
                  <a:schemeClr val="accent6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67391080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 bwMode="auto">
          <a:xfrm>
            <a:off x="506506" y="1839433"/>
            <a:ext cx="8382000" cy="244374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 smtClean="0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1571200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837666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>
                <a:solidFill>
                  <a:srgbClr val="D8B25C"/>
                </a:solidFill>
              </a:defRPr>
            </a:lvl2pPr>
            <a:lvl3pPr>
              <a:defRPr lang="en-US" smtClean="0">
                <a:solidFill>
                  <a:srgbClr val="D1B840"/>
                </a:solidFill>
              </a:defRPr>
            </a:lvl3pPr>
            <a:lvl4pPr>
              <a:defRPr lang="en-US" smtClean="0">
                <a:solidFill>
                  <a:srgbClr val="D1B840"/>
                </a:solidFill>
              </a:defRPr>
            </a:lvl4pPr>
            <a:lvl5pPr>
              <a:defRPr lang="en-US">
                <a:solidFill>
                  <a:srgbClr val="D1B840"/>
                </a:solidFill>
              </a:defRPr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61272772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1837665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553998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680810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1" y="2098850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2515922"/>
            <a:ext cx="4114800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8382" y="2104052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2521124"/>
            <a:ext cx="4117974" cy="2886944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24140432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11011023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 bwMode="black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828800"/>
            <a:ext cx="8382000" cy="2443746"/>
          </a:xfrm>
          <a:noFill/>
          <a:ln w="9525">
            <a:noFill/>
            <a:miter lim="800000"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>
              <a:defRPr lang="en-US" smtClean="0"/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en-US"/>
              <a:t>Click to edit Master text styles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/>
              <a:t>Second level</a:t>
            </a:r>
          </a:p>
          <a:p>
            <a:pPr lvl="2">
              <a:spcBef>
                <a:spcPts val="600"/>
              </a:spcBef>
              <a:spcAft>
                <a:spcPts val="600"/>
              </a:spcAft>
            </a:pPr>
            <a:r>
              <a:rPr lang="en-US"/>
              <a:t>Third level</a:t>
            </a:r>
          </a:p>
          <a:p>
            <a:pPr lvl="3">
              <a:spcBef>
                <a:spcPts val="600"/>
              </a:spcBef>
              <a:spcAft>
                <a:spcPts val="600"/>
              </a:spcAft>
            </a:pPr>
            <a:r>
              <a:rPr lang="en-US"/>
              <a:t>Fourth level</a:t>
            </a:r>
          </a:p>
          <a:p>
            <a:pPr lvl="4">
              <a:spcBef>
                <a:spcPts val="600"/>
              </a:spcBef>
              <a:spcAft>
                <a:spcPts val="600"/>
              </a:spcAft>
            </a:pPr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 bwMode="invGray">
          <a:xfrm>
            <a:off x="419100" y="375693"/>
            <a:ext cx="8382000" cy="609398"/>
          </a:xfrm>
          <a:effectLst>
            <a:outerShdw blurRad="50800" dist="38100" dir="2700000" algn="tl" rotWithShape="0">
              <a:prstClr val="black"/>
            </a:outerShdw>
          </a:effectLst>
        </p:spPr>
        <p:txBody>
          <a:bodyPr/>
          <a:lstStyle>
            <a:lvl1pPr algn="ctr" defTabSz="912813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lang="en-US" sz="4400" b="1" kern="1200" spc="-150">
                <a:ln w="3175">
                  <a:noFill/>
                </a:ln>
                <a:gradFill flip="none" rotWithShape="1">
                  <a:gsLst>
                    <a:gs pos="0">
                      <a:srgbClr val="FFFFB9"/>
                    </a:gs>
                    <a:gs pos="36000">
                      <a:srgbClr val="FFFF99"/>
                    </a:gs>
                    <a:gs pos="86000">
                      <a:srgbClr val="F6AE1E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n-ea"/>
                <a:cs typeface="Arial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38755387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92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ct val="0"/>
              </a:spcBef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22051" y="2355850"/>
            <a:ext cx="7690114" cy="1384994"/>
          </a:xfrm>
        </p:spPr>
        <p:txBody>
          <a:bodyPr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ctr">
              <a:buFont typeface="Arial" pitchFamily="34" charset="0"/>
              <a:buNone/>
              <a:defRPr kumimoji="0" lang="en-US" sz="4400" b="1" i="1" u="none" strike="noStrike" kern="1200" cap="none" spc="0" normalizeH="0" baseline="0" noProof="0" smtClean="0">
                <a:ln w="11430"/>
                <a:gradFill>
                  <a:gsLst>
                    <a:gs pos="0">
                      <a:srgbClr val="FF9929">
                        <a:lumMod val="20000"/>
                        <a:lumOff val="80000"/>
                      </a:srgbClr>
                    </a:gs>
                    <a:gs pos="28000">
                      <a:srgbClr val="F8F57B"/>
                    </a:gs>
                    <a:gs pos="62000">
                      <a:srgbClr val="D5B953"/>
                    </a:gs>
                    <a:gs pos="88000">
                      <a:srgbClr val="D1943B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842274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381000" y="421765"/>
            <a:ext cx="8382000" cy="609398"/>
          </a:xfrm>
        </p:spPr>
        <p:txBody>
          <a:bodyPr/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6067495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Background Seal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 bwMode="auto">
          <a:xfrm>
            <a:off x="3124200" y="1125538"/>
            <a:ext cx="6019800" cy="5732462"/>
          </a:xfrm>
          <a:prstGeom prst="rect">
            <a:avLst/>
          </a:prstGeom>
          <a:noFill/>
          <a:ln w="9525">
            <a:noFill/>
            <a:miter lim="800000"/>
          </a:ln>
        </p:spPr>
      </p:pic>
      <p:sp>
        <p:nvSpPr>
          <p:cNvPr id="4" name="Rounded Rectangle 3"/>
          <p:cNvSpPr/>
          <p:nvPr userDrawn="1"/>
        </p:nvSpPr>
        <p:spPr bwMode="auto">
          <a:xfrm>
            <a:off x="1143000" y="1600200"/>
            <a:ext cx="7315200" cy="2057400"/>
          </a:xfrm>
          <a:prstGeom prst="roundRect">
            <a:avLst>
              <a:gd name="adj" fmla="val 9033"/>
            </a:avLst>
          </a:prstGeom>
          <a:gradFill>
            <a:gsLst>
              <a:gs pos="0">
                <a:schemeClr val="accent1">
                  <a:shade val="15000"/>
                  <a:satMod val="180000"/>
                  <a:alpha val="75000"/>
                </a:schemeClr>
              </a:gs>
              <a:gs pos="50000">
                <a:schemeClr val="accent1">
                  <a:shade val="45000"/>
                  <a:satMod val="170000"/>
                  <a:alpha val="75000"/>
                </a:schemeClr>
              </a:gs>
              <a:gs pos="70000">
                <a:schemeClr val="accent1">
                  <a:tint val="99000"/>
                  <a:shade val="65000"/>
                  <a:satMod val="155000"/>
                  <a:alpha val="75000"/>
                </a:schemeClr>
              </a:gs>
              <a:gs pos="100000">
                <a:schemeClr val="accent1">
                  <a:tint val="95500"/>
                  <a:shade val="100000"/>
                  <a:satMod val="155000"/>
                  <a:alpha val="75000"/>
                </a:schemeClr>
              </a:gs>
            </a:gsLst>
          </a:gradFill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36" tIns="45718" rIns="91436" bIns="45718" anchor="ctr"/>
          <a:lstStyle/>
          <a:p>
            <a:pPr algn="ctr" defTabSz="914099">
              <a:defRPr/>
            </a:pPr>
            <a:endParaRPr lang="en-US" sz="5400" b="1" spc="-150" dirty="0">
              <a:ln w="3175">
                <a:noFill/>
              </a:ln>
              <a:gradFill flip="none" rotWithShape="1">
                <a:gsLst>
                  <a:gs pos="0">
                    <a:srgbClr val="FFFFB9"/>
                  </a:gs>
                  <a:gs pos="36000">
                    <a:srgbClr val="FFFF99"/>
                  </a:gs>
                  <a:gs pos="86000">
                    <a:srgbClr val="F6AE1E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295400" y="1828800"/>
            <a:ext cx="7010400" cy="553998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73511949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1232807"/>
      </p:ext>
    </p:extLst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326970"/>
            <a:ext cx="7886700" cy="2511835"/>
          </a:xfrm>
        </p:spPr>
        <p:txBody>
          <a:bodyPr anchor="b">
            <a:normAutofit/>
          </a:bodyPr>
          <a:lstStyle>
            <a:lvl1pPr>
              <a:defRPr sz="4500">
                <a:solidFill>
                  <a:srgbClr val="FCA50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2" y="4850583"/>
            <a:ext cx="7885509" cy="166199"/>
          </a:xfrm>
        </p:spPr>
        <p:txBody>
          <a:bodyPr anchor="t"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Delta Conveyance Project           ACP/WP/Subject to Common  Interest Agreement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43">
            <a:extLst>
              <a:ext uri="{FF2B5EF4-FFF2-40B4-BE49-F238E27FC236}">
                <a16:creationId xmlns:a16="http://schemas.microsoft.com/office/drawing/2014/main" id="{A95CDF53-5217-4ADA-BDD0-06A491A67CD6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" y="4850581"/>
            <a:ext cx="6063854" cy="160338"/>
          </a:xfrm>
          <a:prstGeom prst="rect">
            <a:avLst/>
          </a:prstGeom>
          <a:gradFill rotWithShape="1">
            <a:gsLst>
              <a:gs pos="0">
                <a:srgbClr val="FCA501"/>
              </a:gs>
              <a:gs pos="50000">
                <a:srgbClr val="FEC358">
                  <a:alpha val="61000"/>
                </a:srgbClr>
              </a:gs>
              <a:gs pos="100000">
                <a:srgbClr val="FEDCA0">
                  <a:alpha val="52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 wrap="none" lIns="67500" tIns="35100" rIns="67500" bIns="35100" anchor="ctr"/>
          <a:lstStyle/>
          <a:p>
            <a:endParaRPr lang="en-US" sz="1350" dirty="0"/>
          </a:p>
        </p:txBody>
      </p:sp>
    </p:spTree>
    <p:extLst>
      <p:ext uri="{BB962C8B-B14F-4D97-AF65-F5344CB8AC3E}">
        <p14:creationId xmlns:p14="http://schemas.microsoft.com/office/powerpoint/2010/main" val="67427758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043284-3AF2-45CB-8168-BAC45C1618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55399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473826E-B275-415D-BF47-843146AB72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8651" y="1242207"/>
            <a:ext cx="7885509" cy="583421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rgbClr val="FCA501"/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5E58144-3A74-4437-914A-D3E6CBC7E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0000" y="1825627"/>
            <a:ext cx="7675350" cy="2954655"/>
          </a:xfrm>
        </p:spPr>
        <p:txBody>
          <a:bodyPr/>
          <a:lstStyle>
            <a:lvl1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1pPr>
            <a:lvl2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2pPr>
            <a:lvl3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3pPr>
            <a:lvl4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4pPr>
            <a:lvl5pPr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0265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757805"/>
            <a:ext cx="4114800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3" y="1757805"/>
            <a:ext cx="4117019" cy="346249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ct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>
          <a:xfrm>
            <a:off x="2" y="6492879"/>
            <a:ext cx="9131559" cy="365125"/>
          </a:xfrm>
          <a:prstGeom prst="rect">
            <a:avLst/>
          </a:prstGeom>
        </p:spPr>
        <p:txBody>
          <a:bodyPr/>
          <a:lstStyle/>
          <a:p>
            <a:pPr>
              <a:tabLst>
                <a:tab pos="4227513" algn="dec"/>
                <a:tab pos="8462963" algn="ctr"/>
              </a:tabLst>
            </a:pPr>
            <a:r>
              <a:rPr lang="en-US" dirty="0">
                <a:solidFill>
                  <a:prstClr val="white">
                    <a:lumMod val="95000"/>
                  </a:prstClr>
                </a:solidFill>
              </a:rPr>
              <a:t>Special Committee on Bay-Delta 	Item 3c, Page  	May 24, 2016</a:t>
            </a:r>
          </a:p>
        </p:txBody>
      </p:sp>
    </p:spTree>
    <p:extLst>
      <p:ext uri="{BB962C8B-B14F-4D97-AF65-F5344CB8AC3E}">
        <p14:creationId xmlns:p14="http://schemas.microsoft.com/office/powerpoint/2010/main" val="3168477090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92128895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922643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8858367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3">
            <a:lum/>
          </a:blip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9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3764520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</p:sldLayoutIdLst>
  <p:transition>
    <p:fade/>
  </p:transition>
  <p:hf hdr="0" ftr="0" dt="0"/>
  <p:txStyles>
    <p:titleStyle>
      <a:lvl1pPr algn="ctr" defTabSz="914363" rtl="0" eaLnBrk="1" latinLnBrk="0" hangingPunct="1">
        <a:lnSpc>
          <a:spcPct val="90000"/>
        </a:lnSpc>
        <a:spcBef>
          <a:spcPct val="0"/>
        </a:spcBef>
        <a:buNone/>
        <a:defRPr lang="en-US" sz="4000" b="0" kern="1200" cap="none" spc="-150" smtClean="0">
          <a:ln w="3175">
            <a:noFill/>
          </a:ln>
          <a:gradFill flip="none" rotWithShape="1">
            <a:gsLst>
              <a:gs pos="0">
                <a:srgbClr val="FFFFB9"/>
              </a:gs>
              <a:gs pos="36000">
                <a:srgbClr val="FFFF99"/>
              </a:gs>
              <a:gs pos="86000">
                <a:srgbClr val="F6AE1E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4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55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1300" y="3960255"/>
            <a:ext cx="7681913" cy="2704562"/>
          </a:xfrm>
        </p:spPr>
        <p:txBody>
          <a:bodyPr/>
          <a:lstStyle/>
          <a:p>
            <a:r>
              <a:rPr lang="en-US" sz="4400" dirty="0"/>
              <a:t>Update of CCWA Transfer Policy and Procedures</a:t>
            </a:r>
            <a:br>
              <a:rPr lang="en-US" sz="4400" dirty="0"/>
            </a:br>
            <a:br>
              <a:rPr lang="en-US" sz="4400" dirty="0"/>
            </a:br>
            <a:r>
              <a:rPr lang="en-US" sz="2800" dirty="0"/>
              <a:t>Board Meeting</a:t>
            </a:r>
            <a:br>
              <a:rPr lang="en-US" sz="2800" dirty="0"/>
            </a:br>
            <a:r>
              <a:rPr lang="en-US" sz="2800" dirty="0"/>
              <a:t>April 25, 2024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9414" y="753836"/>
            <a:ext cx="3782786" cy="292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724151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A31B76-6BF2-62D1-9BFB-6ED119E409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External Transfers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659A-0F4D-6DC7-863F-CDCF77B6B25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784187"/>
            <a:ext cx="8382000" cy="58436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To engage in any external transfer (buy or sell) of any type of water (Table A, Art. 56, etc.), first a Participant must: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Participate in a CCWA program and execute the associated contract, </a:t>
            </a:r>
            <a:r>
              <a:rPr lang="en-US" u="sng" dirty="0">
                <a:solidFill>
                  <a:schemeClr val="tx1"/>
                </a:solidFill>
              </a:rPr>
              <a:t>or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Supplemental Water Purchase Program (</a:t>
            </a:r>
            <a:r>
              <a:rPr lang="en-US" dirty="0" err="1">
                <a:solidFill>
                  <a:schemeClr val="tx1"/>
                </a:solidFill>
              </a:rPr>
              <a:t>SWPP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2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Surplus Water Transfer Program (</a:t>
            </a:r>
            <a:r>
              <a:rPr lang="en-US" dirty="0" err="1">
                <a:solidFill>
                  <a:schemeClr val="tx1"/>
                </a:solidFill>
              </a:rPr>
              <a:t>SWTP</a:t>
            </a:r>
            <a:r>
              <a:rPr lang="en-US" dirty="0">
                <a:solidFill>
                  <a:schemeClr val="tx1"/>
                </a:solidFill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</a:rPr>
              <a:t>Execute an Assistance Agreement with CCWA</a:t>
            </a:r>
          </a:p>
          <a:p>
            <a:pPr>
              <a:spcAft>
                <a:spcPts val="600"/>
              </a:spcAft>
            </a:pPr>
            <a:r>
              <a:rPr lang="en-US" sz="2800" dirty="0">
                <a:solidFill>
                  <a:schemeClr val="tx1"/>
                </a:solidFill>
              </a:rPr>
              <a:t>Both (CCWA program agreements (</a:t>
            </a:r>
            <a:r>
              <a:rPr lang="en-US" sz="2800" dirty="0" err="1">
                <a:solidFill>
                  <a:schemeClr val="tx1"/>
                </a:solidFill>
              </a:rPr>
              <a:t>SWPP</a:t>
            </a:r>
            <a:r>
              <a:rPr lang="en-US" sz="2800" dirty="0">
                <a:solidFill>
                  <a:schemeClr val="tx1"/>
                </a:solidFill>
              </a:rPr>
              <a:t> and </a:t>
            </a:r>
            <a:r>
              <a:rPr lang="en-US" sz="2800" dirty="0" err="1">
                <a:solidFill>
                  <a:schemeClr val="tx1"/>
                </a:solidFill>
              </a:rPr>
              <a:t>SWTP</a:t>
            </a:r>
            <a:r>
              <a:rPr lang="en-US" sz="2800" dirty="0">
                <a:solidFill>
                  <a:schemeClr val="tx1"/>
                </a:solidFill>
              </a:rPr>
              <a:t>) and Assistance Agreements) require: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 responsible for all costs and CEQA compliance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Participants must indemnify CCWA and other Participants </a:t>
            </a:r>
            <a:endParaRPr lang="en-US" sz="32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515200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160187"/>
            <a:ext cx="8550499" cy="792849"/>
          </a:xfrm>
        </p:spPr>
        <p:txBody>
          <a:bodyPr/>
          <a:lstStyle/>
          <a:p>
            <a:r>
              <a:rPr lang="en-US" dirty="0"/>
              <a:t>Compliance with Resolution No. 21-01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54214"/>
            <a:ext cx="8382000" cy="59436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800" dirty="0"/>
              <a:t>Applies </a:t>
            </a:r>
            <a:r>
              <a:rPr lang="en-US" sz="2800" u="sng" dirty="0"/>
              <a:t>only</a:t>
            </a:r>
            <a:r>
              <a:rPr lang="en-US" sz="2800" dirty="0"/>
              <a:t> to transfers to 3</a:t>
            </a:r>
            <a:r>
              <a:rPr lang="en-US" sz="2800" baseline="30000" dirty="0"/>
              <a:t>rd</a:t>
            </a:r>
            <a:r>
              <a:rPr lang="en-US" sz="2800" dirty="0"/>
              <a:t> parties with </a:t>
            </a:r>
            <a:r>
              <a:rPr lang="en-US" sz="2800" u="sng" dirty="0"/>
              <a:t>no return to CCWA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Resolution No. 21-01 provides Participants with ROFR to purchase the supply before transferred to a 3</a:t>
            </a:r>
            <a:r>
              <a:rPr lang="en-US" sz="2800" baseline="30000" dirty="0"/>
              <a:t>rd</a:t>
            </a:r>
            <a:r>
              <a:rPr lang="en-US" sz="2800" dirty="0"/>
              <a:t> party</a:t>
            </a:r>
          </a:p>
          <a:p>
            <a:pPr>
              <a:spcAft>
                <a:spcPts val="600"/>
              </a:spcAft>
            </a:pPr>
            <a:r>
              <a:rPr lang="en-US" sz="2800" dirty="0"/>
              <a:t>When terms and conditions of proposed sale to 3</a:t>
            </a:r>
            <a:r>
              <a:rPr lang="en-US" sz="2800" baseline="30000" dirty="0"/>
              <a:t>rd</a:t>
            </a:r>
            <a:r>
              <a:rPr lang="en-US" sz="2800" dirty="0"/>
              <a:t> party known to Participant Seller (i.e., Term Sheet available): 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Participant Seller provides notice of potential sale and terms to all other Participants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Within 10 days of Seller notice, any Participant may give notice of its intent to exercise ROFR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Within 45 days of Seller notice, Participant Buyer must make binding commitment to buy</a:t>
            </a:r>
          </a:p>
          <a:p>
            <a:pPr lvl="1">
              <a:spcAft>
                <a:spcPts val="600"/>
              </a:spcAft>
            </a:pPr>
            <a:r>
              <a:rPr lang="en-US" sz="2400" dirty="0"/>
              <a:t>If ROFR not exercised by deadlines, ROFR waived</a:t>
            </a:r>
          </a:p>
        </p:txBody>
      </p:sp>
    </p:spTree>
    <p:extLst>
      <p:ext uri="{BB962C8B-B14F-4D97-AF65-F5344CB8AC3E}">
        <p14:creationId xmlns:p14="http://schemas.microsoft.com/office/powerpoint/2010/main" val="1422852173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99" y="237744"/>
            <a:ext cx="8550499" cy="553998"/>
          </a:xfrm>
        </p:spPr>
        <p:txBody>
          <a:bodyPr/>
          <a:lstStyle/>
          <a:p>
            <a:r>
              <a:rPr lang="en-US" dirty="0"/>
              <a:t>Recommendation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D5FB56-344E-4B91-B5C4-AA3E4788E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886968"/>
            <a:ext cx="8461248" cy="559845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dirty="0"/>
              <a:t>Final proposed Transfer Rules includes feedback received from individual Participants,  the Operating Committee and the Board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Agenda package includes redline of all changes between March and April Board Meetings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To avoid confusion, the 1996 Water Transfer Procedures are attached as Appendix C to proposed Transfer Rules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Staff Recommendation: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4725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Approve and adopt Resolution No. 24-02 Approving Administrative Rules for the Transfer or Exchange of Water; and</a:t>
            </a:r>
            <a:endParaRPr lang="en-US" sz="22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74725" lvl="1" indent="-457200" algn="just">
              <a:spcBef>
                <a:spcPts val="0"/>
              </a:spcBef>
              <a:buFont typeface="+mj-lt"/>
              <a:buAutoNum type="arabicPeriod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Find that pursuant to CEQA Guidelines Section 15061(b)(3) (the “common sense” exemption), the Board’s approval of the proposed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Administrative Rules for the Transfer or Exchange of Water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is exempt from CEQA because the Board’s approval of the proposed </a:t>
            </a:r>
            <a:r>
              <a:rPr lang="en-US" sz="22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Administrative Rules for the Transfer or Exchange of Water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does not have a potential for causing a significant effect on the environment.</a:t>
            </a:r>
            <a:endParaRPr lang="en-US" sz="22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219970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68C21-9B26-4A51-9616-FFB453768F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931831"/>
            <a:ext cx="8382000" cy="747897"/>
          </a:xfrm>
        </p:spPr>
        <p:txBody>
          <a:bodyPr/>
          <a:lstStyle/>
          <a:p>
            <a:r>
              <a:rPr lang="en-US" sz="5400" dirty="0"/>
              <a:t>Questions and Discussion</a:t>
            </a:r>
          </a:p>
        </p:txBody>
      </p:sp>
    </p:spTree>
    <p:extLst>
      <p:ext uri="{BB962C8B-B14F-4D97-AF65-F5344CB8AC3E}">
        <p14:creationId xmlns:p14="http://schemas.microsoft.com/office/powerpoint/2010/main" val="52732555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99244"/>
            <a:ext cx="8382000" cy="553998"/>
          </a:xfrm>
        </p:spPr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0999" y="1255690"/>
            <a:ext cx="8331559" cy="2795102"/>
          </a:xfrm>
        </p:spPr>
        <p:txBody>
          <a:bodyPr/>
          <a:lstStyle/>
          <a:p>
            <a:r>
              <a:rPr lang="en-US" sz="2800" dirty="0"/>
              <a:t>CCWA staff proposes updating and supplementing </a:t>
            </a:r>
            <a:r>
              <a:rPr lang="en-US" sz="2800" dirty="0" err="1"/>
              <a:t>CCWA’s</a:t>
            </a:r>
            <a:r>
              <a:rPr lang="en-US" sz="2800" dirty="0"/>
              <a:t> current policies and procedures for water transfers to: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Implement the Water Management Amendment to the SWP Contract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Standardize CCWA procedures</a:t>
            </a:r>
          </a:p>
        </p:txBody>
      </p:sp>
    </p:spTree>
    <p:extLst>
      <p:ext uri="{BB962C8B-B14F-4D97-AF65-F5344CB8AC3E}">
        <p14:creationId xmlns:p14="http://schemas.microsoft.com/office/powerpoint/2010/main" val="259700983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0152"/>
            <a:ext cx="8382000" cy="553998"/>
          </a:xfrm>
        </p:spPr>
        <p:txBody>
          <a:bodyPr/>
          <a:lstStyle/>
          <a:p>
            <a:r>
              <a:rPr lang="en-US" dirty="0"/>
              <a:t>Timeline for Consideration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1972" y="644151"/>
            <a:ext cx="8319752" cy="7497437"/>
          </a:xfrm>
        </p:spPr>
        <p:txBody>
          <a:bodyPr/>
          <a:lstStyle/>
          <a:p>
            <a:r>
              <a:rPr lang="en-US" sz="2800" dirty="0"/>
              <a:t>January Operations and Board Meetings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Began discussions re. concepts to be addressed</a:t>
            </a:r>
          </a:p>
          <a:p>
            <a:r>
              <a:rPr lang="en-US" sz="2800" dirty="0"/>
              <a:t>February 15,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Draft Transfer Rules available for review and comment</a:t>
            </a:r>
          </a:p>
          <a:p>
            <a:r>
              <a:rPr lang="en-US" sz="2800" dirty="0"/>
              <a:t>February 22, 2024 – CCWA Board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Discussion re. draft Transfer Rules</a:t>
            </a:r>
          </a:p>
          <a:p>
            <a:r>
              <a:rPr lang="en-US" sz="2800" dirty="0"/>
              <a:t>March 14, 2024 – CCWA Ops Committee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Discussion re. draft Transfer Rules</a:t>
            </a:r>
          </a:p>
          <a:p>
            <a:r>
              <a:rPr lang="en-US" sz="2800" dirty="0"/>
              <a:t>March 21, 2024 – CCWA Board Agenda Packet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Final proposed Transfer Rules available for review</a:t>
            </a:r>
          </a:p>
          <a:p>
            <a:r>
              <a:rPr lang="en-US" sz="2800" dirty="0"/>
              <a:t>March 28, 2024 – CCWA Board Meeting</a:t>
            </a:r>
          </a:p>
          <a:p>
            <a:pPr lvl="1"/>
            <a:r>
              <a:rPr lang="en-US" sz="2400" dirty="0">
                <a:solidFill>
                  <a:schemeClr val="tx1"/>
                </a:solidFill>
              </a:rPr>
              <a:t>Board discusses final proposed Transfer Rules </a:t>
            </a:r>
          </a:p>
          <a:p>
            <a:r>
              <a:rPr lang="en-US" sz="2800" dirty="0">
                <a:solidFill>
                  <a:srgbClr val="FF0000"/>
                </a:solidFill>
              </a:rPr>
              <a:t>April 25, 2024 – CCWA Board Meeting</a:t>
            </a:r>
          </a:p>
          <a:p>
            <a:pPr lvl="1"/>
            <a:r>
              <a:rPr lang="en-US" sz="2400" dirty="0">
                <a:solidFill>
                  <a:srgbClr val="FF0000"/>
                </a:solidFill>
              </a:rPr>
              <a:t>CCWA Board considers approval of proposed Transfer Rules </a:t>
            </a:r>
          </a:p>
          <a:p>
            <a:pPr lvl="1"/>
            <a:endParaRPr lang="en-US" sz="2400" dirty="0">
              <a:solidFill>
                <a:schemeClr val="tx1"/>
              </a:solidFill>
            </a:endParaRPr>
          </a:p>
          <a:p>
            <a:pPr marL="517525" lvl="1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13278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2769989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Background</a:t>
            </a:r>
          </a:p>
        </p:txBody>
      </p:sp>
    </p:spTree>
    <p:extLst>
      <p:ext uri="{BB962C8B-B14F-4D97-AF65-F5344CB8AC3E}">
        <p14:creationId xmlns:p14="http://schemas.microsoft.com/office/powerpoint/2010/main" val="1874807196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8FCCF2-FE2F-BE43-E7C1-74D26F0FEF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34097"/>
            <a:ext cx="8382000" cy="5262979"/>
          </a:xfrm>
        </p:spPr>
        <p:txBody>
          <a:bodyPr/>
          <a:lstStyle/>
          <a:p>
            <a:r>
              <a:rPr lang="en-US" dirty="0"/>
              <a:t>1996 – Board of Directors adopted Water Transfer Procedures</a:t>
            </a:r>
          </a:p>
          <a:p>
            <a:pPr lvl="1"/>
            <a:r>
              <a:rPr lang="en-US" dirty="0"/>
              <a:t>3 types of transfers covered:</a:t>
            </a:r>
          </a:p>
          <a:p>
            <a:pPr lvl="2"/>
            <a:r>
              <a:rPr lang="en-US" dirty="0"/>
              <a:t>Permanent transfers of Project Allotment (Water Supply Agreement § 9)</a:t>
            </a:r>
          </a:p>
          <a:p>
            <a:pPr lvl="2"/>
            <a:r>
              <a:rPr lang="en-US" dirty="0"/>
              <a:t>Transfer of unused Project Allotment by CCWA (Water Supply Agreement § 17)</a:t>
            </a:r>
          </a:p>
          <a:p>
            <a:pPr lvl="2"/>
            <a:r>
              <a:rPr lang="en-US" dirty="0"/>
              <a:t>Use of unused capacity in CCWA facilities by third parties (Water Code § 1810 et seq.)</a:t>
            </a:r>
          </a:p>
          <a:p>
            <a:pPr lvl="1"/>
            <a:r>
              <a:rPr lang="en-US" dirty="0"/>
              <a:t>No overlap with proposed Transfer Rules</a:t>
            </a:r>
          </a:p>
          <a:p>
            <a:pPr lvl="2"/>
            <a:r>
              <a:rPr lang="en-US" dirty="0"/>
              <a:t>Proposed rules implement transfers and exchanges permitted by the Water Management Amendment</a:t>
            </a:r>
          </a:p>
          <a:p>
            <a:pPr lvl="1"/>
            <a:r>
              <a:rPr lang="en-US" dirty="0"/>
              <a:t>1996 Water Transfers Procedures remain in effect</a:t>
            </a:r>
          </a:p>
        </p:txBody>
      </p:sp>
    </p:spTree>
    <p:extLst>
      <p:ext uri="{BB962C8B-B14F-4D97-AF65-F5344CB8AC3E}">
        <p14:creationId xmlns:p14="http://schemas.microsoft.com/office/powerpoint/2010/main" val="225333809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E58EBD-C2D9-EB4C-0FE6-6AEE19D89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784186"/>
            <a:ext cx="8382000" cy="5595378"/>
          </a:xfrm>
        </p:spPr>
        <p:txBody>
          <a:bodyPr/>
          <a:lstStyle/>
          <a:p>
            <a:r>
              <a:rPr lang="en-US" dirty="0"/>
              <a:t>2013 – Staff implemented administrative rules to facilitate supplemental water purchases and exchanges </a:t>
            </a:r>
          </a:p>
          <a:p>
            <a:pPr lvl="1"/>
            <a:r>
              <a:rPr lang="en-US" dirty="0"/>
              <a:t>At the time, SWP Contract limited transfers and exchanges</a:t>
            </a:r>
          </a:p>
          <a:p>
            <a:pPr lvl="1"/>
            <a:r>
              <a:rPr lang="en-US" dirty="0"/>
              <a:t>Now out-of-date </a:t>
            </a:r>
          </a:p>
          <a:p>
            <a:r>
              <a:rPr lang="en-US" dirty="0"/>
              <a:t>2021 – Board adopted Resolution No. 21-01</a:t>
            </a:r>
          </a:p>
          <a:p>
            <a:pPr lvl="1"/>
            <a:r>
              <a:rPr lang="en-US" dirty="0"/>
              <a:t>Grants a right of first refusal to purchase Project Water before it is transferred out of the county</a:t>
            </a:r>
          </a:p>
          <a:p>
            <a:r>
              <a:rPr lang="en-US" dirty="0"/>
              <a:t>2021 – SWP Contract amended by the Water Management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391915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9A4A1F-353C-4EAD-8ABA-04E046AF6F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3323987"/>
          </a:xfrm>
        </p:spPr>
        <p:txBody>
          <a:bodyPr/>
          <a:lstStyle/>
          <a:p>
            <a:br>
              <a:rPr lang="en-US" dirty="0"/>
            </a:br>
            <a:br>
              <a:rPr lang="en-US" dirty="0"/>
            </a:br>
            <a:br>
              <a:rPr lang="en-US" dirty="0"/>
            </a:br>
            <a:br>
              <a:rPr lang="en-US" dirty="0"/>
            </a:br>
            <a:r>
              <a:rPr lang="en-US" dirty="0"/>
              <a:t>Summary of</a:t>
            </a:r>
            <a:br>
              <a:rPr lang="en-US" dirty="0"/>
            </a:br>
            <a:r>
              <a:rPr lang="en-US" dirty="0"/>
              <a:t>Proposed Transfer Rules</a:t>
            </a:r>
          </a:p>
        </p:txBody>
      </p:sp>
    </p:spTree>
    <p:extLst>
      <p:ext uri="{BB962C8B-B14F-4D97-AF65-F5344CB8AC3E}">
        <p14:creationId xmlns:p14="http://schemas.microsoft.com/office/powerpoint/2010/main" val="1596214536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7201-F246-96A2-75FB-16ABC8B5F9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476517"/>
            <a:ext cx="8382000" cy="708339"/>
          </a:xfrm>
        </p:spPr>
        <p:txBody>
          <a:bodyPr/>
          <a:lstStyle/>
          <a:p>
            <a:r>
              <a:rPr lang="en-US" sz="4000" dirty="0"/>
              <a:t>INTERNAL 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6A484-0885-B771-C635-FA5E72BBC14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3917996"/>
          </a:xfrm>
        </p:spPr>
        <p:txBody>
          <a:bodyPr/>
          <a:lstStyle/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Unused “Project Allotment” is freely transferrable between/among Participants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No CCWA approval required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Procedures to ensure proper accounting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Regular communication with/among all Participants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Make best efforts to meet the needs of Participants first, before transferring out of county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342144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2BE3F1-3E55-B720-FBDE-DA139ECB3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30187"/>
            <a:ext cx="8382000" cy="553998"/>
          </a:xfrm>
        </p:spPr>
        <p:txBody>
          <a:bodyPr/>
          <a:lstStyle/>
          <a:p>
            <a:r>
              <a:rPr lang="en-US" dirty="0"/>
              <a:t>EXTERNAL </a:t>
            </a:r>
            <a:r>
              <a:rPr lang="en-US" sz="4000" dirty="0"/>
              <a:t>Transfers and Exchanges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CF0EB6-0D82-55A5-0DBF-D8EDDCAE6E7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6518" y="856447"/>
            <a:ext cx="8487178" cy="5928402"/>
          </a:xfrm>
        </p:spPr>
        <p:txBody>
          <a:bodyPr/>
          <a:lstStyle/>
          <a:p>
            <a:pPr marL="0" indent="0">
              <a:spcAft>
                <a:spcPts val="600"/>
              </a:spcAft>
              <a:buNone/>
            </a:pPr>
            <a:r>
              <a:rPr lang="en-US" sz="2800" dirty="0"/>
              <a:t>A. Exchanges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Both balanced and unbalanced exchanges permitted by SWP Contract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Processed same as transfers</a:t>
            </a:r>
          </a:p>
          <a:p>
            <a:pPr marL="0" lvl="1" indent="0">
              <a:spcAft>
                <a:spcPts val="600"/>
              </a:spcAft>
              <a:buNone/>
            </a:pPr>
            <a:r>
              <a:rPr lang="en-US" dirty="0">
                <a:solidFill>
                  <a:schemeClr val="tx1"/>
                </a:solidFill>
              </a:rPr>
              <a:t>B. Transfers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3 types permitted by SWP Contract: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Transfer to a storage program/facility for later return to </a:t>
            </a:r>
            <a:r>
              <a:rPr lang="en-US" dirty="0" err="1">
                <a:solidFill>
                  <a:schemeClr val="tx1"/>
                </a:solidFill>
              </a:rPr>
              <a:t>CCWA’s</a:t>
            </a:r>
            <a:r>
              <a:rPr lang="en-US" dirty="0">
                <a:solidFill>
                  <a:schemeClr val="tx1"/>
                </a:solidFill>
              </a:rPr>
              <a:t> service area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Conveyance of non-project water through the SWP and CCWA facilities for use in </a:t>
            </a:r>
            <a:r>
              <a:rPr lang="en-US" dirty="0" err="1">
                <a:solidFill>
                  <a:schemeClr val="tx1"/>
                </a:solidFill>
              </a:rPr>
              <a:t>CCWA’s</a:t>
            </a:r>
            <a:r>
              <a:rPr lang="en-US" dirty="0">
                <a:solidFill>
                  <a:schemeClr val="tx1"/>
                </a:solidFill>
              </a:rPr>
              <a:t> service area</a:t>
            </a:r>
          </a:p>
          <a:p>
            <a:pPr marL="1371600" lvl="2" indent="-457200">
              <a:spcAft>
                <a:spcPts val="600"/>
              </a:spcAft>
              <a:buFont typeface="+mj-lt"/>
              <a:buAutoNum type="arabicPeriod"/>
            </a:pPr>
            <a:r>
              <a:rPr lang="en-US" dirty="0">
                <a:solidFill>
                  <a:schemeClr val="tx1"/>
                </a:solidFill>
              </a:rPr>
              <a:t>Transfer to a 3</a:t>
            </a:r>
            <a:r>
              <a:rPr lang="en-US" baseline="30000" dirty="0">
                <a:solidFill>
                  <a:schemeClr val="tx1"/>
                </a:solidFill>
              </a:rPr>
              <a:t>rd</a:t>
            </a:r>
            <a:r>
              <a:rPr lang="en-US" dirty="0">
                <a:solidFill>
                  <a:schemeClr val="tx1"/>
                </a:solidFill>
              </a:rPr>
              <a:t> party with no return to CCWA</a:t>
            </a:r>
          </a:p>
          <a:p>
            <a:pPr lvl="1">
              <a:spcAft>
                <a:spcPts val="600"/>
              </a:spcAft>
            </a:pPr>
            <a:r>
              <a:rPr lang="en-US" sz="2400" dirty="0">
                <a:solidFill>
                  <a:schemeClr val="tx1"/>
                </a:solidFill>
              </a:rPr>
              <a:t>All transfers (purchases and sales) require DWR approval and compliance with Water Management Amendment</a:t>
            </a:r>
          </a:p>
          <a:p>
            <a:pPr lvl="2">
              <a:spcAft>
                <a:spcPts val="600"/>
              </a:spcAft>
            </a:pPr>
            <a:endParaRPr lang="en-US" sz="2000" dirty="0">
              <a:solidFill>
                <a:schemeClr val="tx1"/>
              </a:solidFill>
            </a:endParaRPr>
          </a:p>
          <a:p>
            <a:pPr lvl="1">
              <a:spcAft>
                <a:spcPts val="600"/>
              </a:spcAft>
            </a:pPr>
            <a:endParaRPr lang="en-US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2493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1_Sample presentation slides(10)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rgbClr val="FFFFFF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804</Words>
  <Application>Microsoft Office PowerPoint</Application>
  <PresentationFormat>On-screen Show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Segoe</vt:lpstr>
      <vt:lpstr>Times New Roman</vt:lpstr>
      <vt:lpstr>Webdings</vt:lpstr>
      <vt:lpstr>Wingdings</vt:lpstr>
      <vt:lpstr>1_Sample presentation slides(10)</vt:lpstr>
      <vt:lpstr>Update of CCWA Transfer Policy and Procedures  Board Meeting April 25, 2024</vt:lpstr>
      <vt:lpstr>Introduction</vt:lpstr>
      <vt:lpstr>Timeline for Consideration</vt:lpstr>
      <vt:lpstr>    Background</vt:lpstr>
      <vt:lpstr>PowerPoint Presentation</vt:lpstr>
      <vt:lpstr>PowerPoint Presentation</vt:lpstr>
      <vt:lpstr>    Summary of Proposed Transfer Rules</vt:lpstr>
      <vt:lpstr>INTERNAL Transfers and Exchanges</vt:lpstr>
      <vt:lpstr>EXTERNAL Transfers and Exchanges</vt:lpstr>
      <vt:lpstr>External Transfers (Cont.)</vt:lpstr>
      <vt:lpstr>Compliance with Resolution No. 21-01</vt:lpstr>
      <vt:lpstr>Recommendation</vt:lpstr>
      <vt:lpstr>Questions and Discussion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Update of CCWA Transfer Policy and Procedures  Board Meeting April 25, 2024</dc:title>
  <cp:lastModifiedBy>Ray Stokes</cp:lastModifiedBy>
  <cp:revision>5</cp:revision>
  <dcterms:created xsi:type="dcterms:W3CDTF">1900-01-01T07:00:00Z</dcterms:created>
  <dcterms:modified xsi:type="dcterms:W3CDTF">2024-04-24T22:52:49Z</dcterms:modified>
</cp:coreProperties>
</file>