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305" r:id="rId3"/>
    <p:sldId id="632" r:id="rId4"/>
    <p:sldId id="303" r:id="rId5"/>
    <p:sldId id="649" r:id="rId6"/>
    <p:sldId id="650" r:id="rId7"/>
    <p:sldId id="653" r:id="rId8"/>
    <p:sldId id="654" r:id="rId9"/>
    <p:sldId id="655" r:id="rId10"/>
    <p:sldId id="656" r:id="rId11"/>
    <p:sldId id="657" r:id="rId12"/>
    <p:sldId id="659" r:id="rId13"/>
    <p:sldId id="658" r:id="rId14"/>
    <p:sldId id="648" r:id="rId15"/>
    <p:sldId id="62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F. Watkins" initials="LFW" lastIdx="2" clrIdx="0">
    <p:extLst>
      <p:ext uri="{19B8F6BF-5375-455C-9EA6-DF929625EA0E}">
        <p15:presenceInfo xmlns:p15="http://schemas.microsoft.com/office/powerpoint/2012/main" userId="S-1-5-21-986593963-1023692452-483988704-4943" providerId="AD"/>
      </p:ext>
    </p:extLst>
  </p:cmAuthor>
  <p:cmAuthor id="2" name="Dessislava H. Mladenova" initials="DHM" lastIdx="1" clrIdx="1">
    <p:extLst>
      <p:ext uri="{19B8F6BF-5375-455C-9EA6-DF929625EA0E}">
        <p15:presenceInfo xmlns:p15="http://schemas.microsoft.com/office/powerpoint/2012/main" userId="S-1-5-21-986593963-1023692452-483988704-80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2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0D757-11C2-4146-82B7-C7DC17B23B0A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BE142-ED3E-47C3-8517-81D211C0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0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166FF-BAD0-41F3-9DE2-D2DBAD7B9D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818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74FC7-31BE-0265-9CA3-484C3AE0B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A4A9F-F85B-3D95-DBA5-BB2C845FF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22D60-414B-524D-E708-E86B97B2B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4DB5F-7581-7AF2-7679-58B4C8B22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49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CAFD6-4473-AD4B-BF71-EA60E9F11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A4FF9-BE2F-C38D-53A4-BDE3BCAF6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AAAA2-7871-6A12-DA01-A1165E96B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88AA1-B35A-CA5B-93C1-421B63BC5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61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4539F-8E27-C31E-38AC-0BC5FFFD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73F4A-57A3-BE1C-B7A5-2B3A86E5C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C13BD-146F-B9B4-C7D6-D7FCD39A7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0C121-EEFA-A34F-3126-D73B93474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39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3434-0082-662B-184B-F99F5442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290A71-3EE0-4703-FA6B-7FF7C4D70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E5CFC-AE16-CB40-7A44-FFB5FE2CA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04F89-E6CC-8C09-4996-38D712DCF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3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C1345-CAE8-1AF4-F28F-40B8B94C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8518AC-806F-8A6C-BE0C-7AC7389DC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3CE54-16F6-808E-CC3C-7A7B5D1E7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D8C82-1D02-12E6-1337-AB8A4A34D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79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8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6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E82F-02B6-4128-9085-E471959C5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BD35D-A07D-F33C-3E22-C64020494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88D49-D707-089D-BE9A-CCD3DF8AE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1A09B-C7CF-E7C6-A03F-F3E77B5FF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7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5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6E58D-42B7-4210-76DE-01179775D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54545F-ED4C-43F0-729F-850F250E3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C63DF-9E18-1004-0FDC-E145080F4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8C8A9-5CBC-6A68-EBFA-A319A4723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2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C700B-32C0-10DC-B0D9-AE615C06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2A958-1369-6E29-F35F-6599E37F9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0020D-758F-2ADF-50CC-9E94A495E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B2219-794E-6067-744C-DC8A183B6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3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123BB-908B-73FF-88CB-7216F4A32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0CB5B-CBB5-1CD8-36C5-A4611399E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91E64-A93B-6FB0-3C0E-52F16204F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84A99-1B96-09A2-FCD6-EC4900DCC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63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C137-073A-5F1A-6C32-69216EF0A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00CA6-5A3B-922B-65B3-C8D726D63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27D642-A15B-700D-DC3B-FDD2EB148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80B58-13B5-AFF1-3116-16A469AA5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86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A2622-330B-4ED7-44BC-1F7D39E5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270F2-5112-9D06-0959-949A17B60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7BD2E-7F31-E763-2A70-E328E90C1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5A026-9AFE-8B65-1121-2B606CD52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BE142-ED3E-47C3-8517-81D211C0D6B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7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2" y="1905004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51" y="4344992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Picture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91281403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6238879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76079"/>
      </p:ext>
    </p:extLst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2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2163033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2443746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>
                <a:solidFill>
                  <a:srgbClr val="D1B840"/>
                </a:solidFill>
              </a:defRPr>
            </a:lvl3pPr>
            <a:lvl4pPr>
              <a:defRPr lang="en-US" smtClean="0">
                <a:solidFill>
                  <a:srgbClr val="D1B840"/>
                </a:solidFill>
              </a:defRPr>
            </a:lvl4pPr>
            <a:lvl5pPr>
              <a:defRPr lang="en-US">
                <a:solidFill>
                  <a:srgbClr val="D1B840"/>
                </a:solidFill>
              </a:defRPr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invGray">
          <a:xfrm>
            <a:off x="381000" y="381202"/>
            <a:ext cx="8382000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5009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invGray">
          <a:xfrm>
            <a:off x="433465" y="1790277"/>
            <a:ext cx="8382000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55042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invGray">
          <a:xfrm>
            <a:off x="381000" y="381202"/>
            <a:ext cx="8382000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53709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209885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15922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8383" y="2104054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6" y="2521124"/>
            <a:ext cx="4117974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invGray">
          <a:xfrm>
            <a:off x="381000" y="381202"/>
            <a:ext cx="8382000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0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7578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828800"/>
            <a:ext cx="8382000" cy="2443746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invGray">
          <a:xfrm>
            <a:off x="419100" y="375693"/>
            <a:ext cx="8382000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87119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auto">
          <a:xfrm>
            <a:off x="-9524" y="6317902"/>
            <a:ext cx="9153525" cy="540098"/>
          </a:xfrm>
          <a:custGeom>
            <a:avLst/>
            <a:gdLst>
              <a:gd name="connsiteX0" fmla="*/ 0 w 9153525"/>
              <a:gd name="connsiteY0" fmla="*/ 540098 h 540098"/>
              <a:gd name="connsiteX1" fmla="*/ 9153525 w 9153525"/>
              <a:gd name="connsiteY1" fmla="*/ 540098 h 540098"/>
              <a:gd name="connsiteX2" fmla="*/ 9153525 w 9153525"/>
              <a:gd name="connsiteY2" fmla="*/ 140048 h 540098"/>
              <a:gd name="connsiteX3" fmla="*/ 7219950 w 9153525"/>
              <a:gd name="connsiteY3" fmla="*/ 35273 h 540098"/>
              <a:gd name="connsiteX4" fmla="*/ 5848350 w 9153525"/>
              <a:gd name="connsiteY4" fmla="*/ 6698 h 540098"/>
              <a:gd name="connsiteX5" fmla="*/ 4467225 w 9153525"/>
              <a:gd name="connsiteY5" fmla="*/ 149573 h 540098"/>
              <a:gd name="connsiteX6" fmla="*/ 3114675 w 9153525"/>
              <a:gd name="connsiteY6" fmla="*/ 273398 h 540098"/>
              <a:gd name="connsiteX7" fmla="*/ 2009775 w 9153525"/>
              <a:gd name="connsiteY7" fmla="*/ 254348 h 540098"/>
              <a:gd name="connsiteX8" fmla="*/ 838200 w 9153525"/>
              <a:gd name="connsiteY8" fmla="*/ 168623 h 540098"/>
              <a:gd name="connsiteX9" fmla="*/ 19050 w 9153525"/>
              <a:gd name="connsiteY9" fmla="*/ 225773 h 540098"/>
              <a:gd name="connsiteX10" fmla="*/ 0 w 9153525"/>
              <a:gd name="connsiteY10" fmla="*/ 540098 h 540098"/>
              <a:gd name="connsiteX11" fmla="*/ 0 w 9153525"/>
              <a:gd name="connsiteY11" fmla="*/ 506853 h 506853"/>
              <a:gd name="connsiteX12" fmla="*/ 19050 w 9172575"/>
              <a:gd name="connsiteY12" fmla="*/ 542943 h 54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53525" h="540098">
                <a:moveTo>
                  <a:pt x="0" y="540098"/>
                </a:moveTo>
                <a:lnTo>
                  <a:pt x="9153525" y="540098"/>
                </a:lnTo>
                <a:lnTo>
                  <a:pt x="9153525" y="140048"/>
                </a:lnTo>
                <a:lnTo>
                  <a:pt x="7219950" y="35273"/>
                </a:lnTo>
                <a:cubicBezTo>
                  <a:pt x="6669087" y="13048"/>
                  <a:pt x="6307137" y="-12352"/>
                  <a:pt x="5848350" y="6698"/>
                </a:cubicBezTo>
                <a:cubicBezTo>
                  <a:pt x="5389563" y="25748"/>
                  <a:pt x="4922838" y="105123"/>
                  <a:pt x="4467225" y="149573"/>
                </a:cubicBezTo>
                <a:cubicBezTo>
                  <a:pt x="4011612" y="194023"/>
                  <a:pt x="3524250" y="255936"/>
                  <a:pt x="3114675" y="273398"/>
                </a:cubicBezTo>
                <a:cubicBezTo>
                  <a:pt x="2746375" y="267048"/>
                  <a:pt x="2389187" y="271810"/>
                  <a:pt x="2009775" y="254348"/>
                </a:cubicBezTo>
                <a:cubicBezTo>
                  <a:pt x="1630363" y="236886"/>
                  <a:pt x="1169987" y="173385"/>
                  <a:pt x="838200" y="168623"/>
                </a:cubicBezTo>
                <a:cubicBezTo>
                  <a:pt x="506413" y="163861"/>
                  <a:pt x="173037" y="165448"/>
                  <a:pt x="19050" y="225773"/>
                </a:cubicBezTo>
                <a:lnTo>
                  <a:pt x="0" y="540098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r="1130" b="72802"/>
          <a:stretch>
            <a:fillRect/>
          </a:stretch>
        </p:blipFill>
        <p:spPr bwMode="auto">
          <a:xfrm>
            <a:off x="0" y="0"/>
            <a:ext cx="9144000" cy="1888102"/>
          </a:xfrm>
          <a:prstGeom prst="flowChartDocumen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ltGray">
          <a:xfrm>
            <a:off x="533400" y="381000"/>
            <a:ext cx="822960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>
                <a:effectLst>
                  <a:outerShdw blurRad="50800" dist="38100" dir="2700000" algn="tl" rotWithShape="0">
                    <a:schemeClr val="bg1">
                      <a:alpha val="80000"/>
                    </a:schemeClr>
                  </a:outerShdw>
                </a:effectLst>
                <a:latin typeface="+mn-lt"/>
              </a:defRPr>
            </a:lvl1pPr>
          </a:lstStyle>
          <a:p>
            <a:pPr lvl="0" algn="r"/>
            <a:r>
              <a:rPr lang="en-US"/>
              <a:t>Click to edit Master title style</a:t>
            </a:r>
          </a:p>
        </p:txBody>
      </p:sp>
      <p:sp>
        <p:nvSpPr>
          <p:cNvPr id="8" name="Slide Number Placeholder 32"/>
          <p:cNvSpPr txBox="1">
            <a:spLocks noGrp="1"/>
          </p:cNvSpPr>
          <p:nvPr userDrawn="1"/>
        </p:nvSpPr>
        <p:spPr bwMode="auto">
          <a:xfrm>
            <a:off x="8458200" y="6481582"/>
            <a:ext cx="685800" cy="36512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EAEE8-88C6-4A34-99AA-1F41DD91E38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817251"/>
      </p:ext>
    </p:extLst>
  </p:cSld>
  <p:clrMapOvr>
    <a:masterClrMapping/>
  </p:clrMapOvr>
  <p:transition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685802" y="649805"/>
            <a:ext cx="7726627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2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ctr">
              <a:buFont typeface="Arial" pitchFamily="34" charset="0"/>
              <a:buNone/>
              <a:defRPr kumimoji="0" lang="en-US" sz="4400" b="1" i="1" u="none" strike="noStrike" kern="1200" cap="none" spc="0" normalizeH="0" baseline="0" noProof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1167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1"/>
            <a:ext cx="8382000" cy="609398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2057400"/>
            <a:ext cx="8305800" cy="2443746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7181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1882" y="3475451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58" y="579903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1585372"/>
      </p:ext>
    </p:extLst>
  </p:cSld>
  <p:clrMapOvr>
    <a:masterClrMapping/>
  </p:clrMapOvr>
  <p:transition>
    <p:fade/>
  </p:transition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6602"/>
            <a:ext cx="8382000" cy="5539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981201"/>
            <a:ext cx="8305800" cy="2751522"/>
          </a:xfrm>
        </p:spPr>
        <p:txBody>
          <a:bodyPr/>
          <a:lstStyle>
            <a:lvl1pPr marL="396875" marR="0" indent="-396875" algn="l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Blip>
                <a:blip r:embed="rId2"/>
              </a:buBlip>
              <a:defRPr/>
            </a:lvl1pPr>
            <a:lvl2pPr>
              <a:spcBef>
                <a:spcPct val="0"/>
              </a:spcBef>
              <a:spcAft>
                <a:spcPts val="1800"/>
              </a:spcAft>
              <a:defRPr>
                <a:solidFill>
                  <a:schemeClr val="accent4"/>
                </a:solidFill>
              </a:defRPr>
            </a:lvl2pPr>
            <a:lvl3pPr>
              <a:spcBef>
                <a:spcPct val="0"/>
              </a:spcBef>
              <a:spcAft>
                <a:spcPts val="1800"/>
              </a:spcAft>
              <a:defRPr>
                <a:solidFill>
                  <a:schemeClr val="accent3"/>
                </a:solidFill>
              </a:defRPr>
            </a:lvl3pPr>
            <a:lvl4pPr>
              <a:spcBef>
                <a:spcPct val="0"/>
              </a:spcBef>
              <a:spcAft>
                <a:spcPts val="1800"/>
              </a:spcAft>
              <a:defRPr>
                <a:solidFill>
                  <a:schemeClr val="accent2"/>
                </a:solidFill>
              </a:defRPr>
            </a:lvl4pPr>
            <a:lvl5pPr>
              <a:spcBef>
                <a:spcPct val="0"/>
              </a:spcBef>
              <a:spcAft>
                <a:spcPts val="1800"/>
              </a:spcAft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467233"/>
      </p:ext>
    </p:extLst>
  </p:cSld>
  <p:clrMapOvr>
    <a:masterClrMapping/>
  </p:clrMapOvr>
  <p:transition>
    <p:fade/>
  </p:transition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431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59424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752603"/>
            <a:ext cx="7772400" cy="21359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idx="14"/>
          </p:nvPr>
        </p:nvSpPr>
        <p:spPr>
          <a:xfrm>
            <a:off x="228600" y="304801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250324"/>
      </p:ext>
    </p:extLst>
  </p:cSld>
  <p:clrMapOvr>
    <a:masterClrMapping/>
  </p:clrMapOvr>
  <p:transition spd="med">
    <p:pull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1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04800" y="1676404"/>
            <a:ext cx="8305800" cy="2135969"/>
          </a:xfrm>
        </p:spPr>
        <p:txBody>
          <a:bodyPr/>
          <a:lstStyle>
            <a:lvl1pPr marL="396875" marR="0" indent="-39687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defRPr/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26069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144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7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2602"/>
            <a:ext cx="7010400" cy="43735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63550" indent="-4635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"/>
              <a:defRPr sz="2400">
                <a:solidFill>
                  <a:schemeClr val="tx2"/>
                </a:solidFill>
                <a:latin typeface="+mn-lt"/>
              </a:defRPr>
            </a:lvl1pPr>
            <a:lvl2pPr marL="460375" marR="0" indent="31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DC212"/>
              </a:buClr>
              <a:buSzTx/>
              <a:buFont typeface="Webdings" pitchFamily="18" charset="2"/>
              <a:buNone/>
              <a:defRPr sz="1600">
                <a:solidFill>
                  <a:schemeClr val="tx2"/>
                </a:solidFill>
              </a:defRPr>
            </a:lvl2pPr>
            <a:lvl3pPr marL="460375" indent="3175">
              <a:buClr>
                <a:srgbClr val="EDC212"/>
              </a:buClr>
              <a:buFont typeface="Webdings" pitchFamily="18" charset="2"/>
              <a:buNone/>
              <a:defRPr sz="1400">
                <a:solidFill>
                  <a:schemeClr val="accent2"/>
                </a:solidFill>
              </a:defRPr>
            </a:lvl3pPr>
            <a:lvl4pPr marL="228600" indent="-228600">
              <a:buClr>
                <a:srgbClr val="EDC212"/>
              </a:buClr>
              <a:buFont typeface="Webdings" pitchFamily="18" charset="2"/>
              <a:buNone/>
              <a:defRPr sz="2000"/>
            </a:lvl4pPr>
            <a:lvl5pPr marL="228600" indent="-228600">
              <a:buClr>
                <a:srgbClr val="EDC212"/>
              </a:buClr>
              <a:buFont typeface="Webdings" pitchFamily="18" charset="2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60375" marR="0" lvl="2" indent="31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DC212"/>
              </a:buClr>
              <a:buSzTx/>
              <a:buFont typeface="Webdings" pitchFamily="18" charset="2"/>
              <a:buNone/>
              <a:defRPr/>
            </a:pPr>
            <a:r>
              <a:rPr lang="en-US"/>
              <a:t>THIRD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60375" marR="0" lvl="2" indent="31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DC212"/>
              </a:buClr>
              <a:buSzTx/>
              <a:buFont typeface="Webdings" pitchFamily="18" charset="2"/>
              <a:buNone/>
              <a:defRPr/>
            </a:pPr>
            <a:r>
              <a:rPr 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-3505199" y="304800"/>
            <a:ext cx="3268640" cy="35370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1985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216954" y="4381504"/>
            <a:ext cx="2201333" cy="882953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A5AB81">
                  <a:shade val="15000"/>
                  <a:satMod val="180000"/>
                </a:srgbClr>
              </a:gs>
              <a:gs pos="50000">
                <a:srgbClr val="A5AB81">
                  <a:shade val="45000"/>
                  <a:satMod val="170000"/>
                </a:srgbClr>
              </a:gs>
              <a:gs pos="70000">
                <a:srgbClr val="A5AB81">
                  <a:tint val="99000"/>
                  <a:shade val="65000"/>
                  <a:satMod val="155000"/>
                </a:srgbClr>
              </a:gs>
              <a:gs pos="100000">
                <a:srgbClr val="A5AB81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A5AB81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Sample Fill</a:t>
            </a: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3556002" y="4381504"/>
            <a:ext cx="2201333" cy="882953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DD8047">
                  <a:shade val="15000"/>
                  <a:satMod val="180000"/>
                </a:srgbClr>
              </a:gs>
              <a:gs pos="50000">
                <a:srgbClr val="DD8047">
                  <a:shade val="45000"/>
                  <a:satMod val="170000"/>
                </a:srgbClr>
              </a:gs>
              <a:gs pos="70000">
                <a:srgbClr val="DD8047">
                  <a:tint val="99000"/>
                  <a:shade val="65000"/>
                  <a:satMod val="155000"/>
                </a:srgbClr>
              </a:gs>
              <a:gs pos="100000">
                <a:srgbClr val="DD8047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DD8047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Sample Fill</a:t>
            </a: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825502" y="4381504"/>
            <a:ext cx="2201333" cy="882953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94B6D2">
                  <a:shade val="15000"/>
                  <a:satMod val="180000"/>
                </a:srgbClr>
              </a:gs>
              <a:gs pos="50000">
                <a:srgbClr val="94B6D2">
                  <a:shade val="45000"/>
                  <a:satMod val="170000"/>
                </a:srgbClr>
              </a:gs>
              <a:gs pos="70000">
                <a:srgbClr val="94B6D2">
                  <a:tint val="99000"/>
                  <a:shade val="65000"/>
                  <a:satMod val="155000"/>
                </a:srgbClr>
              </a:gs>
              <a:gs pos="100000">
                <a:srgbClr val="94B6D2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94B6D2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Sample Fill</a:t>
            </a:r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6216954" y="5539623"/>
            <a:ext cx="2201333" cy="882953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968C8C">
                  <a:shade val="15000"/>
                  <a:satMod val="180000"/>
                </a:srgbClr>
              </a:gs>
              <a:gs pos="50000">
                <a:srgbClr val="968C8C">
                  <a:shade val="45000"/>
                  <a:satMod val="170000"/>
                </a:srgbClr>
              </a:gs>
              <a:gs pos="70000">
                <a:srgbClr val="968C8C">
                  <a:tint val="99000"/>
                  <a:shade val="65000"/>
                  <a:satMod val="155000"/>
                </a:srgbClr>
              </a:gs>
              <a:gs pos="100000">
                <a:srgbClr val="968C8C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968C8C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Sample Fill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3556002" y="5539623"/>
            <a:ext cx="2201333" cy="882953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7BA79D">
                  <a:shade val="15000"/>
                  <a:satMod val="180000"/>
                </a:srgbClr>
              </a:gs>
              <a:gs pos="50000">
                <a:srgbClr val="7BA79D">
                  <a:shade val="45000"/>
                  <a:satMod val="170000"/>
                </a:srgbClr>
              </a:gs>
              <a:gs pos="70000">
                <a:srgbClr val="7BA79D">
                  <a:tint val="99000"/>
                  <a:shade val="65000"/>
                  <a:satMod val="155000"/>
                </a:srgbClr>
              </a:gs>
              <a:gs pos="100000">
                <a:srgbClr val="7BA79D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7BA79D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Sample Fill</a:t>
            </a: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25502" y="5539623"/>
            <a:ext cx="2201333" cy="882953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D8B25C">
                  <a:shade val="15000"/>
                  <a:satMod val="180000"/>
                </a:srgbClr>
              </a:gs>
              <a:gs pos="50000">
                <a:srgbClr val="D8B25C">
                  <a:shade val="45000"/>
                  <a:satMod val="170000"/>
                </a:srgbClr>
              </a:gs>
              <a:gs pos="70000">
                <a:srgbClr val="D8B25C">
                  <a:tint val="99000"/>
                  <a:shade val="65000"/>
                  <a:satMod val="155000"/>
                </a:srgbClr>
              </a:gs>
              <a:gs pos="100000">
                <a:srgbClr val="D8B25C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D8B25C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Sample Fill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602"/>
            <a:ext cx="8153400" cy="1409617"/>
          </a:xfrm>
        </p:spPr>
        <p:txBody>
          <a:bodyPr/>
          <a:lstStyle>
            <a:lvl1pPr marL="396875" marR="0" indent="-39687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381001"/>
            <a:ext cx="83820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812463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ackground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124200" y="1125538"/>
            <a:ext cx="6019800" cy="573246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Rounded Rectangle 5"/>
          <p:cNvSpPr/>
          <p:nvPr userDrawn="1"/>
        </p:nvSpPr>
        <p:spPr bwMode="auto">
          <a:xfrm>
            <a:off x="2209800" y="609600"/>
            <a:ext cx="6172200" cy="990600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D8B25C">
                  <a:shade val="15000"/>
                  <a:satMod val="180000"/>
                  <a:alpha val="50000"/>
                </a:srgbClr>
              </a:gs>
              <a:gs pos="50000">
                <a:srgbClr val="D8B25C">
                  <a:shade val="45000"/>
                  <a:satMod val="170000"/>
                  <a:alpha val="75000"/>
                </a:srgbClr>
              </a:gs>
              <a:gs pos="70000">
                <a:srgbClr val="D8B25C">
                  <a:tint val="99000"/>
                  <a:shade val="65000"/>
                  <a:satMod val="155000"/>
                  <a:alpha val="75000"/>
                </a:srgbClr>
              </a:gs>
              <a:gs pos="100000">
                <a:srgbClr val="D8B25C">
                  <a:tint val="95500"/>
                  <a:shade val="100000"/>
                  <a:satMod val="155000"/>
                  <a:alpha val="7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D8B25C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838200" y="2514600"/>
            <a:ext cx="7315200" cy="2819400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94B6D2">
                  <a:shade val="15000"/>
                  <a:satMod val="180000"/>
                  <a:alpha val="75000"/>
                </a:srgbClr>
              </a:gs>
              <a:gs pos="50000">
                <a:srgbClr val="94B6D2">
                  <a:shade val="45000"/>
                  <a:satMod val="170000"/>
                  <a:alpha val="75000"/>
                </a:srgbClr>
              </a:gs>
              <a:gs pos="70000">
                <a:srgbClr val="94B6D2">
                  <a:tint val="99000"/>
                  <a:shade val="65000"/>
                  <a:satMod val="155000"/>
                  <a:alpha val="75000"/>
                </a:srgbClr>
              </a:gs>
              <a:gs pos="100000">
                <a:srgbClr val="94B6D2">
                  <a:tint val="95500"/>
                  <a:shade val="100000"/>
                  <a:satMod val="155000"/>
                  <a:alpha val="7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94B6D2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Arial"/>
            </a:endParaRPr>
          </a:p>
        </p:txBody>
      </p:sp>
      <p:pic>
        <p:nvPicPr>
          <p:cNvPr id="9" name="Picture 6" descr="Color Se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0" y="0"/>
            <a:ext cx="3365500" cy="33655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Rounded Rectangle 9"/>
          <p:cNvSpPr/>
          <p:nvPr userDrawn="1"/>
        </p:nvSpPr>
        <p:spPr bwMode="auto">
          <a:xfrm>
            <a:off x="4876800" y="5029200"/>
            <a:ext cx="3505200" cy="685800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D8B25C">
                  <a:shade val="15000"/>
                  <a:satMod val="180000"/>
                  <a:alpha val="50000"/>
                </a:srgbClr>
              </a:gs>
              <a:gs pos="50000">
                <a:srgbClr val="D8B25C">
                  <a:shade val="45000"/>
                  <a:satMod val="170000"/>
                  <a:alpha val="75000"/>
                </a:srgbClr>
              </a:gs>
              <a:gs pos="70000">
                <a:srgbClr val="D8B25C">
                  <a:tint val="99000"/>
                  <a:shade val="65000"/>
                  <a:satMod val="155000"/>
                  <a:alpha val="75000"/>
                </a:srgbClr>
              </a:gs>
              <a:gs pos="100000">
                <a:srgbClr val="D8B25C">
                  <a:tint val="95500"/>
                  <a:shade val="100000"/>
                  <a:satMod val="155000"/>
                  <a:alpha val="7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D8B25C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3124200"/>
            <a:ext cx="69342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38600" y="685801"/>
            <a:ext cx="4267200" cy="88639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953000" y="5105403"/>
            <a:ext cx="3352800" cy="8863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85286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Se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124200" y="1125538"/>
            <a:ext cx="6019800" cy="573246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Rounded Rectangle 3"/>
          <p:cNvSpPr/>
          <p:nvPr userDrawn="1"/>
        </p:nvSpPr>
        <p:spPr bwMode="auto">
          <a:xfrm>
            <a:off x="2514600" y="5105400"/>
            <a:ext cx="6172200" cy="990600"/>
          </a:xfrm>
          <a:prstGeom prst="roundRect">
            <a:avLst>
              <a:gd name="adj" fmla="val 9033"/>
            </a:avLst>
          </a:prstGeom>
          <a:gradFill rotWithShape="1">
            <a:gsLst>
              <a:gs pos="0">
                <a:srgbClr val="D8B25C">
                  <a:shade val="15000"/>
                  <a:satMod val="180000"/>
                  <a:alpha val="50000"/>
                </a:srgbClr>
              </a:gs>
              <a:gs pos="50000">
                <a:srgbClr val="D8B25C">
                  <a:shade val="45000"/>
                  <a:satMod val="170000"/>
                  <a:alpha val="75000"/>
                </a:srgbClr>
              </a:gs>
              <a:gs pos="70000">
                <a:srgbClr val="D8B25C">
                  <a:tint val="99000"/>
                  <a:shade val="65000"/>
                  <a:satMod val="155000"/>
                  <a:alpha val="75000"/>
                </a:srgbClr>
              </a:gs>
              <a:gs pos="100000">
                <a:srgbClr val="D8B25C">
                  <a:tint val="95500"/>
                  <a:shade val="100000"/>
                  <a:satMod val="155000"/>
                  <a:alpha val="7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D8B25C">
                <a:satMod val="300000"/>
              </a:srgbClr>
            </a:contourClr>
          </a:sp3d>
        </p:spPr>
        <p:txBody>
          <a:bodyPr lIns="91436" tIns="45718" rIns="91436" bIns="45718" anchor="ctr"/>
          <a:lstStyle/>
          <a:p>
            <a:pPr marL="0" marR="0" lvl="0" indent="0" algn="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	The Metropolitan Water District of Southern California</a:t>
            </a: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143000" y="914400"/>
            <a:ext cx="7315200" cy="3276600"/>
          </a:xfrm>
          <a:prstGeom prst="roundRect">
            <a:avLst>
              <a:gd name="adj" fmla="val 9033"/>
            </a:avLst>
          </a:prstGeom>
          <a:gradFill>
            <a:gsLst>
              <a:gs pos="0">
                <a:schemeClr val="accent1">
                  <a:shade val="15000"/>
                  <a:satMod val="180000"/>
                  <a:alpha val="75000"/>
                </a:schemeClr>
              </a:gs>
              <a:gs pos="50000">
                <a:schemeClr val="accent1">
                  <a:shade val="45000"/>
                  <a:satMod val="170000"/>
                  <a:alpha val="75000"/>
                </a:schemeClr>
              </a:gs>
              <a:gs pos="70000">
                <a:schemeClr val="accent1">
                  <a:tint val="99000"/>
                  <a:shade val="65000"/>
                  <a:satMod val="155000"/>
                  <a:alpha val="75000"/>
                </a:schemeClr>
              </a:gs>
              <a:gs pos="100000">
                <a:schemeClr val="accent1">
                  <a:tint val="95500"/>
                  <a:shade val="100000"/>
                  <a:satMod val="155000"/>
                  <a:alpha val="7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Arial"/>
            </a:endParaRPr>
          </a:p>
        </p:txBody>
      </p:sp>
      <p:pic>
        <p:nvPicPr>
          <p:cNvPr id="6" name="Picture 6" descr="Color Seal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0" y="3492500"/>
            <a:ext cx="3365500" cy="33655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990600"/>
            <a:ext cx="70104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5297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124200" y="1125538"/>
            <a:ext cx="6019800" cy="573246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Rounded Rectangle 3"/>
          <p:cNvSpPr/>
          <p:nvPr userDrawn="1"/>
        </p:nvSpPr>
        <p:spPr bwMode="auto">
          <a:xfrm>
            <a:off x="1143000" y="1600200"/>
            <a:ext cx="7315200" cy="2057400"/>
          </a:xfrm>
          <a:prstGeom prst="roundRect">
            <a:avLst>
              <a:gd name="adj" fmla="val 9033"/>
            </a:avLst>
          </a:prstGeom>
          <a:gradFill>
            <a:gsLst>
              <a:gs pos="0">
                <a:schemeClr val="accent1">
                  <a:shade val="15000"/>
                  <a:satMod val="180000"/>
                  <a:alpha val="75000"/>
                </a:schemeClr>
              </a:gs>
              <a:gs pos="50000">
                <a:schemeClr val="accent1">
                  <a:shade val="45000"/>
                  <a:satMod val="170000"/>
                  <a:alpha val="75000"/>
                </a:schemeClr>
              </a:gs>
              <a:gs pos="70000">
                <a:schemeClr val="accent1">
                  <a:tint val="99000"/>
                  <a:shade val="65000"/>
                  <a:satMod val="155000"/>
                  <a:alpha val="75000"/>
                </a:schemeClr>
              </a:gs>
              <a:gs pos="100000">
                <a:schemeClr val="accent1">
                  <a:tint val="95500"/>
                  <a:shade val="100000"/>
                  <a:satMod val="155000"/>
                  <a:alpha val="7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1828800"/>
            <a:ext cx="70104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71212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43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D8B25C"/>
              </a:buClr>
              <a:buFont typeface="Calibri" pitchFamily="34" charset="0"/>
              <a:buChar char="•"/>
              <a:defRPr>
                <a:solidFill>
                  <a:srgbClr val="D8B2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lnSpc>
                <a:spcPct val="90000"/>
              </a:lnSpc>
              <a:buClr>
                <a:srgbClr val="A5AB81"/>
              </a:buClr>
              <a:buFont typeface="Calibri" pitchFamily="34" charset="0"/>
              <a:buChar char="•"/>
              <a:defRPr>
                <a:solidFill>
                  <a:srgbClr val="A5A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lnSpc>
                <a:spcPct val="90000"/>
              </a:lnSpc>
              <a:buClr>
                <a:srgbClr val="DD8047"/>
              </a:buClr>
              <a:buFont typeface="Calibri" pitchFamily="34" charset="0"/>
              <a:buChar char="•"/>
              <a:defRPr>
                <a:solidFill>
                  <a:srgbClr val="DD8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lnSpc>
                <a:spcPct val="90000"/>
              </a:lnSpc>
              <a:buClr>
                <a:schemeClr val="tx1"/>
              </a:buClr>
              <a:buFont typeface="Calibri" pitchFamily="34" charset="0"/>
              <a:buChar char="•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46587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r="1130" b="72802"/>
          <a:stretch>
            <a:fillRect/>
          </a:stretch>
        </p:blipFill>
        <p:spPr bwMode="auto">
          <a:xfrm>
            <a:off x="0" y="-41440"/>
            <a:ext cx="9144000" cy="1888102"/>
          </a:xfrm>
          <a:prstGeom prst="flowChartDocumen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ltGray">
          <a:xfrm>
            <a:off x="381000" y="381202"/>
            <a:ext cx="838200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65687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506506" y="1839433"/>
            <a:ext cx="8382000" cy="2443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D8B25C"/>
                </a:solidFill>
              </a:defRPr>
            </a:lvl2pPr>
            <a:lvl3pPr>
              <a:defRPr lang="en-US" smtClean="0">
                <a:solidFill>
                  <a:srgbClr val="D1B840"/>
                </a:solidFill>
              </a:defRPr>
            </a:lvl3pPr>
            <a:lvl4pPr>
              <a:defRPr lang="en-US" smtClean="0">
                <a:solidFill>
                  <a:srgbClr val="D1B840"/>
                </a:solidFill>
              </a:defRPr>
            </a:lvl4pPr>
            <a:lvl5pPr>
              <a:defRPr lang="en-US" smtClean="0">
                <a:solidFill>
                  <a:srgbClr val="D1B840"/>
                </a:solidFill>
              </a:defRPr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0654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1045634" y="649805"/>
            <a:ext cx="7043208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5634" y="4344992"/>
            <a:ext cx="7043208" cy="46166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181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ctr">
              <a:buFont typeface="Arial" pitchFamily="34" charset="0"/>
              <a:buNone/>
              <a:defRPr kumimoji="0" lang="en-US" sz="4800" b="1" i="1" u="none" strike="noStrike" kern="1200" cap="none" spc="0" normalizeH="0" baseline="0" noProof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066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4686" y="1835915"/>
            <a:ext cx="8305800" cy="2443746"/>
          </a:xfrm>
        </p:spPr>
        <p:txBody>
          <a:bodyPr/>
          <a:lstStyle>
            <a:lvl1pPr marL="396875" marR="0" indent="-396875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2"/>
              </a:buBlip>
              <a:defRPr/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4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3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2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42825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37666"/>
            <a:ext cx="8382000" cy="2443746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D8B25C"/>
                </a:solidFill>
              </a:defRPr>
            </a:lvl2pPr>
            <a:lvl3pPr>
              <a:defRPr lang="en-US" smtClean="0">
                <a:solidFill>
                  <a:srgbClr val="D1B840"/>
                </a:solidFill>
              </a:defRPr>
            </a:lvl3pPr>
            <a:lvl4pPr>
              <a:defRPr lang="en-US" smtClean="0">
                <a:solidFill>
                  <a:srgbClr val="D1B840"/>
                </a:solidFill>
              </a:defRPr>
            </a:lvl4pPr>
            <a:lvl5pPr>
              <a:defRPr lang="en-US">
                <a:solidFill>
                  <a:srgbClr val="D1B840"/>
                </a:solidFill>
              </a:defRPr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19692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37665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37665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06997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2098850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15922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8382" y="210405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6" y="2521124"/>
            <a:ext cx="4117974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421765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48120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421765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10042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124200" y="1125538"/>
            <a:ext cx="6019800" cy="573246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Rounded Rectangle 3"/>
          <p:cNvSpPr/>
          <p:nvPr userDrawn="1"/>
        </p:nvSpPr>
        <p:spPr bwMode="auto">
          <a:xfrm>
            <a:off x="1143000" y="1600200"/>
            <a:ext cx="7315200" cy="2057400"/>
          </a:xfrm>
          <a:prstGeom prst="roundRect">
            <a:avLst>
              <a:gd name="adj" fmla="val 9033"/>
            </a:avLst>
          </a:prstGeom>
          <a:gradFill>
            <a:gsLst>
              <a:gs pos="0">
                <a:schemeClr val="accent1">
                  <a:shade val="15000"/>
                  <a:satMod val="180000"/>
                  <a:alpha val="75000"/>
                </a:schemeClr>
              </a:gs>
              <a:gs pos="50000">
                <a:schemeClr val="accent1">
                  <a:shade val="45000"/>
                  <a:satMod val="170000"/>
                  <a:alpha val="75000"/>
                </a:schemeClr>
              </a:gs>
              <a:gs pos="70000">
                <a:schemeClr val="accent1">
                  <a:tint val="99000"/>
                  <a:shade val="65000"/>
                  <a:satMod val="155000"/>
                  <a:alpha val="75000"/>
                </a:schemeClr>
              </a:gs>
              <a:gs pos="100000">
                <a:schemeClr val="accent1">
                  <a:tint val="95500"/>
                  <a:shade val="100000"/>
                  <a:satMod val="155000"/>
                  <a:alpha val="7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5400" b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1828800"/>
            <a:ext cx="7010400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3434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1045634" y="649805"/>
            <a:ext cx="7043208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5634" y="4344992"/>
            <a:ext cx="7043208" cy="46166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181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ctr">
              <a:buFont typeface="Arial" pitchFamily="34" charset="0"/>
              <a:buNone/>
              <a:defRPr kumimoji="0" lang="en-US" sz="4800" b="1" i="1" u="none" strike="noStrike" kern="1200" cap="none" spc="0" normalizeH="0" baseline="0" noProof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16468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91582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4686" y="1835915"/>
            <a:ext cx="8305800" cy="2443746"/>
          </a:xfrm>
        </p:spPr>
        <p:txBody>
          <a:bodyPr/>
          <a:lstStyle>
            <a:lvl1pPr marL="396875" marR="0" indent="-396875" algn="l" defTabSz="914363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Blip>
                <a:blip r:embed="rId2"/>
              </a:buBlip>
              <a:defRPr/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4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3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2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7391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506506" y="1839433"/>
            <a:ext cx="8382000" cy="24437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D8B25C"/>
                </a:solidFill>
              </a:defRPr>
            </a:lvl2pPr>
            <a:lvl3pPr>
              <a:defRPr lang="en-US" smtClean="0">
                <a:solidFill>
                  <a:srgbClr val="D1B840"/>
                </a:solidFill>
              </a:defRPr>
            </a:lvl3pPr>
            <a:lvl4pPr>
              <a:defRPr lang="en-US" smtClean="0">
                <a:solidFill>
                  <a:srgbClr val="D1B840"/>
                </a:solidFill>
              </a:defRPr>
            </a:lvl4pPr>
            <a:lvl5pPr>
              <a:defRPr lang="en-US" smtClean="0">
                <a:solidFill>
                  <a:srgbClr val="D1B840"/>
                </a:solidFill>
              </a:defRPr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157120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37666"/>
            <a:ext cx="8382000" cy="2443746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D8B25C"/>
                </a:solidFill>
              </a:defRPr>
            </a:lvl2pPr>
            <a:lvl3pPr>
              <a:defRPr lang="en-US" smtClean="0">
                <a:solidFill>
                  <a:srgbClr val="D1B840"/>
                </a:solidFill>
              </a:defRPr>
            </a:lvl3pPr>
            <a:lvl4pPr>
              <a:defRPr lang="en-US" smtClean="0">
                <a:solidFill>
                  <a:srgbClr val="D1B840"/>
                </a:solidFill>
              </a:defRPr>
            </a:lvl4pPr>
            <a:lvl5pPr>
              <a:defRPr lang="en-US">
                <a:solidFill>
                  <a:srgbClr val="D1B840"/>
                </a:solidFill>
              </a:defRPr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127277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37665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37665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68081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2098850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15922"/>
            <a:ext cx="4114800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8382" y="210405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6" y="2521124"/>
            <a:ext cx="4117974" cy="2886944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421765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14043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421765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01102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828800"/>
            <a:ext cx="8382000" cy="2443746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600"/>
              </a:spcBef>
              <a:spcAft>
                <a:spcPts val="60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invGray">
          <a:xfrm>
            <a:off x="419100" y="375693"/>
            <a:ext cx="8382000" cy="60939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ctr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kern="1200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75538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2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51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ctr">
              <a:buFont typeface="Arial" pitchFamily="34" charset="0"/>
              <a:buNone/>
              <a:defRPr kumimoji="0" lang="en-US" sz="4400" b="1" i="1" u="none" strike="noStrike" kern="1200" cap="none" spc="0" normalizeH="0" baseline="0" noProof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421765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4227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421765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6749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ckground S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124200" y="1125538"/>
            <a:ext cx="6019800" cy="573246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Rounded Rectangle 3"/>
          <p:cNvSpPr/>
          <p:nvPr userDrawn="1"/>
        </p:nvSpPr>
        <p:spPr bwMode="auto">
          <a:xfrm>
            <a:off x="1143000" y="1600200"/>
            <a:ext cx="7315200" cy="2057400"/>
          </a:xfrm>
          <a:prstGeom prst="roundRect">
            <a:avLst>
              <a:gd name="adj" fmla="val 9033"/>
            </a:avLst>
          </a:prstGeom>
          <a:gradFill>
            <a:gsLst>
              <a:gs pos="0">
                <a:schemeClr val="accent1">
                  <a:shade val="15000"/>
                  <a:satMod val="180000"/>
                  <a:alpha val="75000"/>
                </a:schemeClr>
              </a:gs>
              <a:gs pos="50000">
                <a:schemeClr val="accent1">
                  <a:shade val="45000"/>
                  <a:satMod val="170000"/>
                  <a:alpha val="75000"/>
                </a:schemeClr>
              </a:gs>
              <a:gs pos="70000">
                <a:schemeClr val="accent1">
                  <a:tint val="99000"/>
                  <a:shade val="65000"/>
                  <a:satMod val="155000"/>
                  <a:alpha val="75000"/>
                </a:schemeClr>
              </a:gs>
              <a:gs pos="100000">
                <a:schemeClr val="accent1">
                  <a:tint val="95500"/>
                  <a:shade val="100000"/>
                  <a:satMod val="155000"/>
                  <a:alpha val="7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5400" b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1828800"/>
            <a:ext cx="7010400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5119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5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5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3280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70"/>
            <a:ext cx="7886700" cy="2511835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FCA50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850583"/>
            <a:ext cx="7885509" cy="166199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Delta Conveyance Project           ACP/WP/Subject to Common  Interest Agreement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43">
            <a:extLst>
              <a:ext uri="{FF2B5EF4-FFF2-40B4-BE49-F238E27FC236}">
                <a16:creationId xmlns:a16="http://schemas.microsoft.com/office/drawing/2014/main" id="{A95CDF53-5217-4ADA-BDD0-06A491A67C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4850581"/>
            <a:ext cx="6063854" cy="160338"/>
          </a:xfrm>
          <a:prstGeom prst="rect">
            <a:avLst/>
          </a:prstGeom>
          <a:gradFill rotWithShape="1">
            <a:gsLst>
              <a:gs pos="0">
                <a:srgbClr val="FCA501"/>
              </a:gs>
              <a:gs pos="50000">
                <a:srgbClr val="FEC358">
                  <a:alpha val="61000"/>
                </a:srgbClr>
              </a:gs>
              <a:gs pos="100000">
                <a:srgbClr val="FEDCA0">
                  <a:alpha val="52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lIns="67500" tIns="35100" rIns="67500" bIns="35100" anchor="ctr"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74277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3284-3AF2-45CB-8168-BAC45C16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473826E-B275-415D-BF47-843146AB7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1" y="1242207"/>
            <a:ext cx="7885509" cy="5834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CA50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E58144-3A74-4437-914A-D3E6CBC7E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825627"/>
            <a:ext cx="7675350" cy="2954655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defRPr/>
            </a:lvl1pPr>
            <a:lvl2pPr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defRPr/>
            </a:lvl2pPr>
            <a:lvl3pPr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defRPr/>
            </a:lvl3pPr>
            <a:lvl4pPr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defRPr/>
            </a:lvl4pPr>
            <a:lvl5pPr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26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57805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3" y="1757805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" y="6492879"/>
            <a:ext cx="9131559" cy="36512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227513" algn="dec"/>
                <a:tab pos="8462963" algn="ctr"/>
              </a:tabLst>
            </a:pPr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Special Committee on Bay-Delta 	Item 3c, Page  	May 24, 2016</a:t>
            </a:r>
          </a:p>
        </p:txBody>
      </p:sp>
    </p:spTree>
    <p:extLst>
      <p:ext uri="{BB962C8B-B14F-4D97-AF65-F5344CB8AC3E}">
        <p14:creationId xmlns:p14="http://schemas.microsoft.com/office/powerpoint/2010/main" val="316847709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128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9226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8583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9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645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transition>
    <p:fade/>
  </p:transition>
  <p:hf hdr="0" ftr="0" dt="0"/>
  <p:txStyles>
    <p:titleStyle>
      <a:lvl1pPr algn="ctr" defTabSz="914363" rtl="0" eaLnBrk="1" latinLnBrk="0" hangingPunct="1">
        <a:lnSpc>
          <a:spcPct val="90000"/>
        </a:lnSpc>
        <a:spcBef>
          <a:spcPct val="0"/>
        </a:spcBef>
        <a:buNone/>
        <a:defRPr lang="en-US" sz="4000" b="0" kern="1200" cap="none" spc="-15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300" y="4262542"/>
            <a:ext cx="7681913" cy="2194817"/>
          </a:xfrm>
        </p:spPr>
        <p:txBody>
          <a:bodyPr/>
          <a:lstStyle/>
          <a:p>
            <a:r>
              <a:rPr lang="en-US" sz="4000" dirty="0"/>
              <a:t>Operations Update</a:t>
            </a:r>
            <a:br>
              <a:rPr lang="en-US" sz="4000" dirty="0"/>
            </a:br>
            <a:r>
              <a:rPr lang="en-US" sz="4000" dirty="0"/>
              <a:t>Operating Committee Meeting</a:t>
            </a:r>
            <a:br>
              <a:rPr lang="en-US" sz="4000" dirty="0"/>
            </a:br>
            <a:r>
              <a:rPr lang="en-US" sz="4000" dirty="0"/>
              <a:t>March 13, 2025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14" y="753836"/>
            <a:ext cx="3782786" cy="29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415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DDE8C-31DC-8B7E-0FF4-EC2DCB66D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E6C6-0591-4AC1-D726-2D991780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Treatment Plant 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781CD-F975-671F-866D-4F900BE72E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04" y="960481"/>
            <a:ext cx="8382000" cy="7435882"/>
          </a:xfrm>
        </p:spPr>
        <p:txBody>
          <a:bodyPr/>
          <a:lstStyle/>
          <a:p>
            <a:r>
              <a:rPr lang="en-US" dirty="0"/>
              <a:t>Next steps include:</a:t>
            </a:r>
          </a:p>
          <a:p>
            <a:pPr lvl="1"/>
            <a:r>
              <a:rPr lang="en-US" dirty="0"/>
              <a:t>Report development and backwash system head-loss analysis</a:t>
            </a:r>
          </a:p>
          <a:p>
            <a:pPr lvl="1"/>
            <a:r>
              <a:rPr lang="en-US" dirty="0"/>
              <a:t>Media analysis (size, durability, specific gravity)</a:t>
            </a:r>
          </a:p>
          <a:p>
            <a:pPr lvl="1"/>
            <a:r>
              <a:rPr lang="en-US" dirty="0"/>
              <a:t>Underdrain nozzle head-loss and coating analysis</a:t>
            </a:r>
          </a:p>
          <a:p>
            <a:pPr lvl="1"/>
            <a:r>
              <a:rPr lang="en-US" dirty="0"/>
              <a:t>WTP treatment chemistry and desktop water quality profiling</a:t>
            </a:r>
          </a:p>
          <a:p>
            <a:pPr marL="517525" lvl="1" indent="0">
              <a:buNone/>
            </a:pPr>
            <a:endParaRPr lang="en-US" dirty="0"/>
          </a:p>
          <a:p>
            <a:r>
              <a:rPr lang="en-US" dirty="0"/>
              <a:t>Report will be used to inform the design of the filter multimedia and underdrain nozzle replacement project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882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BCAFA-FD92-9B91-6C6B-CFC5C30B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B574-1248-018C-7157-637282AF8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Mussel Detections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075C0-14FD-17B0-647F-63BE5B95A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04" y="960481"/>
            <a:ext cx="8382000" cy="232063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CBA12-A852-C96F-BB48-4A4258645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77" y="784186"/>
            <a:ext cx="6593491" cy="6060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99005A-F626-FF3D-7DB2-A7B65E7AB6D1}"/>
              </a:ext>
            </a:extLst>
          </p:cNvPr>
          <p:cNvSpPr txBox="1"/>
          <p:nvPr/>
        </p:nvSpPr>
        <p:spPr>
          <a:xfrm>
            <a:off x="1338146" y="6088566"/>
            <a:ext cx="15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7, 2025</a:t>
            </a:r>
          </a:p>
        </p:txBody>
      </p:sp>
    </p:spTree>
    <p:extLst>
      <p:ext uri="{BB962C8B-B14F-4D97-AF65-F5344CB8AC3E}">
        <p14:creationId xmlns:p14="http://schemas.microsoft.com/office/powerpoint/2010/main" val="35636263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47D8F-FDEE-A7DB-3FF9-7DF7B5917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AB55-90D4-F0F8-399C-B2AFEAFF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Mussel Detection in Coastal Branch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443E2-3942-D92E-F1F1-73A89081AD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04" y="960481"/>
            <a:ext cx="8382000" cy="8131457"/>
          </a:xfrm>
        </p:spPr>
        <p:txBody>
          <a:bodyPr/>
          <a:lstStyle/>
          <a:p>
            <a:r>
              <a:rPr lang="en-US" dirty="0"/>
              <a:t>In February a colony of golden mussels was discovered in the Coastal Branch at Las </a:t>
            </a:r>
            <a:r>
              <a:rPr lang="en-US" dirty="0" err="1"/>
              <a:t>Perrillas</a:t>
            </a:r>
            <a:r>
              <a:rPr lang="en-US" dirty="0"/>
              <a:t> Pumping Plant</a:t>
            </a:r>
          </a:p>
          <a:p>
            <a:r>
              <a:rPr lang="en-US" dirty="0"/>
              <a:t>DWR is conducting additional inspections to determine the extent of their spread </a:t>
            </a:r>
          </a:p>
          <a:p>
            <a:r>
              <a:rPr lang="en-US" dirty="0"/>
              <a:t>CCWA has not observed any golden mussel colonies at the WTP</a:t>
            </a:r>
          </a:p>
          <a:p>
            <a:r>
              <a:rPr lang="en-US" dirty="0"/>
              <a:t>The WTP is an effective built-in control to remove golden mussel </a:t>
            </a:r>
            <a:r>
              <a:rPr lang="en-US" dirty="0" err="1"/>
              <a:t>veligers</a:t>
            </a:r>
            <a:r>
              <a:rPr lang="en-US" dirty="0"/>
              <a:t> from source water and prevent passage downstream to CCWA and/or CCWA Participant facilities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797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EEF7-53BB-B334-408B-D335CDB74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A5F4-6B15-6BD6-C5AD-73D090121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Golden Mussel Detection in Coastal Branch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8D5ED-3960-D622-D033-1080E567A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04" y="960481"/>
            <a:ext cx="8382000" cy="6604885"/>
          </a:xfrm>
        </p:spPr>
        <p:txBody>
          <a:bodyPr/>
          <a:lstStyle/>
          <a:p>
            <a:r>
              <a:rPr lang="en-US" dirty="0"/>
              <a:t>DWR is developing plans to mitigate golden mussel colonies in SWP facilities upstream of the Coastal Branch, such as the O’Neil Forebay, Skinner Fish Facility and Dos Amigos Pumping Plant</a:t>
            </a:r>
          </a:p>
          <a:p>
            <a:r>
              <a:rPr lang="en-US" dirty="0"/>
              <a:t>There are not any immediate operational impacts to the Coastal Branch</a:t>
            </a:r>
          </a:p>
          <a:p>
            <a:r>
              <a:rPr lang="en-US" dirty="0"/>
              <a:t>Additional maintenance tasks are expected because of the golden mussel colonization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642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D89A0-1094-7123-A468-1BF4054B2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BFD86-0E27-75D1-922D-6C6964B6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331F-F293-2710-8022-EE410B28F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04" y="960481"/>
            <a:ext cx="8382000" cy="8186857"/>
          </a:xfrm>
        </p:spPr>
        <p:txBody>
          <a:bodyPr/>
          <a:lstStyle/>
          <a:p>
            <a:r>
              <a:rPr lang="en-US" dirty="0"/>
              <a:t>Projects/Design Work</a:t>
            </a:r>
          </a:p>
          <a:p>
            <a:pPr lvl="1"/>
            <a:r>
              <a:rPr lang="en-US" sz="2600" dirty="0"/>
              <a:t>Mesa Verde Road survey and design</a:t>
            </a:r>
          </a:p>
          <a:p>
            <a:pPr lvl="1"/>
            <a:r>
              <a:rPr lang="en-US" sz="2600" dirty="0"/>
              <a:t>Tank 7 access road design </a:t>
            </a:r>
          </a:p>
          <a:p>
            <a:pPr lvl="1"/>
            <a:r>
              <a:rPr lang="en-US" sz="2600" dirty="0"/>
              <a:t>Electrical vehicle charging station design</a:t>
            </a:r>
          </a:p>
          <a:p>
            <a:pPr lvl="1"/>
            <a:r>
              <a:rPr lang="en-US" sz="2600" dirty="0"/>
              <a:t>EDV Hydraulic Package Replacement bid opening</a:t>
            </a:r>
          </a:p>
          <a:p>
            <a:pPr lvl="1"/>
            <a:r>
              <a:rPr lang="en-US" sz="2600" dirty="0"/>
              <a:t>Corroded Riser Replacement Project bid preparation</a:t>
            </a:r>
          </a:p>
          <a:p>
            <a:pPr lvl="1"/>
            <a:r>
              <a:rPr lang="en-US" sz="2600" dirty="0"/>
              <a:t>Nipomo Dosing Facility power pole and security fence installation</a:t>
            </a:r>
          </a:p>
          <a:p>
            <a:r>
              <a:rPr lang="en-US" dirty="0"/>
              <a:t>2025 Coastal Branch outage planning </a:t>
            </a:r>
          </a:p>
          <a:p>
            <a:r>
              <a:rPr lang="en-US" dirty="0"/>
              <a:t>Staffing Updates</a:t>
            </a:r>
          </a:p>
          <a:p>
            <a:pPr lvl="1"/>
            <a:r>
              <a:rPr lang="en-US" sz="2600" dirty="0"/>
              <a:t>Maintenance/Instrumentation Calibration and  Repair Technician Recruitment</a:t>
            </a:r>
          </a:p>
          <a:p>
            <a:pPr lvl="1"/>
            <a:r>
              <a:rPr lang="en-US" sz="2600" dirty="0"/>
              <a:t>Water Distribution Technician Recruitment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6695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8C21-9B26-4A51-9616-FFB45376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9CBB7-9640-8F67-B9BD-A6DCAD71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378" y="1330065"/>
            <a:ext cx="5302788" cy="409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182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6C6C-88C8-480F-800D-4FDB2208B9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0188"/>
            <a:ext cx="8382000" cy="1108075"/>
          </a:xfrm>
        </p:spPr>
        <p:txBody>
          <a:bodyPr/>
          <a:lstStyle/>
          <a:p>
            <a:r>
              <a:rPr lang="en-US" dirty="0"/>
              <a:t>WTP Production, Chemical Costs</a:t>
            </a:r>
            <a:br>
              <a:rPr lang="en-US" dirty="0"/>
            </a:br>
            <a:r>
              <a:rPr lang="en-US" dirty="0"/>
              <a:t>and SYPP Pumping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259E61-DFEB-892F-79F2-F039FAAFB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115131"/>
              </p:ext>
            </p:extLst>
          </p:nvPr>
        </p:nvGraphicFramePr>
        <p:xfrm>
          <a:off x="937665" y="1489235"/>
          <a:ext cx="7328059" cy="2424237"/>
        </p:xfrm>
        <a:graphic>
          <a:graphicData uri="http://schemas.openxmlformats.org/drawingml/2006/table">
            <a:tbl>
              <a:tblPr/>
              <a:tblGrid>
                <a:gridCol w="155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0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6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8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WTP Production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(AF)</a:t>
                      </a:r>
                      <a:endParaRPr lang="en-US" sz="1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Chemical Costs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($/AF)</a:t>
                      </a:r>
                      <a:endParaRPr lang="en-US" sz="1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SYPP Pumping (AF)</a:t>
                      </a:r>
                      <a:endParaRPr lang="en-US" sz="1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9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January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828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$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February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955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$59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5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March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54535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0C318B-81D8-4F16-D902-31BCBE2B7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" y="4108466"/>
            <a:ext cx="4564348" cy="2749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C979E-26E6-104B-D807-69ED054CF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651" y="4108467"/>
            <a:ext cx="4584589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461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12248-F235-3B44-0554-60E256C4C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7843-B7BF-A20D-00C8-28F79568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Treatment Plant 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8F9A1-A8F8-9A30-7B8E-433A1D155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904" y="960481"/>
            <a:ext cx="8382000" cy="6364819"/>
          </a:xfrm>
        </p:spPr>
        <p:txBody>
          <a:bodyPr/>
          <a:lstStyle/>
          <a:p>
            <a:r>
              <a:rPr lang="en-US" dirty="0"/>
              <a:t>A filter condition assessment was completed at the WTP which included:</a:t>
            </a:r>
          </a:p>
          <a:p>
            <a:pPr lvl="1"/>
            <a:r>
              <a:rPr lang="en-US" dirty="0"/>
              <a:t>Collecting and analyzing samples from the filter media</a:t>
            </a:r>
          </a:p>
          <a:p>
            <a:pPr lvl="1"/>
            <a:r>
              <a:rPr lang="en-US" dirty="0"/>
              <a:t>Inspection of filter underdrains</a:t>
            </a:r>
          </a:p>
          <a:p>
            <a:pPr lvl="1"/>
            <a:r>
              <a:rPr lang="en-US" dirty="0"/>
              <a:t>Identification of backwash anomalies such as air or water maldistribution</a:t>
            </a:r>
          </a:p>
          <a:p>
            <a:pPr lvl="1"/>
            <a:r>
              <a:rPr lang="en-US" dirty="0"/>
              <a:t>Visual evaluation of concrete, backwash troughs, piping, valves and instrumentation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529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D0C1-94A9-4CF1-A4F0-7FDB4220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100" dirty="0"/>
              <a:t>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BC2B0-8D79-4F36-A87B-8DB556D5749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114800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7BF64740-3C71-1C14-EDB9-0A1D78FA5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5" y="784186"/>
            <a:ext cx="4289967" cy="5719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59CDD-629F-12CD-80EF-12F99697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84185"/>
            <a:ext cx="4289967" cy="57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159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5AA8-7F8C-ADB1-B095-69F25EAD5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5F57-5A68-E312-4B0B-4A389A1A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100" dirty="0"/>
              <a:t>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2B525-1091-CF8E-1359-5511D97840F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114800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AE2A2-911A-5CD2-C407-63A879C3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2" y="784186"/>
            <a:ext cx="7627435" cy="57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361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C682-741F-C0C1-734E-8E462229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A7844-EAAA-107F-1DB8-9AE48F0A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100" dirty="0"/>
              <a:t>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44A4B-7B57-5F65-FC34-A33565CAAA0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114800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FFF45-0FE8-D27C-DB6C-853C0F93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8" y="784186"/>
            <a:ext cx="4322492" cy="5763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6202AA-329D-4007-0CA3-5A9E0C2D9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2" y="784186"/>
            <a:ext cx="4322492" cy="57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527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08F0-7E14-911D-6DA7-1DA88A812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5EA7-E94C-66D0-CF88-27430DB4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100" dirty="0"/>
              <a:t>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92F03-297D-E8D6-5B5E-F5AEE3B0C77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114800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wooden, railing, wood&#10;&#10;AI-generated content may be incorrect.">
            <a:extLst>
              <a:ext uri="{FF2B5EF4-FFF2-40B4-BE49-F238E27FC236}">
                <a16:creationId xmlns:a16="http://schemas.microsoft.com/office/drawing/2014/main" id="{1AAA1594-D35D-34D2-0875-4AC29FA4D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8" y="784186"/>
            <a:ext cx="4322492" cy="5763322"/>
          </a:xfrm>
          <a:prstGeom prst="rect">
            <a:avLst/>
          </a:prstGeom>
        </p:spPr>
      </p:pic>
      <p:pic>
        <p:nvPicPr>
          <p:cNvPr id="11" name="Picture 10" descr="A picture containing helmet&#10;&#10;AI-generated content may be incorrect.">
            <a:extLst>
              <a:ext uri="{FF2B5EF4-FFF2-40B4-BE49-F238E27FC236}">
                <a16:creationId xmlns:a16="http://schemas.microsoft.com/office/drawing/2014/main" id="{B6A08227-9157-6FC5-18B9-AC3DC85DA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2" y="784186"/>
            <a:ext cx="4322492" cy="57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104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45265-6F89-A4A4-7B6F-00F7C2F8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E808-837A-0BD2-0315-DA36115A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100" dirty="0"/>
              <a:t>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012DD-E806-2457-4A6D-DA93D341DC8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114800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person, outdoor&#10;&#10;AI-generated content may be incorrect.">
            <a:extLst>
              <a:ext uri="{FF2B5EF4-FFF2-40B4-BE49-F238E27FC236}">
                <a16:creationId xmlns:a16="http://schemas.microsoft.com/office/drawing/2014/main" id="{DC3E3B5F-87B8-BAB6-064B-18C9CBDCB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" y="784186"/>
            <a:ext cx="4322492" cy="5763322"/>
          </a:xfrm>
          <a:prstGeom prst="rect">
            <a:avLst/>
          </a:prstGeom>
        </p:spPr>
      </p:pic>
      <p:pic>
        <p:nvPicPr>
          <p:cNvPr id="8" name="Picture 7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E80380B9-C64A-126F-E2E2-D575295A3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2" y="784186"/>
            <a:ext cx="4322492" cy="57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477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10FA7-F059-F081-FA53-5C9FDD36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64A0-E732-C175-A124-7032670D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100" dirty="0"/>
              <a:t>Filter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275E5-6787-5D71-55B4-09A5495538F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114800" cy="331152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holding a baseball bat&#10;&#10;AI-generated content may be incorrect.">
            <a:extLst>
              <a:ext uri="{FF2B5EF4-FFF2-40B4-BE49-F238E27FC236}">
                <a16:creationId xmlns:a16="http://schemas.microsoft.com/office/drawing/2014/main" id="{11C712EB-2501-DB0F-48A8-83C86229A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" y="784186"/>
            <a:ext cx="4322492" cy="5763322"/>
          </a:xfrm>
          <a:prstGeom prst="rect">
            <a:avLst/>
          </a:prstGeom>
        </p:spPr>
      </p:pic>
      <p:pic>
        <p:nvPicPr>
          <p:cNvPr id="9" name="Picture 8" descr="A picture containing person, outdoor, grate&#10;&#10;AI-generated content may be incorrect.">
            <a:extLst>
              <a:ext uri="{FF2B5EF4-FFF2-40B4-BE49-F238E27FC236}">
                <a16:creationId xmlns:a16="http://schemas.microsoft.com/office/drawing/2014/main" id="{D0871F87-C53E-C300-25A8-5BEABD41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2" y="784186"/>
            <a:ext cx="4322492" cy="57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2725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ample presentation slides(10)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388</Words>
  <Application>Microsoft Office PowerPoint</Application>
  <PresentationFormat>On-screen Show (4:3)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Segoe</vt:lpstr>
      <vt:lpstr>Webdings</vt:lpstr>
      <vt:lpstr>Wingdings</vt:lpstr>
      <vt:lpstr>1_Sample presentation slides(10)</vt:lpstr>
      <vt:lpstr>Operations Update Operating Committee Meeting March 13, 2025</vt:lpstr>
      <vt:lpstr>WTP Production, Chemical Costs and SYPP Pumping</vt:lpstr>
      <vt:lpstr>Water Treatment Plant Filter Assessment</vt:lpstr>
      <vt:lpstr>Filter Assessment</vt:lpstr>
      <vt:lpstr>Filter Assessment</vt:lpstr>
      <vt:lpstr>Filter Assessment</vt:lpstr>
      <vt:lpstr>Filter Assessment</vt:lpstr>
      <vt:lpstr>Filter Assessment</vt:lpstr>
      <vt:lpstr>Filter Assessment</vt:lpstr>
      <vt:lpstr>Water Treatment Plant Filter Assessment</vt:lpstr>
      <vt:lpstr>Golden Mussel Detections</vt:lpstr>
      <vt:lpstr>Golden Mussel Detection in Coastal Branch</vt:lpstr>
      <vt:lpstr>Golden Mussel Detection in Coastal Branch</vt:lpstr>
      <vt:lpstr>General Items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Dessislava H. Mladenova</dc:creator>
  <cp:lastModifiedBy>David R. Beard</cp:lastModifiedBy>
  <cp:revision>181</cp:revision>
  <cp:lastPrinted>2024-04-24T15:22:16Z</cp:lastPrinted>
  <dcterms:created xsi:type="dcterms:W3CDTF">1900-01-01T07:00:00Z</dcterms:created>
  <dcterms:modified xsi:type="dcterms:W3CDTF">2025-03-10T21:27:51Z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2024-10-01T17:14:21Z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b14be4f7-7c7c-4b40-ba42-521465dffa37</vt:lpwstr>
  </property>
  <property fmtid="{D5CDD505-2E9C-101B-9397-08002B2CF9AE}" pid="7" name="MSIP_Label_defa4170-0d19-0005-0004-bc88714345d2_ActionId">
    <vt:lpwstr>9b25ba2d-903b-4c7c-8a17-8ee10c7f4dbf</vt:lpwstr>
  </property>
  <property fmtid="{D5CDD505-2E9C-101B-9397-08002B2CF9AE}" pid="8" name="MSIP_Label_defa4170-0d19-0005-0004-bc88714345d2_ContentBits">
    <vt:lpwstr>0</vt:lpwstr>
  </property>
</Properties>
</file>