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50" r:id="rId82"/>
    <p:sldMasterId id="2147483899" r:id="rId83"/>
  </p:sldMasterIdLst>
  <p:notesMasterIdLst>
    <p:notesMasterId r:id="rId120"/>
  </p:notesMasterIdLst>
  <p:handoutMasterIdLst>
    <p:handoutMasterId r:id="rId121"/>
  </p:handoutMasterIdLst>
  <p:sldIdLst>
    <p:sldId id="7752" r:id="rId84"/>
    <p:sldId id="329" r:id="rId85"/>
    <p:sldId id="285" r:id="rId86"/>
    <p:sldId id="286" r:id="rId87"/>
    <p:sldId id="7773" r:id="rId88"/>
    <p:sldId id="354" r:id="rId89"/>
    <p:sldId id="288" r:id="rId90"/>
    <p:sldId id="7785" r:id="rId91"/>
    <p:sldId id="7784" r:id="rId92"/>
    <p:sldId id="345" r:id="rId93"/>
    <p:sldId id="412" r:id="rId94"/>
    <p:sldId id="7749" r:id="rId95"/>
    <p:sldId id="7778" r:id="rId96"/>
    <p:sldId id="7777" r:id="rId97"/>
    <p:sldId id="7809" r:id="rId98"/>
    <p:sldId id="7810" r:id="rId99"/>
    <p:sldId id="7814" r:id="rId100"/>
    <p:sldId id="7815" r:id="rId101"/>
    <p:sldId id="7750" r:id="rId102"/>
    <p:sldId id="7794" r:id="rId103"/>
    <p:sldId id="7795" r:id="rId104"/>
    <p:sldId id="7796" r:id="rId105"/>
    <p:sldId id="7797" r:id="rId106"/>
    <p:sldId id="7798" r:id="rId107"/>
    <p:sldId id="7799" r:id="rId108"/>
    <p:sldId id="7800" r:id="rId109"/>
    <p:sldId id="7801" r:id="rId110"/>
    <p:sldId id="7802" r:id="rId111"/>
    <p:sldId id="7803" r:id="rId112"/>
    <p:sldId id="7804" r:id="rId113"/>
    <p:sldId id="7805" r:id="rId114"/>
    <p:sldId id="7806" r:id="rId115"/>
    <p:sldId id="7762" r:id="rId116"/>
    <p:sldId id="7807" r:id="rId117"/>
    <p:sldId id="7808" r:id="rId118"/>
    <p:sldId id="322" r:id="rId1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3840" userDrawn="1">
          <p15:clr>
            <a:srgbClr val="A4A3A4"/>
          </p15:clr>
        </p15:guide>
        <p15:guide id="5" orient="horz" pos="175" userDrawn="1">
          <p15:clr>
            <a:srgbClr val="A4A3A4"/>
          </p15:clr>
        </p15:guide>
        <p15:guide id="6" orient="horz" pos="3988" userDrawn="1">
          <p15:clr>
            <a:srgbClr val="A4A3A4"/>
          </p15:clr>
        </p15:guide>
        <p15:guide id="7" orient="horz" pos="4195" userDrawn="1">
          <p15:clr>
            <a:srgbClr val="A4A3A4"/>
          </p15:clr>
        </p15:guide>
        <p15:guide id="9" pos="286">
          <p15:clr>
            <a:srgbClr val="A4A3A4"/>
          </p15:clr>
        </p15:guide>
        <p15:guide id="10" pos="5475" userDrawn="1">
          <p15:clr>
            <a:srgbClr val="A4A3A4"/>
          </p15:clr>
        </p15:guide>
        <p15:guide id="11" orient="horz" pos="715" userDrawn="1">
          <p15:clr>
            <a:srgbClr val="A4A3A4"/>
          </p15:clr>
        </p15:guide>
        <p15:guide id="12" pos="4656"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FFFFFF"/>
    <a:srgbClr val="660066"/>
    <a:srgbClr val="262626"/>
    <a:srgbClr val="000000"/>
    <a:srgbClr val="C4C4CD"/>
    <a:srgbClr val="747480"/>
    <a:srgbClr val="FFE600"/>
    <a:srgbClr val="333333"/>
    <a:srgbClr val="DEB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5070FE-040A-44D8-B36D-2408D8A3F527}" v="62" dt="2024-06-24T20:07:35.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47" autoAdjust="0"/>
    <p:restoredTop sz="94933" autoAdjust="0"/>
  </p:normalViewPr>
  <p:slideViewPr>
    <p:cSldViewPr snapToGrid="0" snapToObjects="1" showGuides="1">
      <p:cViewPr varScale="1">
        <p:scale>
          <a:sx n="110" d="100"/>
          <a:sy n="110" d="100"/>
        </p:scale>
        <p:origin x="1938" y="108"/>
      </p:cViewPr>
      <p:guideLst>
        <p:guide orient="horz" pos="3840"/>
        <p:guide orient="horz" pos="175"/>
        <p:guide orient="horz" pos="3988"/>
        <p:guide orient="horz" pos="4195"/>
        <p:guide pos="286"/>
        <p:guide pos="5475"/>
        <p:guide orient="horz" pos="715"/>
        <p:guide pos="465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606"/>
    </p:cViewPr>
  </p:sorterViewPr>
  <p:notesViewPr>
    <p:cSldViewPr snapToGrid="0" snapToObjects="1" showGuides="1">
      <p:cViewPr>
        <p:scale>
          <a:sx n="200" d="100"/>
          <a:sy n="200" d="100"/>
        </p:scale>
        <p:origin x="104"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34.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xml"/><Relationship Id="rId89" Type="http://schemas.openxmlformats.org/officeDocument/2006/relationships/slide" Target="slides/slide6.xml"/><Relationship Id="rId112" Type="http://schemas.openxmlformats.org/officeDocument/2006/relationships/slide" Target="slides/slide29.xml"/><Relationship Id="rId16" Type="http://schemas.openxmlformats.org/officeDocument/2006/relationships/customXml" Target="../customXml/item16.xml"/><Relationship Id="rId107" Type="http://schemas.openxmlformats.org/officeDocument/2006/relationships/slide" Target="slides/slide24.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slide" Target="slides/slide19.xml"/><Relationship Id="rId123" Type="http://schemas.openxmlformats.org/officeDocument/2006/relationships/presProps" Target="presProps.xml"/><Relationship Id="rId128" Type="http://schemas.microsoft.com/office/2018/10/relationships/authors" Target="authors.xml"/><Relationship Id="rId5" Type="http://schemas.openxmlformats.org/officeDocument/2006/relationships/customXml" Target="../customXml/item5.xml"/><Relationship Id="rId90" Type="http://schemas.openxmlformats.org/officeDocument/2006/relationships/slide" Target="slides/slide7.xml"/><Relationship Id="rId95" Type="http://schemas.openxmlformats.org/officeDocument/2006/relationships/slide" Target="slides/slide12.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17.xml"/><Relationship Id="rId105" Type="http://schemas.openxmlformats.org/officeDocument/2006/relationships/slide" Target="slides/slide22.xml"/><Relationship Id="rId113" Type="http://schemas.openxmlformats.org/officeDocument/2006/relationships/slide" Target="slides/slide30.xml"/><Relationship Id="rId118" Type="http://schemas.openxmlformats.org/officeDocument/2006/relationships/slide" Target="slides/slide35.xml"/><Relationship Id="rId126"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slide" Target="slides/slide2.xml"/><Relationship Id="rId93" Type="http://schemas.openxmlformats.org/officeDocument/2006/relationships/slide" Target="slides/slide10.xml"/><Relationship Id="rId98" Type="http://schemas.openxmlformats.org/officeDocument/2006/relationships/slide" Target="slides/slide15.xml"/><Relationship Id="rId12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0.xml"/><Relationship Id="rId108" Type="http://schemas.openxmlformats.org/officeDocument/2006/relationships/slide" Target="slides/slide25.xml"/><Relationship Id="rId116" Type="http://schemas.openxmlformats.org/officeDocument/2006/relationships/slide" Target="slides/slide33.xml"/><Relationship Id="rId124"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Master" Target="slideMasters/slideMaster2.xml"/><Relationship Id="rId88" Type="http://schemas.openxmlformats.org/officeDocument/2006/relationships/slide" Target="slides/slide5.xml"/><Relationship Id="rId91" Type="http://schemas.openxmlformats.org/officeDocument/2006/relationships/slide" Target="slides/slide8.xml"/><Relationship Id="rId96" Type="http://schemas.openxmlformats.org/officeDocument/2006/relationships/slide" Target="slides/slide13.xml"/><Relationship Id="rId11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23.xml"/><Relationship Id="rId114" Type="http://schemas.openxmlformats.org/officeDocument/2006/relationships/slide" Target="slides/slide31.xml"/><Relationship Id="rId119" Type="http://schemas.openxmlformats.org/officeDocument/2006/relationships/slide" Target="slides/slide36.xml"/><Relationship Id="rId127" Type="http://schemas.microsoft.com/office/2015/10/relationships/revisionInfo" Target="revisionInfo.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slide" Target="slides/slide3.xml"/><Relationship Id="rId94" Type="http://schemas.openxmlformats.org/officeDocument/2006/relationships/slide" Target="slides/slide11.xml"/><Relationship Id="rId99" Type="http://schemas.openxmlformats.org/officeDocument/2006/relationships/slide" Target="slides/slide16.xml"/><Relationship Id="rId101" Type="http://schemas.openxmlformats.org/officeDocument/2006/relationships/slide" Target="slides/slide18.xml"/><Relationship Id="rId12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26.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4.xml"/><Relationship Id="rId104" Type="http://schemas.openxmlformats.org/officeDocument/2006/relationships/slide" Target="slides/slide21.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9.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4.xml"/><Relationship Id="rId110" Type="http://schemas.openxmlformats.org/officeDocument/2006/relationships/slide" Target="slides/slide27.xml"/><Relationship Id="rId115" Type="http://schemas.openxmlformats.org/officeDocument/2006/relationships/slide" Target="slides/slide32.xml"/><Relationship Id="rId61" Type="http://schemas.openxmlformats.org/officeDocument/2006/relationships/customXml" Target="../customXml/item61.xml"/><Relationship Id="rId82"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24/06/2024</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24/06/2024</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C3061DE-E85D-47B2-9E3D-34F4ED851FD2}" type="slidenum">
              <a:rPr lang="en-US" smtClean="0"/>
              <a:pPr/>
              <a:t>2</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34678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23</a:t>
            </a:fld>
            <a:endParaRPr lang="en-GB" dirty="0"/>
          </a:p>
        </p:txBody>
      </p:sp>
    </p:spTree>
    <p:extLst>
      <p:ext uri="{BB962C8B-B14F-4D97-AF65-F5344CB8AC3E}">
        <p14:creationId xmlns:p14="http://schemas.microsoft.com/office/powerpoint/2010/main" val="2504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0FDF059-2DA2-41B4-A153-90E353F7DF3C}" type="slidenum">
              <a:rPr lang="en-US" smtClean="0"/>
              <a:pPr/>
              <a:t>3</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7272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0FDF059-2DA2-41B4-A153-90E353F7DF3C}" type="slidenum">
              <a:rPr lang="en-US" smtClean="0"/>
              <a:pPr/>
              <a:t>4</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6977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A09C5-FB32-42AE-B202-611FD11531D9}" type="slidenum">
              <a:rPr kumimoji="0" lang="en-US"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7202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39940" name="Slide Number Placeholder 3"/>
          <p:cNvSpPr>
            <a:spLocks noGrp="1"/>
          </p:cNvSpPr>
          <p:nvPr>
            <p:ph type="sldNum" sz="quarter" idx="5"/>
          </p:nvPr>
        </p:nvSpPr>
        <p:spPr>
          <a:noFill/>
        </p:spPr>
        <p:txBody>
          <a:bodyPr/>
          <a:lstStyle/>
          <a:p>
            <a:fld id="{98D8FA65-CA83-4C7C-AE07-709595AF2127}" type="slidenum">
              <a:rPr lang="en-US" smtClean="0"/>
              <a:pPr/>
              <a:t>6</a:t>
            </a:fld>
            <a:endParaRPr lang="en-US" dirty="0"/>
          </a:p>
        </p:txBody>
      </p:sp>
    </p:spTree>
    <p:extLst>
      <p:ext uri="{BB962C8B-B14F-4D97-AF65-F5344CB8AC3E}">
        <p14:creationId xmlns:p14="http://schemas.microsoft.com/office/powerpoint/2010/main" val="170026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39940" name="Slide Number Placeholder 3"/>
          <p:cNvSpPr>
            <a:spLocks noGrp="1"/>
          </p:cNvSpPr>
          <p:nvPr>
            <p:ph type="sldNum" sz="quarter" idx="5"/>
          </p:nvPr>
        </p:nvSpPr>
        <p:spPr>
          <a:noFill/>
        </p:spPr>
        <p:txBody>
          <a:bodyPr/>
          <a:lstStyle/>
          <a:p>
            <a:fld id="{98D8FA65-CA83-4C7C-AE07-709595AF2127}" type="slidenum">
              <a:rPr lang="en-US" smtClean="0"/>
              <a:pPr/>
              <a:t>7</a:t>
            </a:fld>
            <a:endParaRPr lang="en-US" dirty="0"/>
          </a:p>
        </p:txBody>
      </p:sp>
    </p:spTree>
    <p:extLst>
      <p:ext uri="{BB962C8B-B14F-4D97-AF65-F5344CB8AC3E}">
        <p14:creationId xmlns:p14="http://schemas.microsoft.com/office/powerpoint/2010/main" val="1303017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39940" name="Slide Number Placeholder 3"/>
          <p:cNvSpPr>
            <a:spLocks noGrp="1"/>
          </p:cNvSpPr>
          <p:nvPr>
            <p:ph type="sldNum" sz="quarter" idx="5"/>
          </p:nvPr>
        </p:nvSpPr>
        <p:spPr>
          <a:noFill/>
        </p:spPr>
        <p:txBody>
          <a:bodyPr/>
          <a:lstStyle/>
          <a:p>
            <a:fld id="{98D8FA65-CA83-4C7C-AE07-709595AF2127}" type="slidenum">
              <a:rPr lang="en-US" smtClean="0"/>
              <a:pPr/>
              <a:t>8</a:t>
            </a:fld>
            <a:endParaRPr lang="en-US" dirty="0"/>
          </a:p>
        </p:txBody>
      </p:sp>
    </p:spTree>
    <p:extLst>
      <p:ext uri="{BB962C8B-B14F-4D97-AF65-F5344CB8AC3E}">
        <p14:creationId xmlns:p14="http://schemas.microsoft.com/office/powerpoint/2010/main" val="170026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4221F59-D814-43DA-A048-6B1169F9E310}" type="slidenum">
              <a:rPr lang="en-US" smtClean="0"/>
              <a:pPr/>
              <a:t>9</a:t>
            </a:fld>
            <a:endParaRPr lang="en-US" dirty="0"/>
          </a:p>
        </p:txBody>
      </p:sp>
      <p:sp>
        <p:nvSpPr>
          <p:cNvPr id="41987" name="Rectangle 2"/>
          <p:cNvSpPr>
            <a:spLocks noGrp="1" noRot="1" noChangeAspect="1" noChangeArrowheads="1" noTextEdit="1"/>
          </p:cNvSpPr>
          <p:nvPr>
            <p:ph type="sldImg"/>
          </p:nvPr>
        </p:nvSpPr>
        <p:spPr>
          <a:xfrm>
            <a:off x="1247775" y="711200"/>
            <a:ext cx="4840288" cy="3629025"/>
          </a:xfrm>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6060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221F59-D814-43DA-A048-6B1169F9E310}" type="slidenum">
              <a:rPr kumimoji="0" lang="en-US" sz="1200" b="0" i="0" u="none" strike="noStrike" kern="1200" cap="none" spc="0" normalizeH="0" baseline="0" noProof="0" smtClean="0">
                <a:ln>
                  <a:noFill/>
                </a:ln>
                <a:solidFill>
                  <a:prstClr val="black"/>
                </a:solidFill>
                <a:effectLst/>
                <a:uLnTx/>
                <a:uFillTx/>
                <a:latin typeface="EYInterstate Light" panose="02000506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EYInterstate Light" panose="02000506000000020004" pitchFamily="2" charset="0"/>
              <a:ea typeface="+mn-ea"/>
              <a:cs typeface="+mn-cs"/>
            </a:endParaRPr>
          </a:p>
        </p:txBody>
      </p:sp>
      <p:sp>
        <p:nvSpPr>
          <p:cNvPr id="41987" name="Rectangle 2"/>
          <p:cNvSpPr>
            <a:spLocks noGrp="1" noRot="1" noChangeAspect="1" noChangeArrowheads="1" noTextEdit="1"/>
          </p:cNvSpPr>
          <p:nvPr>
            <p:ph type="sldImg"/>
          </p:nvPr>
        </p:nvSpPr>
        <p:spPr>
          <a:xfrm>
            <a:off x="1247775" y="711200"/>
            <a:ext cx="4840288" cy="3629025"/>
          </a:xfrm>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763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0.emf"/><Relationship Id="rId4" Type="http://schemas.openxmlformats.org/officeDocument/2006/relationships/oleObject" Target="../embeddings/oleObject1.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7710488" y="5340350"/>
            <a:ext cx="987425"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2487393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dirty="0"/>
              <a:t>Click icon to add picture</a:t>
            </a:r>
            <a:endParaRPr lang="en-IN" dirty="0"/>
          </a:p>
        </p:txBody>
      </p:sp>
      <p:sp>
        <p:nvSpPr>
          <p:cNvPr id="2" name="Title 1"/>
          <p:cNvSpPr>
            <a:spLocks noGrp="1"/>
          </p:cNvSpPr>
          <p:nvPr>
            <p:ph type="title"/>
          </p:nvPr>
        </p:nvSpPr>
        <p:spPr>
          <a:xfrm>
            <a:off x="2020418" y="294200"/>
            <a:ext cx="6665528"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319245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sz="2000">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386018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91455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2888670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Tree>
    <p:extLst>
      <p:ext uri="{BB962C8B-B14F-4D97-AF65-F5344CB8AC3E}">
        <p14:creationId xmlns:p14="http://schemas.microsoft.com/office/powerpoint/2010/main" val="325128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12pt,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17" name="Picture Placeholder 19">
            <a:extLst>
              <a:ext uri="{FF2B5EF4-FFF2-40B4-BE49-F238E27FC236}">
                <a16:creationId xmlns:a16="http://schemas.microsoft.com/office/drawing/2014/main" id="{70E81591-07D5-438D-AAD4-4B9A889F4483}"/>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2852919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ndard slide_Quot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CF2B8FD-A627-4E68-876D-346FA2BE3A6B}"/>
              </a:ext>
            </a:extLst>
          </p:cNvPr>
          <p:cNvSpPr>
            <a:spLocks noGrp="1"/>
          </p:cNvSpPr>
          <p:nvPr>
            <p:ph type="pic" sz="quarter" idx="22"/>
          </p:nvPr>
        </p:nvSpPr>
        <p:spPr>
          <a:xfrm>
            <a:off x="0" y="0"/>
            <a:ext cx="9144000" cy="6858000"/>
          </a:xfrm>
        </p:spPr>
        <p:txBody>
          <a:bodyPr/>
          <a:lstStyle>
            <a:lvl1pPr marL="0" indent="0" algn="ctr">
              <a:buNone/>
              <a:defRPr/>
            </a:lvl1pPr>
          </a:lstStyle>
          <a:p>
            <a:endParaRPr lang="en-IN" dirty="0"/>
          </a:p>
        </p:txBody>
      </p:sp>
      <p:grpSp>
        <p:nvGrpSpPr>
          <p:cNvPr id="7" name="Group 4">
            <a:extLst>
              <a:ext uri="{FF2B5EF4-FFF2-40B4-BE49-F238E27FC236}">
                <a16:creationId xmlns:a16="http://schemas.microsoft.com/office/drawing/2014/main" id="{54B0064F-CA12-4F8F-B694-23C41AD0F16D}"/>
              </a:ext>
            </a:extLst>
          </p:cNvPr>
          <p:cNvGrpSpPr>
            <a:grpSpLocks noChangeAspect="1"/>
          </p:cNvGrpSpPr>
          <p:nvPr userDrawn="1"/>
        </p:nvGrpSpPr>
        <p:grpSpPr bwMode="auto">
          <a:xfrm>
            <a:off x="8284464" y="6327648"/>
            <a:ext cx="402336" cy="412867"/>
            <a:chOff x="7110" y="4004"/>
            <a:chExt cx="191" cy="196"/>
          </a:xfrm>
        </p:grpSpPr>
        <p:sp>
          <p:nvSpPr>
            <p:cNvPr id="8" name="Freeform 5">
              <a:extLst>
                <a:ext uri="{FF2B5EF4-FFF2-40B4-BE49-F238E27FC236}">
                  <a16:creationId xmlns:a16="http://schemas.microsoft.com/office/drawing/2014/main" id="{F93F004B-02B9-4455-A020-115CFB37BE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 name="Freeform 6">
              <a:extLst>
                <a:ext uri="{FF2B5EF4-FFF2-40B4-BE49-F238E27FC236}">
                  <a16:creationId xmlns:a16="http://schemas.microsoft.com/office/drawing/2014/main" id="{19F4E2CA-BA89-47F8-8C68-7CACFBAF82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 name="Freeform 7">
              <a:extLst>
                <a:ext uri="{FF2B5EF4-FFF2-40B4-BE49-F238E27FC236}">
                  <a16:creationId xmlns:a16="http://schemas.microsoft.com/office/drawing/2014/main" id="{32993525-96BF-457D-86C8-A5E217C20BF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6" name="Date Placeholder 2">
            <a:extLst>
              <a:ext uri="{FF2B5EF4-FFF2-40B4-BE49-F238E27FC236}">
                <a16:creationId xmlns:a16="http://schemas.microsoft.com/office/drawing/2014/main" id="{D8973D65-036E-4D65-AAA3-1427C4AA0C9B}"/>
              </a:ext>
            </a:extLst>
          </p:cNvPr>
          <p:cNvSpPr>
            <a:spLocks noGrp="1"/>
          </p:cNvSpPr>
          <p:nvPr>
            <p:ph type="dt" sz="half" idx="19"/>
          </p:nvPr>
        </p:nvSpPr>
        <p:spPr>
          <a:xfrm>
            <a:off x="1892301" y="6516456"/>
            <a:ext cx="1191258" cy="180000"/>
          </a:xfrm>
          <a:prstGeom prst="rect">
            <a:avLst/>
          </a:prstGeom>
        </p:spPr>
        <p:txBody>
          <a:bodyPr vert="horz" lIns="91440" tIns="45720" rIns="91440" bIns="45720" rtlCol="0" anchor="ctr"/>
          <a:lstStyle>
            <a:lvl1pPr>
              <a:defRPr lang="en-US" sz="800" smtClean="0">
                <a:solidFill>
                  <a:schemeClr val="bg1"/>
                </a:solidFill>
                <a:latin typeface="EYInterstate" panose="02000503020000020004" pitchFamily="2" charset="0"/>
              </a:defRPr>
            </a:lvl1pPr>
          </a:lstStyle>
          <a:p>
            <a:fld id="{08E4C5DD-8E03-4FAA-8921-CB640E00BA12}" type="datetime3">
              <a:rPr lang="en-IN" smtClean="0"/>
              <a:pPr/>
              <a:t>24 June 2024</a:t>
            </a:fld>
            <a:endParaRPr lang="en-IN" dirty="0"/>
          </a:p>
        </p:txBody>
      </p:sp>
      <p:sp>
        <p:nvSpPr>
          <p:cNvPr id="11" name="Footer Placeholder 3">
            <a:extLst>
              <a:ext uri="{FF2B5EF4-FFF2-40B4-BE49-F238E27FC236}">
                <a16:creationId xmlns:a16="http://schemas.microsoft.com/office/drawing/2014/main" id="{E9711A3A-DB5C-4C5F-BF5A-7DBDD6EFF607}"/>
              </a:ext>
            </a:extLst>
          </p:cNvPr>
          <p:cNvSpPr>
            <a:spLocks noGrp="1"/>
          </p:cNvSpPr>
          <p:nvPr>
            <p:ph type="ftr" sz="quarter" idx="20"/>
          </p:nvPr>
        </p:nvSpPr>
        <p:spPr>
          <a:xfrm>
            <a:off x="3321561" y="6516456"/>
            <a:ext cx="3086100" cy="180000"/>
          </a:xfrm>
          <a:prstGeom prst="rect">
            <a:avLst/>
          </a:prstGeom>
        </p:spPr>
        <p:txBody>
          <a:bodyPr vert="horz" lIns="91440" tIns="45720" rIns="91440" bIns="45720" rtlCol="0" anchor="ctr"/>
          <a:lstStyle>
            <a:lvl1pPr>
              <a:defRPr lang="en-US" sz="800" smtClean="0">
                <a:solidFill>
                  <a:schemeClr val="bg1"/>
                </a:solidFill>
                <a:latin typeface="EYInterstate" panose="02000503020000020004" pitchFamily="2" charset="0"/>
              </a:defRPr>
            </a:lvl1pPr>
          </a:lstStyle>
          <a:p>
            <a:r>
              <a:rPr lang="en-IN" dirty="0"/>
              <a:t>Presentation title</a:t>
            </a:r>
          </a:p>
        </p:txBody>
      </p:sp>
      <p:sp>
        <p:nvSpPr>
          <p:cNvPr id="12" name="Slide Number Placeholder 5">
            <a:extLst>
              <a:ext uri="{FF2B5EF4-FFF2-40B4-BE49-F238E27FC236}">
                <a16:creationId xmlns:a16="http://schemas.microsoft.com/office/drawing/2014/main" id="{B40A4236-AC64-456A-B3F9-BED410655701}"/>
              </a:ext>
            </a:extLst>
          </p:cNvPr>
          <p:cNvSpPr>
            <a:spLocks noGrp="1"/>
          </p:cNvSpPr>
          <p:nvPr>
            <p:ph type="sldNum" sz="quarter" idx="21"/>
          </p:nvPr>
        </p:nvSpPr>
        <p:spPr>
          <a:xfrm>
            <a:off x="363093" y="6516456"/>
            <a:ext cx="663066" cy="180000"/>
          </a:xfrm>
          <a:prstGeom prst="rect">
            <a:avLst/>
          </a:prstGeom>
        </p:spPr>
        <p:txBody>
          <a:bodyPr vert="horz" lIns="91440" tIns="45720" rIns="91440" bIns="45720" rtlCol="0" anchor="ctr"/>
          <a:lstStyle>
            <a:lvl1pPr>
              <a:defRPr lang="en-IN" sz="800" smtClean="0">
                <a:solidFill>
                  <a:schemeClr val="bg1"/>
                </a:solidFill>
                <a:latin typeface="EYInterstate" panose="02000503020000020004" pitchFamily="2" charset="0"/>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0181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grpSp>
        <p:nvGrpSpPr>
          <p:cNvPr id="11" name="Group 4">
            <a:extLst>
              <a:ext uri="{FF2B5EF4-FFF2-40B4-BE49-F238E27FC236}">
                <a16:creationId xmlns:a16="http://schemas.microsoft.com/office/drawing/2014/main" id="{09667CEE-F273-4416-9D45-A0E825F14911}"/>
              </a:ext>
            </a:extLst>
          </p:cNvPr>
          <p:cNvGrpSpPr>
            <a:grpSpLocks noChangeAspect="1"/>
          </p:cNvGrpSpPr>
          <p:nvPr userDrawn="1"/>
        </p:nvGrpSpPr>
        <p:grpSpPr bwMode="auto">
          <a:xfrm>
            <a:off x="8284464" y="6327648"/>
            <a:ext cx="402336" cy="412867"/>
            <a:chOff x="7110" y="4004"/>
            <a:chExt cx="191" cy="196"/>
          </a:xfrm>
        </p:grpSpPr>
        <p:sp>
          <p:nvSpPr>
            <p:cNvPr id="12" name="Freeform 5">
              <a:extLst>
                <a:ext uri="{FF2B5EF4-FFF2-40B4-BE49-F238E27FC236}">
                  <a16:creationId xmlns:a16="http://schemas.microsoft.com/office/drawing/2014/main" id="{D43F5A26-EE33-4654-ACA2-880B36B2758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325D6EF1-9951-4386-9E98-24FDBF58272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72CC147-C47E-4B17-9D76-D39D3C36CEF3}"/>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6" name="Date Placeholder 15">
            <a:extLst>
              <a:ext uri="{FF2B5EF4-FFF2-40B4-BE49-F238E27FC236}">
                <a16:creationId xmlns:a16="http://schemas.microsoft.com/office/drawing/2014/main" id="{C66F131C-C01D-4483-B889-FF40A29F9A6E}"/>
              </a:ext>
            </a:extLst>
          </p:cNvPr>
          <p:cNvSpPr txBox="1">
            <a:spLocks/>
          </p:cNvSpPr>
          <p:nvPr userDrawn="1"/>
        </p:nvSpPr>
        <p:spPr>
          <a:xfrm>
            <a:off x="1892301" y="6516456"/>
            <a:ext cx="1191258" cy="1800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25C1C4-10F3-4B30-A68B-D497C6F8557F}" type="datetime3">
              <a:rPr lang="en-US" sz="800" smtClean="0">
                <a:solidFill>
                  <a:schemeClr val="bg1"/>
                </a:solidFill>
                <a:latin typeface="EYInterstate" panose="02000503020000020004" pitchFamily="2" charset="0"/>
              </a:rPr>
              <a:pPr/>
              <a:t>24 June 2024</a:t>
            </a:fld>
            <a:endParaRPr lang="en-IN" sz="800" dirty="0">
              <a:solidFill>
                <a:schemeClr val="bg1"/>
              </a:solidFill>
              <a:latin typeface="EYInterstate" panose="02000503020000020004" pitchFamily="2" charset="0"/>
            </a:endParaRPr>
          </a:p>
        </p:txBody>
      </p:sp>
      <p:sp>
        <p:nvSpPr>
          <p:cNvPr id="17" name="Footer Placeholder 16">
            <a:extLst>
              <a:ext uri="{FF2B5EF4-FFF2-40B4-BE49-F238E27FC236}">
                <a16:creationId xmlns:a16="http://schemas.microsoft.com/office/drawing/2014/main" id="{208596E0-C38C-4406-B9C5-35C94E722A40}"/>
              </a:ext>
            </a:extLst>
          </p:cNvPr>
          <p:cNvSpPr txBox="1">
            <a:spLocks/>
          </p:cNvSpPr>
          <p:nvPr userDrawn="1"/>
        </p:nvSpPr>
        <p:spPr>
          <a:xfrm>
            <a:off x="3321561" y="6516456"/>
            <a:ext cx="3086100" cy="1800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bg1"/>
                </a:solidFill>
                <a:latin typeface="EYInterstate" panose="02000503020000020004" pitchFamily="2" charset="0"/>
              </a:rPr>
              <a:t>Presentation title</a:t>
            </a:r>
          </a:p>
        </p:txBody>
      </p:sp>
      <p:sp>
        <p:nvSpPr>
          <p:cNvPr id="18" name="Slide Number Placeholder 17">
            <a:extLst>
              <a:ext uri="{FF2B5EF4-FFF2-40B4-BE49-F238E27FC236}">
                <a16:creationId xmlns:a16="http://schemas.microsoft.com/office/drawing/2014/main" id="{A68EE539-09DC-4F47-8F2A-774BA7B76575}"/>
              </a:ext>
            </a:extLst>
          </p:cNvPr>
          <p:cNvSpPr txBox="1">
            <a:spLocks/>
          </p:cNvSpPr>
          <p:nvPr userDrawn="1"/>
        </p:nvSpPr>
        <p:spPr>
          <a:xfrm>
            <a:off x="363093" y="6516456"/>
            <a:ext cx="663066" cy="1800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latin typeface="EYInterstate" panose="02000503020000020004" pitchFamily="2" charset="0"/>
              </a:rPr>
              <a:t>Page </a:t>
            </a:r>
            <a:fld id="{F1BC30E3-FFE5-4B91-AA19-87A149EBB9EE}" type="slidenum">
              <a:rPr sz="800" smtClean="0">
                <a:solidFill>
                  <a:schemeClr val="bg1"/>
                </a:solidFill>
                <a:latin typeface="EYInterstate" panose="02000503020000020004" pitchFamily="2" charset="0"/>
              </a:rPr>
              <a:pPr/>
              <a:t>‹#›</a:t>
            </a:fld>
            <a:endParaRPr sz="800" dirty="0">
              <a:solidFill>
                <a:schemeClr val="bg1"/>
              </a:solidFill>
              <a:latin typeface="EYInterstate" panose="02000503020000020004" pitchFamily="2" charset="0"/>
            </a:endParaRPr>
          </a:p>
        </p:txBody>
      </p:sp>
    </p:spTree>
    <p:extLst>
      <p:ext uri="{BB962C8B-B14F-4D97-AF65-F5344CB8AC3E}">
        <p14:creationId xmlns:p14="http://schemas.microsoft.com/office/powerpoint/2010/main" val="1615054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grpSp>
        <p:nvGrpSpPr>
          <p:cNvPr id="9" name="Group 4">
            <a:extLst>
              <a:ext uri="{FF2B5EF4-FFF2-40B4-BE49-F238E27FC236}">
                <a16:creationId xmlns:a16="http://schemas.microsoft.com/office/drawing/2014/main" id="{FF60CB08-2DD7-4911-8D80-BCAC7944540B}"/>
              </a:ext>
            </a:extLst>
          </p:cNvPr>
          <p:cNvGrpSpPr>
            <a:grpSpLocks noChangeAspect="1"/>
          </p:cNvGrpSpPr>
          <p:nvPr userDrawn="1"/>
        </p:nvGrpSpPr>
        <p:grpSpPr bwMode="auto">
          <a:xfrm>
            <a:off x="8284464" y="6327648"/>
            <a:ext cx="402336" cy="412867"/>
            <a:chOff x="7110" y="4004"/>
            <a:chExt cx="191" cy="196"/>
          </a:xfrm>
        </p:grpSpPr>
        <p:sp>
          <p:nvSpPr>
            <p:cNvPr id="10" name="Freeform 5">
              <a:extLst>
                <a:ext uri="{FF2B5EF4-FFF2-40B4-BE49-F238E27FC236}">
                  <a16:creationId xmlns:a16="http://schemas.microsoft.com/office/drawing/2014/main" id="{C7E6D8E8-E311-4EB7-AFAA-50963EA7B15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 name="Freeform 6">
              <a:extLst>
                <a:ext uri="{FF2B5EF4-FFF2-40B4-BE49-F238E27FC236}">
                  <a16:creationId xmlns:a16="http://schemas.microsoft.com/office/drawing/2014/main" id="{53EFA7D4-C8AD-4C58-A0EE-C2B70039364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7">
              <a:extLst>
                <a:ext uri="{FF2B5EF4-FFF2-40B4-BE49-F238E27FC236}">
                  <a16:creationId xmlns:a16="http://schemas.microsoft.com/office/drawing/2014/main" id="{E459CDB2-C2F0-4E1A-AC90-F93C856AA59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3" name="Date Placeholder 15">
            <a:extLst>
              <a:ext uri="{FF2B5EF4-FFF2-40B4-BE49-F238E27FC236}">
                <a16:creationId xmlns:a16="http://schemas.microsoft.com/office/drawing/2014/main" id="{B2B544DB-62DE-4CBF-9AFA-13E4F63B3533}"/>
              </a:ext>
            </a:extLst>
          </p:cNvPr>
          <p:cNvSpPr txBox="1">
            <a:spLocks/>
          </p:cNvSpPr>
          <p:nvPr userDrawn="1"/>
        </p:nvSpPr>
        <p:spPr>
          <a:xfrm>
            <a:off x="1892301" y="6516456"/>
            <a:ext cx="1191258" cy="1800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25C1C4-10F3-4B30-A68B-D497C6F8557F}" type="datetime3">
              <a:rPr lang="en-US" sz="800" smtClean="0">
                <a:solidFill>
                  <a:schemeClr val="bg1"/>
                </a:solidFill>
                <a:latin typeface="EYInterstate" panose="02000503020000020004" pitchFamily="2" charset="0"/>
              </a:rPr>
              <a:pPr/>
              <a:t>24 June 2024</a:t>
            </a:fld>
            <a:endParaRPr lang="en-IN" sz="800" dirty="0">
              <a:solidFill>
                <a:schemeClr val="bg1"/>
              </a:solidFill>
              <a:latin typeface="EYInterstate" panose="02000503020000020004" pitchFamily="2" charset="0"/>
            </a:endParaRPr>
          </a:p>
        </p:txBody>
      </p:sp>
      <p:sp>
        <p:nvSpPr>
          <p:cNvPr id="14" name="Footer Placeholder 16">
            <a:extLst>
              <a:ext uri="{FF2B5EF4-FFF2-40B4-BE49-F238E27FC236}">
                <a16:creationId xmlns:a16="http://schemas.microsoft.com/office/drawing/2014/main" id="{6B58758D-989E-4927-8D82-694DE020C90B}"/>
              </a:ext>
            </a:extLst>
          </p:cNvPr>
          <p:cNvSpPr txBox="1">
            <a:spLocks/>
          </p:cNvSpPr>
          <p:nvPr userDrawn="1"/>
        </p:nvSpPr>
        <p:spPr>
          <a:xfrm>
            <a:off x="3321561" y="6516456"/>
            <a:ext cx="3086100" cy="1800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bg1"/>
                </a:solidFill>
                <a:latin typeface="EYInterstate" panose="02000503020000020004" pitchFamily="2" charset="0"/>
              </a:rPr>
              <a:t>Presentation title</a:t>
            </a:r>
          </a:p>
        </p:txBody>
      </p:sp>
      <p:sp>
        <p:nvSpPr>
          <p:cNvPr id="15" name="Slide Number Placeholder 17">
            <a:extLst>
              <a:ext uri="{FF2B5EF4-FFF2-40B4-BE49-F238E27FC236}">
                <a16:creationId xmlns:a16="http://schemas.microsoft.com/office/drawing/2014/main" id="{3CB38E7A-B20A-445C-A39D-7FEE01D567B2}"/>
              </a:ext>
            </a:extLst>
          </p:cNvPr>
          <p:cNvSpPr txBox="1">
            <a:spLocks/>
          </p:cNvSpPr>
          <p:nvPr userDrawn="1"/>
        </p:nvSpPr>
        <p:spPr>
          <a:xfrm>
            <a:off x="363093" y="6516456"/>
            <a:ext cx="663066" cy="1800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latin typeface="EYInterstate" panose="02000503020000020004" pitchFamily="2" charset="0"/>
              </a:rPr>
              <a:t>Page </a:t>
            </a:r>
            <a:fld id="{F1BC30E3-FFE5-4B91-AA19-87A149EBB9EE}" type="slidenum">
              <a:rPr sz="800" smtClean="0">
                <a:solidFill>
                  <a:schemeClr val="bg1"/>
                </a:solidFill>
                <a:latin typeface="EYInterstate" panose="02000503020000020004" pitchFamily="2" charset="0"/>
              </a:rPr>
              <a:pPr/>
              <a:t>‹#›</a:t>
            </a:fld>
            <a:endParaRPr sz="800" dirty="0">
              <a:solidFill>
                <a:schemeClr val="bg1"/>
              </a:solidFill>
              <a:latin typeface="EYInterstate" panose="02000503020000020004" pitchFamily="2" charset="0"/>
            </a:endParaRPr>
          </a:p>
        </p:txBody>
      </p:sp>
    </p:spTree>
    <p:extLst>
      <p:ext uri="{BB962C8B-B14F-4D97-AF65-F5344CB8AC3E}">
        <p14:creationId xmlns:p14="http://schemas.microsoft.com/office/powerpoint/2010/main" val="172945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255400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p:spTree>
      <p:nvGrpSpPr>
        <p:cNvPr id="1" name=""/>
        <p:cNvGrpSpPr/>
        <p:nvPr/>
      </p:nvGrpSpPr>
      <p:grpSpPr>
        <a:xfrm>
          <a:off x="0" y="0"/>
          <a:ext cx="0" cy="0"/>
          <a:chOff x="0" y="0"/>
          <a:chExt cx="0" cy="0"/>
        </a:xfrm>
      </p:grpSpPr>
      <p:pic>
        <p:nvPicPr>
          <p:cNvPr id="10" name="Picture 9" descr="A person in a kayak in the water&#10;&#10;Description automatically generated with medium confidence">
            <a:extLst>
              <a:ext uri="{FF2B5EF4-FFF2-40B4-BE49-F238E27FC236}">
                <a16:creationId xmlns:a16="http://schemas.microsoft.com/office/drawing/2014/main" id="{702E163A-3FC6-41A1-9DA8-7FF13701688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3270" b="2956"/>
          <a:stretch/>
        </p:blipFill>
        <p:spPr>
          <a:xfrm>
            <a:off x="-1" y="-50373"/>
            <a:ext cx="9144001" cy="6908373"/>
          </a:xfrm>
          <a:prstGeom prst="rect">
            <a:avLst/>
          </a:prstGeom>
        </p:spPr>
      </p:pic>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7710488" y="5340350"/>
            <a:ext cx="987425"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40285337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2991016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3390925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874534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065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342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91934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40867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92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1527179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C72D4-8941-4841-A1D6-780403604C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8291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EF2BAF-3775-4EE3-A71D-57E50F8307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0" r="5550"/>
          <a:stretch/>
        </p:blipFill>
        <p:spPr>
          <a:xfrm>
            <a:off x="0" y="-7441"/>
            <a:ext cx="9144000" cy="6865441"/>
          </a:xfrm>
          <a:prstGeom prst="rect">
            <a:avLst/>
          </a:prstGeom>
        </p:spPr>
      </p:pic>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7710488" y="5340350"/>
            <a:ext cx="987425"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6979277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BBDB2-BA66-4CAF-998B-9D64B00D14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72866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D09E6-0A52-4BB2-A361-86380E62A2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622529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266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sz="2400">
                <a:solidFill>
                  <a:schemeClr val="bg1"/>
                </a:solidFill>
                <a:latin typeface="EYInterstate Light" panose="02000506000000020004" pitchFamily="2" charset="0"/>
              </a:defRPr>
            </a:lvl1pPr>
          </a:lstStyle>
          <a:p>
            <a:r>
              <a:rPr lang="en-US" dirty="0"/>
              <a:t>Click to edit Master title style</a:t>
            </a:r>
            <a:endParaRPr lang="en-GB" dirty="0"/>
          </a:p>
        </p:txBody>
      </p:sp>
      <p:sp>
        <p:nvSpPr>
          <p:cNvPr id="13" name="Table Placeholder 4">
            <a:extLst>
              <a:ext uri="{FF2B5EF4-FFF2-40B4-BE49-F238E27FC236}">
                <a16:creationId xmlns:a16="http://schemas.microsoft.com/office/drawing/2014/main" id="{C5AC4C92-885D-49C5-B704-597DE68FC006}"/>
              </a:ext>
            </a:extLst>
          </p:cNvPr>
          <p:cNvSpPr txBox="1">
            <a:spLocks/>
          </p:cNvSpPr>
          <p:nvPr userDrawn="1"/>
        </p:nvSpPr>
        <p:spPr>
          <a:xfrm>
            <a:off x="609917" y="1137920"/>
            <a:ext cx="4957505" cy="426745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marR="0" lvl="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endParaRPr kumimoji="0" lang="en-IN" sz="20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endParaRPr>
          </a:p>
        </p:txBody>
      </p:sp>
      <p:sp>
        <p:nvSpPr>
          <p:cNvPr id="5" name="Line 10">
            <a:extLst>
              <a:ext uri="{FF2B5EF4-FFF2-40B4-BE49-F238E27FC236}">
                <a16:creationId xmlns:a16="http://schemas.microsoft.com/office/drawing/2014/main" id="{04A2E968-DBA8-4BD3-8F8F-9B23825BC4DF}"/>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3469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13DD5C9-35FC-4B6B-A74E-ACD06981E74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213DD5C9-35FC-4B6B-A74E-ACD06981E74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601D20D-AE17-4C2A-9BCC-D0A0CE77B704}"/>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4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457201" y="294200"/>
            <a:ext cx="8229600"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3648403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7710488" y="5340350"/>
            <a:ext cx="987425"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15496333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Cover">
    <p:spTree>
      <p:nvGrpSpPr>
        <p:cNvPr id="1" name=""/>
        <p:cNvGrpSpPr/>
        <p:nvPr/>
      </p:nvGrpSpPr>
      <p:grpSpPr>
        <a:xfrm>
          <a:off x="0" y="0"/>
          <a:ext cx="0" cy="0"/>
          <a:chOff x="0" y="0"/>
          <a:chExt cx="0" cy="0"/>
        </a:xfrm>
      </p:grpSpPr>
      <p:pic>
        <p:nvPicPr>
          <p:cNvPr id="7" name="Picture 6" descr="A person in a hardhat holding a glass of water and a computer&#10;&#10;Description automatically generated">
            <a:extLst>
              <a:ext uri="{FF2B5EF4-FFF2-40B4-BE49-F238E27FC236}">
                <a16:creationId xmlns:a16="http://schemas.microsoft.com/office/drawing/2014/main" id="{3C7309C7-12C4-0BDD-ACCF-D0ABAF4EAB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7710488" y="5340350"/>
            <a:ext cx="987425"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11" name="Picture 10" descr="A person in a hard hat holding a glass of water&#10;&#10;Description automatically generated">
            <a:extLst>
              <a:ext uri="{FF2B5EF4-FFF2-40B4-BE49-F238E27FC236}">
                <a16:creationId xmlns:a16="http://schemas.microsoft.com/office/drawing/2014/main" id="{FEB8FAE1-0615-064F-C356-EFC610563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686326" y="1476597"/>
            <a:ext cx="3813414" cy="860400"/>
          </a:xfrm>
        </p:spPr>
        <p:txBody>
          <a:bodyPr/>
          <a:lstStyle>
            <a:lvl1pPr>
              <a:defRPr b="0">
                <a:solidFill>
                  <a:schemeClr val="bg1"/>
                </a:solidFill>
                <a:latin typeface="EYInterstate Light" panose="02000506000000020004" pitchFamily="2" charset="0"/>
                <a:cs typeface="Arial" pitchFamily="34" charset="0"/>
              </a:defRPr>
            </a:lvl1pPr>
          </a:lstStyle>
          <a:p>
            <a:r>
              <a:rPr lang="en-GB" dirty="0"/>
              <a:t>Title (EY Interstate Light </a:t>
            </a:r>
            <a:br>
              <a:rPr lang="en-GB" dirty="0"/>
            </a:br>
            <a:r>
              <a:rPr lang="en-GB" dirty="0"/>
              <a:t>24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chemeClr val="bg1"/>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spTree>
    <p:extLst>
      <p:ext uri="{BB962C8B-B14F-4D97-AF65-F5344CB8AC3E}">
        <p14:creationId xmlns:p14="http://schemas.microsoft.com/office/powerpoint/2010/main" val="333507844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Cover">
    <p:spTree>
      <p:nvGrpSpPr>
        <p:cNvPr id="1" name=""/>
        <p:cNvGrpSpPr/>
        <p:nvPr/>
      </p:nvGrpSpPr>
      <p:grpSpPr>
        <a:xfrm>
          <a:off x="0" y="0"/>
          <a:ext cx="0" cy="0"/>
          <a:chOff x="0" y="0"/>
          <a:chExt cx="0" cy="0"/>
        </a:xfrm>
      </p:grpSpPr>
      <p:pic>
        <p:nvPicPr>
          <p:cNvPr id="12" name="Picture 11" descr="A person holding a cup and a stick in a pond&#10;&#10;Description automatically generated">
            <a:extLst>
              <a:ext uri="{FF2B5EF4-FFF2-40B4-BE49-F238E27FC236}">
                <a16:creationId xmlns:a16="http://schemas.microsoft.com/office/drawing/2014/main" id="{C2E1371E-F331-FCD4-3378-A7B6FA9EF5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4865676" y="144894"/>
            <a:ext cx="3832236" cy="3235562"/>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7710488" y="5340350"/>
            <a:ext cx="987425"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19" name="Picture 18" descr="A person and person standing in grass&#10;&#10;Description automatically generated">
            <a:extLst>
              <a:ext uri="{FF2B5EF4-FFF2-40B4-BE49-F238E27FC236}">
                <a16:creationId xmlns:a16="http://schemas.microsoft.com/office/drawing/2014/main" id="{3A1B8D28-CAA7-3A61-F5E9-900959E5D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5045885" y="987919"/>
            <a:ext cx="3484063" cy="860400"/>
          </a:xfrm>
        </p:spPr>
        <p:txBody>
          <a:bodyPr/>
          <a:lstStyle>
            <a:lvl1pPr>
              <a:defRPr sz="2400" b="0">
                <a:solidFill>
                  <a:schemeClr val="bg1"/>
                </a:solidFill>
                <a:latin typeface="EYInterstate Light" panose="02000506000000020004" pitchFamily="2" charset="0"/>
                <a:cs typeface="Arial" pitchFamily="34" charset="0"/>
              </a:defRPr>
            </a:lvl1pPr>
          </a:lstStyle>
          <a:p>
            <a:r>
              <a:rPr lang="en-GB" dirty="0"/>
              <a:t>Title (EY Interstate Light </a:t>
            </a:r>
            <a:br>
              <a:rPr lang="en-GB" dirty="0"/>
            </a:br>
            <a:r>
              <a:rPr lang="en-GB" dirty="0"/>
              <a:t>24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5045886" y="1934186"/>
            <a:ext cx="3484063"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chemeClr val="bg1"/>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spTree>
    <p:extLst>
      <p:ext uri="{BB962C8B-B14F-4D97-AF65-F5344CB8AC3E}">
        <p14:creationId xmlns:p14="http://schemas.microsoft.com/office/powerpoint/2010/main" val="170601647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_Cover">
    <p:spTree>
      <p:nvGrpSpPr>
        <p:cNvPr id="1" name=""/>
        <p:cNvGrpSpPr/>
        <p:nvPr/>
      </p:nvGrpSpPr>
      <p:grpSpPr>
        <a:xfrm>
          <a:off x="0" y="0"/>
          <a:ext cx="0" cy="0"/>
          <a:chOff x="0" y="0"/>
          <a:chExt cx="0" cy="0"/>
        </a:xfrm>
      </p:grpSpPr>
      <p:pic>
        <p:nvPicPr>
          <p:cNvPr id="7" name="Picture 6" descr="A person and person looking at a tablet&#10;&#10;Description automatically generated">
            <a:extLst>
              <a:ext uri="{FF2B5EF4-FFF2-40B4-BE49-F238E27FC236}">
                <a16:creationId xmlns:a16="http://schemas.microsoft.com/office/drawing/2014/main" id="{1513B0EA-AF94-F473-D069-357D153AEB7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4498581" y="144893"/>
            <a:ext cx="4199331" cy="3545501"/>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7710488" y="5340350"/>
            <a:ext cx="987425"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10" name="Picture 9" descr="A person and person squatting down looking at a tablet&#10;&#10;Description automatically generated">
            <a:extLst>
              <a:ext uri="{FF2B5EF4-FFF2-40B4-BE49-F238E27FC236}">
                <a16:creationId xmlns:a16="http://schemas.microsoft.com/office/drawing/2014/main" id="{AB18D74B-7FF5-0590-37D4-B8F3B8FD9B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4738861" y="1090256"/>
            <a:ext cx="3791088" cy="860400"/>
          </a:xfrm>
        </p:spPr>
        <p:txBody>
          <a:bodyPr/>
          <a:lstStyle>
            <a:lvl1pPr>
              <a:defRPr sz="2200" b="0">
                <a:solidFill>
                  <a:schemeClr val="bg1"/>
                </a:solidFill>
                <a:latin typeface="EYInterstate Light" panose="02000506000000020004" pitchFamily="2" charset="0"/>
                <a:cs typeface="Arial" pitchFamily="34" charset="0"/>
              </a:defRPr>
            </a:lvl1pPr>
          </a:lstStyle>
          <a:p>
            <a:r>
              <a:rPr lang="en-GB" dirty="0"/>
              <a:t>Title (EY Interstate Light </a:t>
            </a:r>
            <a:br>
              <a:rPr lang="en-GB" dirty="0"/>
            </a:br>
            <a:r>
              <a:rPr lang="en-GB" dirty="0"/>
              <a:t>22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4738862" y="2036523"/>
            <a:ext cx="3791088"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chemeClr val="bg1"/>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spTree>
    <p:extLst>
      <p:ext uri="{BB962C8B-B14F-4D97-AF65-F5344CB8AC3E}">
        <p14:creationId xmlns:p14="http://schemas.microsoft.com/office/powerpoint/2010/main" val="70360295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34630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34630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8" name="Freeform 5">
            <a:extLst>
              <a:ext uri="{FF2B5EF4-FFF2-40B4-BE49-F238E27FC236}">
                <a16:creationId xmlns:a16="http://schemas.microsoft.com/office/drawing/2014/main" id="{160A7550-5D67-4923-A7BC-21E832215440}"/>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Title 1">
            <a:extLst>
              <a:ext uri="{FF2B5EF4-FFF2-40B4-BE49-F238E27FC236}">
                <a16:creationId xmlns:a16="http://schemas.microsoft.com/office/drawing/2014/main" id="{D57A982A-5252-472B-BD55-97D51532138C}"/>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20" name="Subtitle 2">
            <a:extLst>
              <a:ext uri="{FF2B5EF4-FFF2-40B4-BE49-F238E27FC236}">
                <a16:creationId xmlns:a16="http://schemas.microsoft.com/office/drawing/2014/main" id="{F809C9F7-7674-4F00-8A7B-4EBDB5F94FBD}"/>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22" name="Group 4">
            <a:extLst>
              <a:ext uri="{FF2B5EF4-FFF2-40B4-BE49-F238E27FC236}">
                <a16:creationId xmlns:a16="http://schemas.microsoft.com/office/drawing/2014/main" id="{2FBA4DFB-2D74-4887-91FA-9FE36EADD25F}"/>
              </a:ext>
            </a:extLst>
          </p:cNvPr>
          <p:cNvGrpSpPr>
            <a:grpSpLocks noChangeAspect="1"/>
          </p:cNvGrpSpPr>
          <p:nvPr userDrawn="1"/>
        </p:nvGrpSpPr>
        <p:grpSpPr bwMode="auto">
          <a:xfrm>
            <a:off x="7710488" y="5340350"/>
            <a:ext cx="987425" cy="1157288"/>
            <a:chOff x="4857" y="3364"/>
            <a:chExt cx="622" cy="729"/>
          </a:xfrm>
        </p:grpSpPr>
        <p:sp>
          <p:nvSpPr>
            <p:cNvPr id="23" name="AutoShape 3">
              <a:extLst>
                <a:ext uri="{FF2B5EF4-FFF2-40B4-BE49-F238E27FC236}">
                  <a16:creationId xmlns:a16="http://schemas.microsoft.com/office/drawing/2014/main" id="{B223B0E3-13DC-4092-840F-C19C33D0170D}"/>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5">
              <a:extLst>
                <a:ext uri="{FF2B5EF4-FFF2-40B4-BE49-F238E27FC236}">
                  <a16:creationId xmlns:a16="http://schemas.microsoft.com/office/drawing/2014/main" id="{720F86E7-783D-48A5-9A99-BBE51AD8BB9F}"/>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8EA618E4-F6E6-47C9-85C3-E1EF97EB6DF8}"/>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3159920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34630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34630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8" name="Freeform 5">
            <a:extLst>
              <a:ext uri="{FF2B5EF4-FFF2-40B4-BE49-F238E27FC236}">
                <a16:creationId xmlns:a16="http://schemas.microsoft.com/office/drawing/2014/main" id="{160A7550-5D67-4923-A7BC-21E832215440}"/>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Title 1">
            <a:extLst>
              <a:ext uri="{FF2B5EF4-FFF2-40B4-BE49-F238E27FC236}">
                <a16:creationId xmlns:a16="http://schemas.microsoft.com/office/drawing/2014/main" id="{D57A982A-5252-472B-BD55-97D51532138C}"/>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20" name="Subtitle 2">
            <a:extLst>
              <a:ext uri="{FF2B5EF4-FFF2-40B4-BE49-F238E27FC236}">
                <a16:creationId xmlns:a16="http://schemas.microsoft.com/office/drawing/2014/main" id="{F809C9F7-7674-4F00-8A7B-4EBDB5F94FBD}"/>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22" name="Group 4">
            <a:extLst>
              <a:ext uri="{FF2B5EF4-FFF2-40B4-BE49-F238E27FC236}">
                <a16:creationId xmlns:a16="http://schemas.microsoft.com/office/drawing/2014/main" id="{2FBA4DFB-2D74-4887-91FA-9FE36EADD25F}"/>
              </a:ext>
            </a:extLst>
          </p:cNvPr>
          <p:cNvGrpSpPr>
            <a:grpSpLocks noChangeAspect="1"/>
          </p:cNvGrpSpPr>
          <p:nvPr userDrawn="1"/>
        </p:nvGrpSpPr>
        <p:grpSpPr bwMode="auto">
          <a:xfrm>
            <a:off x="7710488" y="5340350"/>
            <a:ext cx="987425" cy="1157288"/>
            <a:chOff x="4857" y="3364"/>
            <a:chExt cx="622" cy="729"/>
          </a:xfrm>
        </p:grpSpPr>
        <p:sp>
          <p:nvSpPr>
            <p:cNvPr id="23" name="AutoShape 3">
              <a:extLst>
                <a:ext uri="{FF2B5EF4-FFF2-40B4-BE49-F238E27FC236}">
                  <a16:creationId xmlns:a16="http://schemas.microsoft.com/office/drawing/2014/main" id="{B223B0E3-13DC-4092-840F-C19C33D0170D}"/>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5">
              <a:extLst>
                <a:ext uri="{FF2B5EF4-FFF2-40B4-BE49-F238E27FC236}">
                  <a16:creationId xmlns:a16="http://schemas.microsoft.com/office/drawing/2014/main" id="{720F86E7-783D-48A5-9A99-BBE51AD8BB9F}"/>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8EA618E4-F6E6-47C9-85C3-E1EF97EB6DF8}"/>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66008664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EAA736A0-D2E9-4CA1-BF9F-5E33CF39B8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4654295" cy="3930900"/>
          </a:xfrm>
          <a:prstGeom prst="rect">
            <a:avLst/>
          </a:prstGeom>
        </p:spPr>
      </p:pic>
      <p:grpSp>
        <p:nvGrpSpPr>
          <p:cNvPr id="79" name="Group 4">
            <a:extLst>
              <a:ext uri="{FF2B5EF4-FFF2-40B4-BE49-F238E27FC236}">
                <a16:creationId xmlns:a16="http://schemas.microsoft.com/office/drawing/2014/main" id="{A159D8C9-C19B-4DF7-9C5A-22EDB8A5FB96}"/>
              </a:ext>
            </a:extLst>
          </p:cNvPr>
          <p:cNvGrpSpPr>
            <a:grpSpLocks noChangeAspect="1"/>
          </p:cNvGrpSpPr>
          <p:nvPr userDrawn="1"/>
        </p:nvGrpSpPr>
        <p:grpSpPr bwMode="auto">
          <a:xfrm>
            <a:off x="7710488" y="5340350"/>
            <a:ext cx="987425" cy="1157288"/>
            <a:chOff x="4857" y="3364"/>
            <a:chExt cx="622" cy="729"/>
          </a:xfrm>
        </p:grpSpPr>
        <p:sp>
          <p:nvSpPr>
            <p:cNvPr id="80" name="AutoShape 3">
              <a:extLst>
                <a:ext uri="{FF2B5EF4-FFF2-40B4-BE49-F238E27FC236}">
                  <a16:creationId xmlns:a16="http://schemas.microsoft.com/office/drawing/2014/main" id="{D95FB310-FD8D-4315-8C3A-8966DC1515AB}"/>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1" name="Freeform 5">
              <a:extLst>
                <a:ext uri="{FF2B5EF4-FFF2-40B4-BE49-F238E27FC236}">
                  <a16:creationId xmlns:a16="http://schemas.microsoft.com/office/drawing/2014/main" id="{B0F72F2B-2B88-4D56-A5C3-5C83787BA011}"/>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2" name="Freeform 6">
              <a:extLst>
                <a:ext uri="{FF2B5EF4-FFF2-40B4-BE49-F238E27FC236}">
                  <a16:creationId xmlns:a16="http://schemas.microsoft.com/office/drawing/2014/main" id="{900DB62A-8F2A-4742-9C40-2FC7AA18235B}"/>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83" name="Picture 82">
            <a:extLst>
              <a:ext uri="{FF2B5EF4-FFF2-40B4-BE49-F238E27FC236}">
                <a16:creationId xmlns:a16="http://schemas.microsoft.com/office/drawing/2014/main" id="{23B9FB7E-B586-4378-AE43-0A9B9CA0B9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5914517"/>
            <a:ext cx="3780000" cy="618750"/>
          </a:xfrm>
          <a:prstGeom prst="rect">
            <a:avLst/>
          </a:prstGeom>
        </p:spPr>
      </p:pic>
      <p:sp>
        <p:nvSpPr>
          <p:cNvPr id="124" name="Subtitle 2">
            <a:extLst>
              <a:ext uri="{FF2B5EF4-FFF2-40B4-BE49-F238E27FC236}">
                <a16:creationId xmlns:a16="http://schemas.microsoft.com/office/drawing/2014/main" id="{DE813F69-7E98-49B9-A563-B5D224235BE1}"/>
              </a:ext>
            </a:extLst>
          </p:cNvPr>
          <p:cNvSpPr>
            <a:spLocks noGrp="1"/>
          </p:cNvSpPr>
          <p:nvPr>
            <p:ph type="subTitle" idx="1"/>
          </p:nvPr>
        </p:nvSpPr>
        <p:spPr>
          <a:xfrm>
            <a:off x="888191" y="2825612"/>
            <a:ext cx="3892153"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25" name="Title 1">
            <a:extLst>
              <a:ext uri="{FF2B5EF4-FFF2-40B4-BE49-F238E27FC236}">
                <a16:creationId xmlns:a16="http://schemas.microsoft.com/office/drawing/2014/main" id="{6135F81D-3120-4669-8305-5AB7CAA05048}"/>
              </a:ext>
            </a:extLst>
          </p:cNvPr>
          <p:cNvSpPr>
            <a:spLocks noGrp="1"/>
          </p:cNvSpPr>
          <p:nvPr>
            <p:ph type="ctrTitle"/>
          </p:nvPr>
        </p:nvSpPr>
        <p:spPr>
          <a:xfrm>
            <a:off x="888191" y="1855166"/>
            <a:ext cx="3892153"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50449684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85" name="Group 4">
            <a:extLst>
              <a:ext uri="{FF2B5EF4-FFF2-40B4-BE49-F238E27FC236}">
                <a16:creationId xmlns:a16="http://schemas.microsoft.com/office/drawing/2014/main" id="{916D9572-5294-4C0A-83C4-99E45F894950}"/>
              </a:ext>
            </a:extLst>
          </p:cNvPr>
          <p:cNvGrpSpPr>
            <a:grpSpLocks noChangeAspect="1"/>
          </p:cNvGrpSpPr>
          <p:nvPr userDrawn="1"/>
        </p:nvGrpSpPr>
        <p:grpSpPr bwMode="auto">
          <a:xfrm>
            <a:off x="7710488" y="5340350"/>
            <a:ext cx="987425" cy="1157288"/>
            <a:chOff x="4857" y="3364"/>
            <a:chExt cx="622" cy="729"/>
          </a:xfrm>
        </p:grpSpPr>
        <p:sp>
          <p:nvSpPr>
            <p:cNvPr id="86" name="AutoShape 3">
              <a:extLst>
                <a:ext uri="{FF2B5EF4-FFF2-40B4-BE49-F238E27FC236}">
                  <a16:creationId xmlns:a16="http://schemas.microsoft.com/office/drawing/2014/main" id="{5667BEF9-3DFA-4239-A852-71BA27EC8E18}"/>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7" name="Freeform 5">
              <a:extLst>
                <a:ext uri="{FF2B5EF4-FFF2-40B4-BE49-F238E27FC236}">
                  <a16:creationId xmlns:a16="http://schemas.microsoft.com/office/drawing/2014/main" id="{7E85CBCB-BA9A-4374-A431-F4DC5F8079BE}"/>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8" name="Freeform 6">
              <a:extLst>
                <a:ext uri="{FF2B5EF4-FFF2-40B4-BE49-F238E27FC236}">
                  <a16:creationId xmlns:a16="http://schemas.microsoft.com/office/drawing/2014/main" id="{5C0EF3BA-6104-4E1B-9F18-E642314A9A6C}"/>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89" name="Picture 88">
            <a:extLst>
              <a:ext uri="{FF2B5EF4-FFF2-40B4-BE49-F238E27FC236}">
                <a16:creationId xmlns:a16="http://schemas.microsoft.com/office/drawing/2014/main" id="{BEA87971-BB0B-4ED2-8AC3-71D5B1159A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90" name="Subtitle 2">
            <a:extLst>
              <a:ext uri="{FF2B5EF4-FFF2-40B4-BE49-F238E27FC236}">
                <a16:creationId xmlns:a16="http://schemas.microsoft.com/office/drawing/2014/main" id="{D57E11BD-E2D9-41B1-9EF5-FF1EA0B8EB0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1" name="Title 1">
            <a:extLst>
              <a:ext uri="{FF2B5EF4-FFF2-40B4-BE49-F238E27FC236}">
                <a16:creationId xmlns:a16="http://schemas.microsoft.com/office/drawing/2014/main" id="{9E850DE9-7D5E-499B-8FA1-4143F639E01E}"/>
              </a:ext>
            </a:extLst>
          </p:cNvPr>
          <p:cNvSpPr>
            <a:spLocks noGrp="1"/>
          </p:cNvSpPr>
          <p:nvPr>
            <p:ph type="ctrTitle"/>
          </p:nvPr>
        </p:nvSpPr>
        <p:spPr>
          <a:xfrm>
            <a:off x="888191" y="2288083"/>
            <a:ext cx="594343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pic>
        <p:nvPicPr>
          <p:cNvPr id="92" name="Picture 91">
            <a:extLst>
              <a:ext uri="{FF2B5EF4-FFF2-40B4-BE49-F238E27FC236}">
                <a16:creationId xmlns:a16="http://schemas.microsoft.com/office/drawing/2014/main" id="{620AFF6A-D70F-482C-ACA4-D71330481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4512619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marL="267319" indent="-267319">
              <a:buClr>
                <a:srgbClr val="FFE600"/>
              </a:buClr>
              <a:buSzPct val="100000"/>
              <a:buFont typeface="EYInterstate" panose="02000503020000020004" pitchFamily="2" charset="0"/>
              <a:buChar char="•"/>
              <a:defRPr sz="2000"/>
            </a:lvl1pPr>
            <a:lvl2pPr marL="534639" indent="-267319">
              <a:buClr>
                <a:srgbClr val="FFE600"/>
              </a:buClr>
              <a:buSzPct val="100000"/>
              <a:buFont typeface="EYInterstate" panose="02000503020000020004" pitchFamily="2" charset="0"/>
              <a:buChar char="•"/>
              <a:defRPr sz="1800"/>
            </a:lvl2pPr>
            <a:lvl3pPr marL="801958" indent="-267319">
              <a:buClr>
                <a:srgbClr val="FFE600"/>
              </a:buClr>
              <a:buSzPct val="100000"/>
              <a:buFont typeface="EYInterstate" panose="02000503020000020004" pitchFamily="2" charset="0"/>
              <a:buChar char="•"/>
              <a:defRPr sz="1600"/>
            </a:lvl3pPr>
            <a:lvl4pPr marL="1069277" indent="-267319">
              <a:buClr>
                <a:srgbClr val="FFE600"/>
              </a:buClr>
              <a:buSzPct val="100000"/>
              <a:buFont typeface="EYInterstate" panose="02000503020000020004" pitchFamily="2" charset="0"/>
              <a:buChar char="•"/>
              <a:defRPr sz="1400"/>
            </a:lvl4pPr>
            <a:lvl5pPr marL="1336597" indent="-267319">
              <a:buClr>
                <a:srgbClr val="FFE600"/>
              </a:buClr>
              <a:buSzPct val="100000"/>
              <a:buFont typeface="EYInterstate" panose="02000503020000020004" pitchFamily="2"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1292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vert="horz" lIns="0" tIns="0" rIns="0" bIns="0" rtlCol="0" anchor="t" anchorCtr="0">
            <a:noAutofit/>
          </a:bodyPr>
          <a:lstStyle>
            <a:lvl1pPr>
              <a:defRPr lang="en-GB" dirty="0"/>
            </a:lvl1pPr>
          </a:lstStyle>
          <a:p>
            <a:pPr lvl="0"/>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3691998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dirty="0"/>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633073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dirty="0"/>
              <a:t>Click icon to add picture</a:t>
            </a:r>
            <a:endParaRPr lang="en-IN" dirty="0"/>
          </a:p>
        </p:txBody>
      </p:sp>
      <p:sp>
        <p:nvSpPr>
          <p:cNvPr id="2" name="Title 1"/>
          <p:cNvSpPr>
            <a:spLocks noGrp="1"/>
          </p:cNvSpPr>
          <p:nvPr>
            <p:ph type="title"/>
          </p:nvPr>
        </p:nvSpPr>
        <p:spPr>
          <a:xfrm>
            <a:off x="2020418" y="294200"/>
            <a:ext cx="6665528"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3066499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sz="2000">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3294262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33888837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2900921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Tree>
    <p:extLst>
      <p:ext uri="{BB962C8B-B14F-4D97-AF65-F5344CB8AC3E}">
        <p14:creationId xmlns:p14="http://schemas.microsoft.com/office/powerpoint/2010/main" val="358038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EAA736A0-D2E9-4CA1-BF9F-5E33CF39B8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4654295" cy="3930900"/>
          </a:xfrm>
          <a:prstGeom prst="rect">
            <a:avLst/>
          </a:prstGeom>
        </p:spPr>
      </p:pic>
      <p:grpSp>
        <p:nvGrpSpPr>
          <p:cNvPr id="79" name="Group 4">
            <a:extLst>
              <a:ext uri="{FF2B5EF4-FFF2-40B4-BE49-F238E27FC236}">
                <a16:creationId xmlns:a16="http://schemas.microsoft.com/office/drawing/2014/main" id="{A159D8C9-C19B-4DF7-9C5A-22EDB8A5FB96}"/>
              </a:ext>
            </a:extLst>
          </p:cNvPr>
          <p:cNvGrpSpPr>
            <a:grpSpLocks noChangeAspect="1"/>
          </p:cNvGrpSpPr>
          <p:nvPr userDrawn="1"/>
        </p:nvGrpSpPr>
        <p:grpSpPr bwMode="auto">
          <a:xfrm>
            <a:off x="7710488" y="5340350"/>
            <a:ext cx="987425" cy="1157288"/>
            <a:chOff x="4857" y="3364"/>
            <a:chExt cx="622" cy="729"/>
          </a:xfrm>
        </p:grpSpPr>
        <p:sp>
          <p:nvSpPr>
            <p:cNvPr id="80" name="AutoShape 3">
              <a:extLst>
                <a:ext uri="{FF2B5EF4-FFF2-40B4-BE49-F238E27FC236}">
                  <a16:creationId xmlns:a16="http://schemas.microsoft.com/office/drawing/2014/main" id="{D95FB310-FD8D-4315-8C3A-8966DC1515AB}"/>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1" name="Freeform 5">
              <a:extLst>
                <a:ext uri="{FF2B5EF4-FFF2-40B4-BE49-F238E27FC236}">
                  <a16:creationId xmlns:a16="http://schemas.microsoft.com/office/drawing/2014/main" id="{B0F72F2B-2B88-4D56-A5C3-5C83787BA011}"/>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2" name="Freeform 6">
              <a:extLst>
                <a:ext uri="{FF2B5EF4-FFF2-40B4-BE49-F238E27FC236}">
                  <a16:creationId xmlns:a16="http://schemas.microsoft.com/office/drawing/2014/main" id="{900DB62A-8F2A-4742-9C40-2FC7AA18235B}"/>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83" name="Picture 82">
            <a:extLst>
              <a:ext uri="{FF2B5EF4-FFF2-40B4-BE49-F238E27FC236}">
                <a16:creationId xmlns:a16="http://schemas.microsoft.com/office/drawing/2014/main" id="{23B9FB7E-B586-4378-AE43-0A9B9CA0B9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5914517"/>
            <a:ext cx="3780000" cy="618750"/>
          </a:xfrm>
          <a:prstGeom prst="rect">
            <a:avLst/>
          </a:prstGeom>
        </p:spPr>
      </p:pic>
      <p:sp>
        <p:nvSpPr>
          <p:cNvPr id="124" name="Subtitle 2">
            <a:extLst>
              <a:ext uri="{FF2B5EF4-FFF2-40B4-BE49-F238E27FC236}">
                <a16:creationId xmlns:a16="http://schemas.microsoft.com/office/drawing/2014/main" id="{DE813F69-7E98-49B9-A563-B5D224235BE1}"/>
              </a:ext>
            </a:extLst>
          </p:cNvPr>
          <p:cNvSpPr>
            <a:spLocks noGrp="1"/>
          </p:cNvSpPr>
          <p:nvPr>
            <p:ph type="subTitle" idx="1"/>
          </p:nvPr>
        </p:nvSpPr>
        <p:spPr>
          <a:xfrm>
            <a:off x="888191" y="2825612"/>
            <a:ext cx="3892153"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25" name="Title 1">
            <a:extLst>
              <a:ext uri="{FF2B5EF4-FFF2-40B4-BE49-F238E27FC236}">
                <a16:creationId xmlns:a16="http://schemas.microsoft.com/office/drawing/2014/main" id="{6135F81D-3120-4669-8305-5AB7CAA05048}"/>
              </a:ext>
            </a:extLst>
          </p:cNvPr>
          <p:cNvSpPr>
            <a:spLocks noGrp="1"/>
          </p:cNvSpPr>
          <p:nvPr>
            <p:ph type="ctrTitle"/>
          </p:nvPr>
        </p:nvSpPr>
        <p:spPr>
          <a:xfrm>
            <a:off x="888191" y="1855166"/>
            <a:ext cx="3892153"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6551947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12pt,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17" name="Picture Placeholder 19">
            <a:extLst>
              <a:ext uri="{FF2B5EF4-FFF2-40B4-BE49-F238E27FC236}">
                <a16:creationId xmlns:a16="http://schemas.microsoft.com/office/drawing/2014/main" id="{70E81591-07D5-438D-AAD4-4B9A889F4483}"/>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662155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tandard slide_Quot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CF2B8FD-A627-4E68-876D-346FA2BE3A6B}"/>
              </a:ext>
            </a:extLst>
          </p:cNvPr>
          <p:cNvSpPr>
            <a:spLocks noGrp="1"/>
          </p:cNvSpPr>
          <p:nvPr>
            <p:ph type="pic" sz="quarter" idx="22"/>
          </p:nvPr>
        </p:nvSpPr>
        <p:spPr>
          <a:xfrm>
            <a:off x="0" y="0"/>
            <a:ext cx="9144000" cy="6858000"/>
          </a:xfrm>
        </p:spPr>
        <p:txBody>
          <a:bodyPr/>
          <a:lstStyle>
            <a:lvl1pPr marL="0" indent="0" algn="ctr">
              <a:buNone/>
              <a:defRPr/>
            </a:lvl1pPr>
          </a:lstStyle>
          <a:p>
            <a:endParaRPr lang="en-IN" dirty="0"/>
          </a:p>
        </p:txBody>
      </p:sp>
      <p:grpSp>
        <p:nvGrpSpPr>
          <p:cNvPr id="7" name="Group 4">
            <a:extLst>
              <a:ext uri="{FF2B5EF4-FFF2-40B4-BE49-F238E27FC236}">
                <a16:creationId xmlns:a16="http://schemas.microsoft.com/office/drawing/2014/main" id="{54B0064F-CA12-4F8F-B694-23C41AD0F16D}"/>
              </a:ext>
            </a:extLst>
          </p:cNvPr>
          <p:cNvGrpSpPr>
            <a:grpSpLocks noChangeAspect="1"/>
          </p:cNvGrpSpPr>
          <p:nvPr userDrawn="1"/>
        </p:nvGrpSpPr>
        <p:grpSpPr bwMode="auto">
          <a:xfrm>
            <a:off x="8284464" y="6327648"/>
            <a:ext cx="402336" cy="412867"/>
            <a:chOff x="7110" y="4004"/>
            <a:chExt cx="191" cy="196"/>
          </a:xfrm>
        </p:grpSpPr>
        <p:sp>
          <p:nvSpPr>
            <p:cNvPr id="8" name="Freeform 5">
              <a:extLst>
                <a:ext uri="{FF2B5EF4-FFF2-40B4-BE49-F238E27FC236}">
                  <a16:creationId xmlns:a16="http://schemas.microsoft.com/office/drawing/2014/main" id="{F93F004B-02B9-4455-A020-115CFB37BE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 name="Freeform 6">
              <a:extLst>
                <a:ext uri="{FF2B5EF4-FFF2-40B4-BE49-F238E27FC236}">
                  <a16:creationId xmlns:a16="http://schemas.microsoft.com/office/drawing/2014/main" id="{19F4E2CA-BA89-47F8-8C68-7CACFBAF82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 name="Freeform 7">
              <a:extLst>
                <a:ext uri="{FF2B5EF4-FFF2-40B4-BE49-F238E27FC236}">
                  <a16:creationId xmlns:a16="http://schemas.microsoft.com/office/drawing/2014/main" id="{32993525-96BF-457D-86C8-A5E217C20BF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6" name="Date Placeholder 2">
            <a:extLst>
              <a:ext uri="{FF2B5EF4-FFF2-40B4-BE49-F238E27FC236}">
                <a16:creationId xmlns:a16="http://schemas.microsoft.com/office/drawing/2014/main" id="{D8973D65-036E-4D65-AAA3-1427C4AA0C9B}"/>
              </a:ext>
            </a:extLst>
          </p:cNvPr>
          <p:cNvSpPr>
            <a:spLocks noGrp="1"/>
          </p:cNvSpPr>
          <p:nvPr>
            <p:ph type="dt" sz="half" idx="19"/>
          </p:nvPr>
        </p:nvSpPr>
        <p:spPr>
          <a:xfrm>
            <a:off x="1892301" y="6516456"/>
            <a:ext cx="1191258" cy="180000"/>
          </a:xfrm>
          <a:prstGeom prst="rect">
            <a:avLst/>
          </a:prstGeom>
        </p:spPr>
        <p:txBody>
          <a:bodyPr vert="horz" lIns="91440" tIns="45720" rIns="91440" bIns="45720" rtlCol="0" anchor="ctr"/>
          <a:lstStyle>
            <a:lvl1pPr>
              <a:defRPr lang="en-US" sz="800" smtClean="0">
                <a:solidFill>
                  <a:schemeClr val="bg1"/>
                </a:solidFill>
                <a:latin typeface="EYInterstate" panose="02000503020000020004" pitchFamily="2" charset="0"/>
              </a:defRPr>
            </a:lvl1pPr>
          </a:lstStyle>
          <a:p>
            <a:fld id="{08E4C5DD-8E03-4FAA-8921-CB640E00BA12}" type="datetime3">
              <a:rPr lang="en-IN" smtClean="0"/>
              <a:pPr/>
              <a:t>24 June 2024</a:t>
            </a:fld>
            <a:endParaRPr lang="en-IN" dirty="0"/>
          </a:p>
        </p:txBody>
      </p:sp>
      <p:sp>
        <p:nvSpPr>
          <p:cNvPr id="11" name="Footer Placeholder 3">
            <a:extLst>
              <a:ext uri="{FF2B5EF4-FFF2-40B4-BE49-F238E27FC236}">
                <a16:creationId xmlns:a16="http://schemas.microsoft.com/office/drawing/2014/main" id="{E9711A3A-DB5C-4C5F-BF5A-7DBDD6EFF607}"/>
              </a:ext>
            </a:extLst>
          </p:cNvPr>
          <p:cNvSpPr>
            <a:spLocks noGrp="1"/>
          </p:cNvSpPr>
          <p:nvPr>
            <p:ph type="ftr" sz="quarter" idx="20"/>
          </p:nvPr>
        </p:nvSpPr>
        <p:spPr>
          <a:xfrm>
            <a:off x="3321561" y="6516456"/>
            <a:ext cx="3086100" cy="180000"/>
          </a:xfrm>
          <a:prstGeom prst="rect">
            <a:avLst/>
          </a:prstGeom>
        </p:spPr>
        <p:txBody>
          <a:bodyPr vert="horz" lIns="91440" tIns="45720" rIns="91440" bIns="45720" rtlCol="0" anchor="ctr"/>
          <a:lstStyle>
            <a:lvl1pPr>
              <a:defRPr lang="en-US" sz="800" smtClean="0">
                <a:solidFill>
                  <a:schemeClr val="bg1"/>
                </a:solidFill>
                <a:latin typeface="EYInterstate" panose="02000503020000020004" pitchFamily="2" charset="0"/>
              </a:defRPr>
            </a:lvl1pPr>
          </a:lstStyle>
          <a:p>
            <a:r>
              <a:rPr lang="en-IN" dirty="0"/>
              <a:t>Presentation title</a:t>
            </a:r>
          </a:p>
        </p:txBody>
      </p:sp>
      <p:sp>
        <p:nvSpPr>
          <p:cNvPr id="12" name="Slide Number Placeholder 5">
            <a:extLst>
              <a:ext uri="{FF2B5EF4-FFF2-40B4-BE49-F238E27FC236}">
                <a16:creationId xmlns:a16="http://schemas.microsoft.com/office/drawing/2014/main" id="{B40A4236-AC64-456A-B3F9-BED410655701}"/>
              </a:ext>
            </a:extLst>
          </p:cNvPr>
          <p:cNvSpPr>
            <a:spLocks noGrp="1"/>
          </p:cNvSpPr>
          <p:nvPr>
            <p:ph type="sldNum" sz="quarter" idx="21"/>
          </p:nvPr>
        </p:nvSpPr>
        <p:spPr>
          <a:xfrm>
            <a:off x="363093" y="6516456"/>
            <a:ext cx="663066" cy="180000"/>
          </a:xfrm>
          <a:prstGeom prst="rect">
            <a:avLst/>
          </a:prstGeom>
        </p:spPr>
        <p:txBody>
          <a:bodyPr vert="horz" lIns="91440" tIns="45720" rIns="91440" bIns="45720" rtlCol="0" anchor="ctr"/>
          <a:lstStyle>
            <a:lvl1pPr>
              <a:defRPr lang="en-IN" sz="800" smtClean="0">
                <a:solidFill>
                  <a:schemeClr val="bg1"/>
                </a:solidFill>
                <a:latin typeface="EYInterstate" panose="02000503020000020004" pitchFamily="2" charset="0"/>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267375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grpSp>
        <p:nvGrpSpPr>
          <p:cNvPr id="11" name="Group 4">
            <a:extLst>
              <a:ext uri="{FF2B5EF4-FFF2-40B4-BE49-F238E27FC236}">
                <a16:creationId xmlns:a16="http://schemas.microsoft.com/office/drawing/2014/main" id="{09667CEE-F273-4416-9D45-A0E825F14911}"/>
              </a:ext>
            </a:extLst>
          </p:cNvPr>
          <p:cNvGrpSpPr>
            <a:grpSpLocks noChangeAspect="1"/>
          </p:cNvGrpSpPr>
          <p:nvPr userDrawn="1"/>
        </p:nvGrpSpPr>
        <p:grpSpPr bwMode="auto">
          <a:xfrm>
            <a:off x="8284464" y="6327648"/>
            <a:ext cx="402336" cy="412867"/>
            <a:chOff x="7110" y="4004"/>
            <a:chExt cx="191" cy="196"/>
          </a:xfrm>
        </p:grpSpPr>
        <p:sp>
          <p:nvSpPr>
            <p:cNvPr id="12" name="Freeform 5">
              <a:extLst>
                <a:ext uri="{FF2B5EF4-FFF2-40B4-BE49-F238E27FC236}">
                  <a16:creationId xmlns:a16="http://schemas.microsoft.com/office/drawing/2014/main" id="{D43F5A26-EE33-4654-ACA2-880B36B2758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325D6EF1-9951-4386-9E98-24FDBF58272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72CC147-C47E-4B17-9D76-D39D3C36CEF3}"/>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6" name="Date Placeholder 15">
            <a:extLst>
              <a:ext uri="{FF2B5EF4-FFF2-40B4-BE49-F238E27FC236}">
                <a16:creationId xmlns:a16="http://schemas.microsoft.com/office/drawing/2014/main" id="{C66F131C-C01D-4483-B889-FF40A29F9A6E}"/>
              </a:ext>
            </a:extLst>
          </p:cNvPr>
          <p:cNvSpPr txBox="1">
            <a:spLocks/>
          </p:cNvSpPr>
          <p:nvPr userDrawn="1"/>
        </p:nvSpPr>
        <p:spPr>
          <a:xfrm>
            <a:off x="1892301" y="6516456"/>
            <a:ext cx="1191258" cy="1800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25C1C4-10F3-4B30-A68B-D497C6F8557F}" type="datetime3">
              <a:rPr lang="en-US" sz="800" smtClean="0">
                <a:solidFill>
                  <a:schemeClr val="bg1"/>
                </a:solidFill>
                <a:latin typeface="EYInterstate" panose="02000503020000020004" pitchFamily="2" charset="0"/>
              </a:rPr>
              <a:pPr/>
              <a:t>24 June 2024</a:t>
            </a:fld>
            <a:endParaRPr lang="en-IN" sz="800" dirty="0">
              <a:solidFill>
                <a:schemeClr val="bg1"/>
              </a:solidFill>
              <a:latin typeface="EYInterstate" panose="02000503020000020004" pitchFamily="2" charset="0"/>
            </a:endParaRPr>
          </a:p>
        </p:txBody>
      </p:sp>
      <p:sp>
        <p:nvSpPr>
          <p:cNvPr id="17" name="Footer Placeholder 16">
            <a:extLst>
              <a:ext uri="{FF2B5EF4-FFF2-40B4-BE49-F238E27FC236}">
                <a16:creationId xmlns:a16="http://schemas.microsoft.com/office/drawing/2014/main" id="{208596E0-C38C-4406-B9C5-35C94E722A40}"/>
              </a:ext>
            </a:extLst>
          </p:cNvPr>
          <p:cNvSpPr txBox="1">
            <a:spLocks/>
          </p:cNvSpPr>
          <p:nvPr userDrawn="1"/>
        </p:nvSpPr>
        <p:spPr>
          <a:xfrm>
            <a:off x="3321561" y="6516456"/>
            <a:ext cx="3086100" cy="1800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bg1"/>
                </a:solidFill>
                <a:latin typeface="EYInterstate" panose="02000503020000020004" pitchFamily="2" charset="0"/>
              </a:rPr>
              <a:t>Presentation title</a:t>
            </a:r>
          </a:p>
        </p:txBody>
      </p:sp>
      <p:sp>
        <p:nvSpPr>
          <p:cNvPr id="18" name="Slide Number Placeholder 17">
            <a:extLst>
              <a:ext uri="{FF2B5EF4-FFF2-40B4-BE49-F238E27FC236}">
                <a16:creationId xmlns:a16="http://schemas.microsoft.com/office/drawing/2014/main" id="{A68EE539-09DC-4F47-8F2A-774BA7B76575}"/>
              </a:ext>
            </a:extLst>
          </p:cNvPr>
          <p:cNvSpPr txBox="1">
            <a:spLocks/>
          </p:cNvSpPr>
          <p:nvPr userDrawn="1"/>
        </p:nvSpPr>
        <p:spPr>
          <a:xfrm>
            <a:off x="363093" y="6516456"/>
            <a:ext cx="663066" cy="1800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latin typeface="EYInterstate" panose="02000503020000020004" pitchFamily="2" charset="0"/>
              </a:rPr>
              <a:t>Page </a:t>
            </a:r>
            <a:fld id="{F1BC30E3-FFE5-4B91-AA19-87A149EBB9EE}" type="slidenum">
              <a:rPr sz="800" smtClean="0">
                <a:solidFill>
                  <a:schemeClr val="bg1"/>
                </a:solidFill>
                <a:latin typeface="EYInterstate" panose="02000503020000020004" pitchFamily="2" charset="0"/>
              </a:rPr>
              <a:pPr/>
              <a:t>‹#›</a:t>
            </a:fld>
            <a:endParaRPr sz="800" dirty="0">
              <a:solidFill>
                <a:schemeClr val="bg1"/>
              </a:solidFill>
              <a:latin typeface="EYInterstate" panose="02000503020000020004" pitchFamily="2" charset="0"/>
            </a:endParaRPr>
          </a:p>
        </p:txBody>
      </p:sp>
    </p:spTree>
    <p:extLst>
      <p:ext uri="{BB962C8B-B14F-4D97-AF65-F5344CB8AC3E}">
        <p14:creationId xmlns:p14="http://schemas.microsoft.com/office/powerpoint/2010/main" val="85451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grpSp>
        <p:nvGrpSpPr>
          <p:cNvPr id="9" name="Group 4">
            <a:extLst>
              <a:ext uri="{FF2B5EF4-FFF2-40B4-BE49-F238E27FC236}">
                <a16:creationId xmlns:a16="http://schemas.microsoft.com/office/drawing/2014/main" id="{FF60CB08-2DD7-4911-8D80-BCAC7944540B}"/>
              </a:ext>
            </a:extLst>
          </p:cNvPr>
          <p:cNvGrpSpPr>
            <a:grpSpLocks noChangeAspect="1"/>
          </p:cNvGrpSpPr>
          <p:nvPr userDrawn="1"/>
        </p:nvGrpSpPr>
        <p:grpSpPr bwMode="auto">
          <a:xfrm>
            <a:off x="8284464" y="6327648"/>
            <a:ext cx="402336" cy="412867"/>
            <a:chOff x="7110" y="4004"/>
            <a:chExt cx="191" cy="196"/>
          </a:xfrm>
        </p:grpSpPr>
        <p:sp>
          <p:nvSpPr>
            <p:cNvPr id="10" name="Freeform 5">
              <a:extLst>
                <a:ext uri="{FF2B5EF4-FFF2-40B4-BE49-F238E27FC236}">
                  <a16:creationId xmlns:a16="http://schemas.microsoft.com/office/drawing/2014/main" id="{C7E6D8E8-E311-4EB7-AFAA-50963EA7B15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 name="Freeform 6">
              <a:extLst>
                <a:ext uri="{FF2B5EF4-FFF2-40B4-BE49-F238E27FC236}">
                  <a16:creationId xmlns:a16="http://schemas.microsoft.com/office/drawing/2014/main" id="{53EFA7D4-C8AD-4C58-A0EE-C2B70039364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7">
              <a:extLst>
                <a:ext uri="{FF2B5EF4-FFF2-40B4-BE49-F238E27FC236}">
                  <a16:creationId xmlns:a16="http://schemas.microsoft.com/office/drawing/2014/main" id="{E459CDB2-C2F0-4E1A-AC90-F93C856AA59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3" name="Date Placeholder 15">
            <a:extLst>
              <a:ext uri="{FF2B5EF4-FFF2-40B4-BE49-F238E27FC236}">
                <a16:creationId xmlns:a16="http://schemas.microsoft.com/office/drawing/2014/main" id="{B2B544DB-62DE-4CBF-9AFA-13E4F63B3533}"/>
              </a:ext>
            </a:extLst>
          </p:cNvPr>
          <p:cNvSpPr txBox="1">
            <a:spLocks/>
          </p:cNvSpPr>
          <p:nvPr userDrawn="1"/>
        </p:nvSpPr>
        <p:spPr>
          <a:xfrm>
            <a:off x="1892301" y="6516456"/>
            <a:ext cx="1191258" cy="1800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25C1C4-10F3-4B30-A68B-D497C6F8557F}" type="datetime3">
              <a:rPr lang="en-US" sz="800" smtClean="0">
                <a:solidFill>
                  <a:schemeClr val="bg1"/>
                </a:solidFill>
                <a:latin typeface="EYInterstate" panose="02000503020000020004" pitchFamily="2" charset="0"/>
              </a:rPr>
              <a:pPr/>
              <a:t>24 June 2024</a:t>
            </a:fld>
            <a:endParaRPr lang="en-IN" sz="800" dirty="0">
              <a:solidFill>
                <a:schemeClr val="bg1"/>
              </a:solidFill>
              <a:latin typeface="EYInterstate" panose="02000503020000020004" pitchFamily="2" charset="0"/>
            </a:endParaRPr>
          </a:p>
        </p:txBody>
      </p:sp>
      <p:sp>
        <p:nvSpPr>
          <p:cNvPr id="14" name="Footer Placeholder 16">
            <a:extLst>
              <a:ext uri="{FF2B5EF4-FFF2-40B4-BE49-F238E27FC236}">
                <a16:creationId xmlns:a16="http://schemas.microsoft.com/office/drawing/2014/main" id="{6B58758D-989E-4927-8D82-694DE020C90B}"/>
              </a:ext>
            </a:extLst>
          </p:cNvPr>
          <p:cNvSpPr txBox="1">
            <a:spLocks/>
          </p:cNvSpPr>
          <p:nvPr userDrawn="1"/>
        </p:nvSpPr>
        <p:spPr>
          <a:xfrm>
            <a:off x="3321561" y="6516456"/>
            <a:ext cx="3086100" cy="1800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bg1"/>
                </a:solidFill>
                <a:latin typeface="EYInterstate" panose="02000503020000020004" pitchFamily="2" charset="0"/>
              </a:rPr>
              <a:t>Presentation title</a:t>
            </a:r>
          </a:p>
        </p:txBody>
      </p:sp>
      <p:sp>
        <p:nvSpPr>
          <p:cNvPr id="15" name="Slide Number Placeholder 17">
            <a:extLst>
              <a:ext uri="{FF2B5EF4-FFF2-40B4-BE49-F238E27FC236}">
                <a16:creationId xmlns:a16="http://schemas.microsoft.com/office/drawing/2014/main" id="{3CB38E7A-B20A-445C-A39D-7FEE01D567B2}"/>
              </a:ext>
            </a:extLst>
          </p:cNvPr>
          <p:cNvSpPr txBox="1">
            <a:spLocks/>
          </p:cNvSpPr>
          <p:nvPr userDrawn="1"/>
        </p:nvSpPr>
        <p:spPr>
          <a:xfrm>
            <a:off x="363093" y="6516456"/>
            <a:ext cx="663066" cy="1800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latin typeface="EYInterstate" panose="02000503020000020004" pitchFamily="2" charset="0"/>
              </a:rPr>
              <a:t>Page </a:t>
            </a:r>
            <a:fld id="{F1BC30E3-FFE5-4B91-AA19-87A149EBB9EE}" type="slidenum">
              <a:rPr sz="800" smtClean="0">
                <a:solidFill>
                  <a:schemeClr val="bg1"/>
                </a:solidFill>
                <a:latin typeface="EYInterstate" panose="02000503020000020004" pitchFamily="2" charset="0"/>
              </a:rPr>
              <a:pPr/>
              <a:t>‹#›</a:t>
            </a:fld>
            <a:endParaRPr sz="800" dirty="0">
              <a:solidFill>
                <a:schemeClr val="bg1"/>
              </a:solidFill>
              <a:latin typeface="EYInterstate" panose="02000503020000020004" pitchFamily="2" charset="0"/>
            </a:endParaRPr>
          </a:p>
        </p:txBody>
      </p:sp>
    </p:spTree>
    <p:extLst>
      <p:ext uri="{BB962C8B-B14F-4D97-AF65-F5344CB8AC3E}">
        <p14:creationId xmlns:p14="http://schemas.microsoft.com/office/powerpoint/2010/main" val="3125808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3977203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24023453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23543218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22434973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2934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9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85" name="Group 4">
            <a:extLst>
              <a:ext uri="{FF2B5EF4-FFF2-40B4-BE49-F238E27FC236}">
                <a16:creationId xmlns:a16="http://schemas.microsoft.com/office/drawing/2014/main" id="{916D9572-5294-4C0A-83C4-99E45F894950}"/>
              </a:ext>
            </a:extLst>
          </p:cNvPr>
          <p:cNvGrpSpPr>
            <a:grpSpLocks noChangeAspect="1"/>
          </p:cNvGrpSpPr>
          <p:nvPr userDrawn="1"/>
        </p:nvGrpSpPr>
        <p:grpSpPr bwMode="auto">
          <a:xfrm>
            <a:off x="7710488" y="5340350"/>
            <a:ext cx="987425" cy="1157288"/>
            <a:chOff x="4857" y="3364"/>
            <a:chExt cx="622" cy="729"/>
          </a:xfrm>
        </p:grpSpPr>
        <p:sp>
          <p:nvSpPr>
            <p:cNvPr id="86" name="AutoShape 3">
              <a:extLst>
                <a:ext uri="{FF2B5EF4-FFF2-40B4-BE49-F238E27FC236}">
                  <a16:creationId xmlns:a16="http://schemas.microsoft.com/office/drawing/2014/main" id="{5667BEF9-3DFA-4239-A852-71BA27EC8E18}"/>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7" name="Freeform 5">
              <a:extLst>
                <a:ext uri="{FF2B5EF4-FFF2-40B4-BE49-F238E27FC236}">
                  <a16:creationId xmlns:a16="http://schemas.microsoft.com/office/drawing/2014/main" id="{7E85CBCB-BA9A-4374-A431-F4DC5F8079BE}"/>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8" name="Freeform 6">
              <a:extLst>
                <a:ext uri="{FF2B5EF4-FFF2-40B4-BE49-F238E27FC236}">
                  <a16:creationId xmlns:a16="http://schemas.microsoft.com/office/drawing/2014/main" id="{5C0EF3BA-6104-4E1B-9F18-E642314A9A6C}"/>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89" name="Picture 88">
            <a:extLst>
              <a:ext uri="{FF2B5EF4-FFF2-40B4-BE49-F238E27FC236}">
                <a16:creationId xmlns:a16="http://schemas.microsoft.com/office/drawing/2014/main" id="{BEA87971-BB0B-4ED2-8AC3-71D5B1159A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90" name="Subtitle 2">
            <a:extLst>
              <a:ext uri="{FF2B5EF4-FFF2-40B4-BE49-F238E27FC236}">
                <a16:creationId xmlns:a16="http://schemas.microsoft.com/office/drawing/2014/main" id="{D57E11BD-E2D9-41B1-9EF5-FF1EA0B8EB0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1" name="Title 1">
            <a:extLst>
              <a:ext uri="{FF2B5EF4-FFF2-40B4-BE49-F238E27FC236}">
                <a16:creationId xmlns:a16="http://schemas.microsoft.com/office/drawing/2014/main" id="{9E850DE9-7D5E-499B-8FA1-4143F639E01E}"/>
              </a:ext>
            </a:extLst>
          </p:cNvPr>
          <p:cNvSpPr>
            <a:spLocks noGrp="1"/>
          </p:cNvSpPr>
          <p:nvPr>
            <p:ph type="ctrTitle"/>
          </p:nvPr>
        </p:nvSpPr>
        <p:spPr>
          <a:xfrm>
            <a:off x="888191" y="2288083"/>
            <a:ext cx="594343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pic>
        <p:nvPicPr>
          <p:cNvPr id="92" name="Picture 91">
            <a:extLst>
              <a:ext uri="{FF2B5EF4-FFF2-40B4-BE49-F238E27FC236}">
                <a16:creationId xmlns:a16="http://schemas.microsoft.com/office/drawing/2014/main" id="{620AFF6A-D70F-482C-ACA4-D71330481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417736854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85905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21483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9080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28480217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C72D4-8941-4841-A1D6-780403604C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0024442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BBDB2-BA66-4CAF-998B-9D64B00D14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3309824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D09E6-0A52-4BB2-A361-86380E62A2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0119894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2423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sz="2400">
                <a:solidFill>
                  <a:schemeClr val="bg1"/>
                </a:solidFill>
                <a:latin typeface="EYInterstate Light" panose="02000506000000020004" pitchFamily="2" charset="0"/>
              </a:defRPr>
            </a:lvl1pPr>
          </a:lstStyle>
          <a:p>
            <a:r>
              <a:rPr lang="en-US" dirty="0"/>
              <a:t>Click to edit Master title style</a:t>
            </a:r>
            <a:endParaRPr lang="en-GB" dirty="0"/>
          </a:p>
        </p:txBody>
      </p:sp>
      <p:sp>
        <p:nvSpPr>
          <p:cNvPr id="13" name="Table Placeholder 4">
            <a:extLst>
              <a:ext uri="{FF2B5EF4-FFF2-40B4-BE49-F238E27FC236}">
                <a16:creationId xmlns:a16="http://schemas.microsoft.com/office/drawing/2014/main" id="{C5AC4C92-885D-49C5-B704-597DE68FC006}"/>
              </a:ext>
            </a:extLst>
          </p:cNvPr>
          <p:cNvSpPr txBox="1">
            <a:spLocks/>
          </p:cNvSpPr>
          <p:nvPr userDrawn="1"/>
        </p:nvSpPr>
        <p:spPr>
          <a:xfrm>
            <a:off x="609917" y="1137920"/>
            <a:ext cx="4957505" cy="426745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marR="0" lvl="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endParaRPr kumimoji="0" lang="en-IN" sz="20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endParaRPr>
          </a:p>
        </p:txBody>
      </p:sp>
      <p:sp>
        <p:nvSpPr>
          <p:cNvPr id="5" name="Line 10">
            <a:extLst>
              <a:ext uri="{FF2B5EF4-FFF2-40B4-BE49-F238E27FC236}">
                <a16:creationId xmlns:a16="http://schemas.microsoft.com/office/drawing/2014/main" id="{04A2E968-DBA8-4BD3-8F8F-9B23825BC4DF}"/>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11585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3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13DD5C9-35FC-4B6B-A74E-ACD06981E74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213DD5C9-35FC-4B6B-A74E-ACD06981E74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601D20D-AE17-4C2A-9BCC-D0A0CE77B704}"/>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4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457201" y="294200"/>
            <a:ext cx="8229600"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320336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marL="267319" indent="-267319">
              <a:buClr>
                <a:srgbClr val="FFE600"/>
              </a:buClr>
              <a:buSzPct val="100000"/>
              <a:buFont typeface="EYInterstate" panose="02000503020000020004" pitchFamily="2" charset="0"/>
              <a:buChar char="•"/>
              <a:defRPr sz="2000"/>
            </a:lvl1pPr>
            <a:lvl2pPr marL="534639" indent="-267319">
              <a:buClr>
                <a:srgbClr val="FFE600"/>
              </a:buClr>
              <a:buSzPct val="100000"/>
              <a:buFont typeface="EYInterstate" panose="02000503020000020004" pitchFamily="2" charset="0"/>
              <a:buChar char="•"/>
              <a:defRPr sz="1800"/>
            </a:lvl2pPr>
            <a:lvl3pPr marL="801958" indent="-267319">
              <a:buClr>
                <a:srgbClr val="FFE600"/>
              </a:buClr>
              <a:buSzPct val="100000"/>
              <a:buFont typeface="EYInterstate" panose="02000503020000020004" pitchFamily="2" charset="0"/>
              <a:buChar char="•"/>
              <a:defRPr sz="1600"/>
            </a:lvl3pPr>
            <a:lvl4pPr marL="1069277" indent="-267319">
              <a:buClr>
                <a:srgbClr val="FFE600"/>
              </a:buClr>
              <a:buSzPct val="100000"/>
              <a:buFont typeface="EYInterstate" panose="02000503020000020004" pitchFamily="2" charset="0"/>
              <a:buChar char="•"/>
              <a:defRPr sz="1400"/>
            </a:lvl4pPr>
            <a:lvl5pPr marL="1336597" indent="-267319">
              <a:buClr>
                <a:srgbClr val="FFE600"/>
              </a:buClr>
              <a:buSzPct val="100000"/>
              <a:buFont typeface="EYInterstate" panose="02000503020000020004" pitchFamily="2"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13335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vert="horz" lIns="0" tIns="0" rIns="0" bIns="0" rtlCol="0" anchor="t" anchorCtr="0">
            <a:noAutofit/>
          </a:bodyPr>
          <a:lstStyle>
            <a:lvl1pPr>
              <a:defRPr lang="en-GB" dirty="0"/>
            </a:lvl1pPr>
          </a:lstStyle>
          <a:p>
            <a:pPr lvl="0"/>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482190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dirty="0"/>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2898802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Footer Placeholder 6">
            <a:extLst>
              <a:ext uri="{FF2B5EF4-FFF2-40B4-BE49-F238E27FC236}">
                <a16:creationId xmlns:a16="http://schemas.microsoft.com/office/drawing/2014/main" id="{AED3E291-656A-4047-9088-57F20D25B87A}"/>
              </a:ext>
            </a:extLst>
          </p:cNvPr>
          <p:cNvSpPr txBox="1">
            <a:spLocks/>
          </p:cNvSpPr>
          <p:nvPr userDrawn="1"/>
        </p:nvSpPr>
        <p:spPr>
          <a:xfrm>
            <a:off x="3911880" y="6587428"/>
            <a:ext cx="1696412" cy="153988"/>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solidFill>
                <a:effectLst/>
                <a:uLnTx/>
                <a:uFillTx/>
                <a:latin typeface="EYInterstate" panose="02000503020000020004" pitchFamily="2" charset="0"/>
              </a:rPr>
              <a:t>Central Coast Water Authority</a:t>
            </a:r>
          </a:p>
        </p:txBody>
      </p:sp>
      <p:sp>
        <p:nvSpPr>
          <p:cNvPr id="32" name="Slide Number Placeholder 7">
            <a:extLst>
              <a:ext uri="{FF2B5EF4-FFF2-40B4-BE49-F238E27FC236}">
                <a16:creationId xmlns:a16="http://schemas.microsoft.com/office/drawing/2014/main" id="{EDB6B942-B7F4-4C13-AEF8-A507D8CD0897}"/>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33" name="Group 4">
            <a:extLst>
              <a:ext uri="{FF2B5EF4-FFF2-40B4-BE49-F238E27FC236}">
                <a16:creationId xmlns:a16="http://schemas.microsoft.com/office/drawing/2014/main" id="{E2DE897B-6A56-42E5-AF48-90126B4ED281}"/>
              </a:ext>
            </a:extLst>
          </p:cNvPr>
          <p:cNvGrpSpPr>
            <a:grpSpLocks noChangeAspect="1"/>
          </p:cNvGrpSpPr>
          <p:nvPr userDrawn="1"/>
        </p:nvGrpSpPr>
        <p:grpSpPr bwMode="auto">
          <a:xfrm>
            <a:off x="8389239" y="6327648"/>
            <a:ext cx="303213" cy="311150"/>
            <a:chOff x="7110" y="4004"/>
            <a:chExt cx="191" cy="196"/>
          </a:xfrm>
        </p:grpSpPr>
        <p:sp>
          <p:nvSpPr>
            <p:cNvPr id="34" name="Freeform 5">
              <a:extLst>
                <a:ext uri="{FF2B5EF4-FFF2-40B4-BE49-F238E27FC236}">
                  <a16:creationId xmlns:a16="http://schemas.microsoft.com/office/drawing/2014/main" id="{FD48BB66-02F6-4ED8-9FD5-48E54C36FE9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 name="Freeform 6">
              <a:extLst>
                <a:ext uri="{FF2B5EF4-FFF2-40B4-BE49-F238E27FC236}">
                  <a16:creationId xmlns:a16="http://schemas.microsoft.com/office/drawing/2014/main" id="{6014BF9D-593E-45CF-B005-599C741C9165}"/>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 name="Freeform 7">
              <a:extLst>
                <a:ext uri="{FF2B5EF4-FFF2-40B4-BE49-F238E27FC236}">
                  <a16:creationId xmlns:a16="http://schemas.microsoft.com/office/drawing/2014/main" id="{850113E5-485B-4D4B-BE63-746D98C5A32E}"/>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366597544"/>
      </p:ext>
    </p:extLst>
  </p:cSld>
  <p:clrMap bg1="lt1" tx1="dk1" bg2="lt2" tx2="dk2" accent1="accent1" accent2="accent2" accent3="accent3" accent4="accent4" accent5="accent5" accent6="accent6" hlink="hlink" folHlink="folHlink"/>
  <p:sldLayoutIdLst>
    <p:sldLayoutId id="2147483851" r:id="rId1"/>
    <p:sldLayoutId id="2147483897" r:id="rId2"/>
    <p:sldLayoutId id="2147483898"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84" r:id="rId17"/>
    <p:sldLayoutId id="2147483886"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 id="2147483873" r:id="rId27"/>
    <p:sldLayoutId id="2147483874" r:id="rId28"/>
    <p:sldLayoutId id="2147483891" r:id="rId29"/>
    <p:sldLayoutId id="2147483875" r:id="rId30"/>
    <p:sldLayoutId id="2147483890" r:id="rId31"/>
    <p:sldLayoutId id="2147483876" r:id="rId32"/>
    <p:sldLayoutId id="2147483880" r:id="rId33"/>
    <p:sldLayoutId id="2147483896" r:id="rId34"/>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5" userDrawn="1">
          <p15:clr>
            <a:srgbClr val="F26B43"/>
          </p15:clr>
        </p15:guide>
        <p15:guide id="4" pos="5475" userDrawn="1">
          <p15:clr>
            <a:srgbClr val="F26B43"/>
          </p15:clr>
        </p15:guide>
        <p15:guide id="5" orient="horz" pos="712" userDrawn="1">
          <p15:clr>
            <a:srgbClr val="F26B43"/>
          </p15:clr>
        </p15:guide>
        <p15:guide id="6" orient="horz" pos="3840" userDrawn="1">
          <p15:clr>
            <a:srgbClr val="F26B43"/>
          </p15:clr>
        </p15:guide>
        <p15:guide id="7" orient="horz" pos="173" userDrawn="1">
          <p15:clr>
            <a:srgbClr val="F26B43"/>
          </p15:clr>
        </p15:guide>
        <p15:guide id="8" orient="horz" pos="4193" userDrawn="1">
          <p15:clr>
            <a:srgbClr val="F26B43"/>
          </p15:clr>
        </p15:guide>
        <p15:guide id="9" pos="2880" userDrawn="1">
          <p15:clr>
            <a:srgbClr val="F26B43"/>
          </p15:clr>
        </p15:guide>
        <p15:guide id="10" orient="horz" pos="39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Footer Placeholder 6">
            <a:extLst>
              <a:ext uri="{FF2B5EF4-FFF2-40B4-BE49-F238E27FC236}">
                <a16:creationId xmlns:a16="http://schemas.microsoft.com/office/drawing/2014/main" id="{AED3E291-656A-4047-9088-57F20D25B87A}"/>
              </a:ext>
            </a:extLst>
          </p:cNvPr>
          <p:cNvSpPr txBox="1">
            <a:spLocks/>
          </p:cNvSpPr>
          <p:nvPr userDrawn="1"/>
        </p:nvSpPr>
        <p:spPr>
          <a:xfrm>
            <a:off x="3949476" y="6510434"/>
            <a:ext cx="151644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solidFill>
                <a:effectLst/>
                <a:uLnTx/>
                <a:uFillTx/>
                <a:latin typeface="EYInterstate" panose="02000503020000020004" pitchFamily="2" charset="0"/>
              </a:rPr>
              <a:t>Kern County Water Agency</a:t>
            </a:r>
          </a:p>
        </p:txBody>
      </p:sp>
      <p:sp>
        <p:nvSpPr>
          <p:cNvPr id="32" name="Slide Number Placeholder 7">
            <a:extLst>
              <a:ext uri="{FF2B5EF4-FFF2-40B4-BE49-F238E27FC236}">
                <a16:creationId xmlns:a16="http://schemas.microsoft.com/office/drawing/2014/main" id="{EDB6B942-B7F4-4C13-AEF8-A507D8CD0897}"/>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33" name="Group 4">
            <a:extLst>
              <a:ext uri="{FF2B5EF4-FFF2-40B4-BE49-F238E27FC236}">
                <a16:creationId xmlns:a16="http://schemas.microsoft.com/office/drawing/2014/main" id="{E2DE897B-6A56-42E5-AF48-90126B4ED281}"/>
              </a:ext>
            </a:extLst>
          </p:cNvPr>
          <p:cNvGrpSpPr>
            <a:grpSpLocks noChangeAspect="1"/>
          </p:cNvGrpSpPr>
          <p:nvPr userDrawn="1"/>
        </p:nvGrpSpPr>
        <p:grpSpPr bwMode="auto">
          <a:xfrm>
            <a:off x="8389239" y="6327648"/>
            <a:ext cx="303213" cy="311150"/>
            <a:chOff x="7110" y="4004"/>
            <a:chExt cx="191" cy="196"/>
          </a:xfrm>
        </p:grpSpPr>
        <p:sp>
          <p:nvSpPr>
            <p:cNvPr id="34" name="Freeform 5">
              <a:extLst>
                <a:ext uri="{FF2B5EF4-FFF2-40B4-BE49-F238E27FC236}">
                  <a16:creationId xmlns:a16="http://schemas.microsoft.com/office/drawing/2014/main" id="{FD48BB66-02F6-4ED8-9FD5-48E54C36FE9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 name="Freeform 6">
              <a:extLst>
                <a:ext uri="{FF2B5EF4-FFF2-40B4-BE49-F238E27FC236}">
                  <a16:creationId xmlns:a16="http://schemas.microsoft.com/office/drawing/2014/main" id="{6014BF9D-593E-45CF-B005-599C741C9165}"/>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 name="Freeform 7">
              <a:extLst>
                <a:ext uri="{FF2B5EF4-FFF2-40B4-BE49-F238E27FC236}">
                  <a16:creationId xmlns:a16="http://schemas.microsoft.com/office/drawing/2014/main" id="{850113E5-485B-4D4B-BE63-746D98C5A32E}"/>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59077246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 id="2147483927" r:id="rId28"/>
    <p:sldLayoutId id="2147483928" r:id="rId29"/>
    <p:sldLayoutId id="2147483929" r:id="rId30"/>
    <p:sldLayoutId id="2147483930" r:id="rId31"/>
    <p:sldLayoutId id="2147483931" r:id="rId32"/>
    <p:sldLayoutId id="2147483932" r:id="rId33"/>
    <p:sldLayoutId id="2147483933" r:id="rId34"/>
    <p:sldLayoutId id="2147483934" r:id="rId35"/>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5">
          <p15:clr>
            <a:srgbClr val="F26B43"/>
          </p15:clr>
        </p15:guide>
        <p15:guide id="4" pos="5475">
          <p15:clr>
            <a:srgbClr val="F26B43"/>
          </p15:clr>
        </p15:guide>
        <p15:guide id="5" orient="horz" pos="712">
          <p15:clr>
            <a:srgbClr val="F26B43"/>
          </p15:clr>
        </p15:guide>
        <p15:guide id="6" orient="horz" pos="3840">
          <p15:clr>
            <a:srgbClr val="F26B43"/>
          </p15:clr>
        </p15:guide>
        <p15:guide id="7" orient="horz" pos="173">
          <p15:clr>
            <a:srgbClr val="F26B43"/>
          </p15:clr>
        </p15:guide>
        <p15:guide id="8" orient="horz" pos="4193">
          <p15:clr>
            <a:srgbClr val="F26B43"/>
          </p15:clr>
        </p15:guide>
        <p15:guide id="9" pos="2880">
          <p15:clr>
            <a:srgbClr val="F26B43"/>
          </p15:clr>
        </p15:guide>
        <p15:guide id="10" orient="horz" pos="398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customXml" Target="../../customXml/item4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customXml" Target="../../customXml/item5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customXml" Target="../../customXml/item5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32.xml"/><Relationship Id="rId1" Type="http://schemas.openxmlformats.org/officeDocument/2006/relationships/customXml" Target="../../customXml/item5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5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32.xml"/><Relationship Id="rId1" Type="http://schemas.openxmlformats.org/officeDocument/2006/relationships/customXml" Target="../../customXml/item5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6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6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6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6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32.xml"/><Relationship Id="rId1" Type="http://schemas.openxmlformats.org/officeDocument/2006/relationships/customXml" Target="../../customXml/item64.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customXml" Target="../../customXml/item4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6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6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6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6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customXml" Target="../../customXml/item6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7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7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7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7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7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customXml" Target="../../customXml/item4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7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7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7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7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7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8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customXml" Target="../../customXml/item8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customXml" Target="../../customXml/item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customXml" Target="../../customXml/item5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customXml" Target="../../customXml/item5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customXml" Target="../../customXml/item5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customXml" Target="../../customXml/item5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customXml" Target="../../customXml/item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F3A288F-1D31-4E5A-A562-959BDB8AA9B5}"/>
              </a:ext>
            </a:extLst>
          </p:cNvPr>
          <p:cNvSpPr>
            <a:spLocks noGrp="1"/>
          </p:cNvSpPr>
          <p:nvPr>
            <p:ph type="ctrTitle"/>
          </p:nvPr>
        </p:nvSpPr>
        <p:spPr>
          <a:xfrm>
            <a:off x="681564" y="1514496"/>
            <a:ext cx="4291030" cy="436225"/>
          </a:xfrm>
        </p:spPr>
        <p:txBody>
          <a:bodyPr/>
          <a:lstStyle/>
          <a:p>
            <a:r>
              <a:rPr lang="en-IN" dirty="0">
                <a:solidFill>
                  <a:srgbClr val="2E2E38"/>
                </a:solidFill>
              </a:rPr>
              <a:t>Central Coast Water Authority</a:t>
            </a:r>
          </a:p>
        </p:txBody>
      </p:sp>
      <p:sp>
        <p:nvSpPr>
          <p:cNvPr id="14" name="Subtitle 8">
            <a:extLst>
              <a:ext uri="{FF2B5EF4-FFF2-40B4-BE49-F238E27FC236}">
                <a16:creationId xmlns:a16="http://schemas.microsoft.com/office/drawing/2014/main" id="{7A17A98A-F8B4-45FC-A82E-55D7C438D4F0}"/>
              </a:ext>
            </a:extLst>
          </p:cNvPr>
          <p:cNvSpPr>
            <a:spLocks noGrp="1"/>
          </p:cNvSpPr>
          <p:nvPr>
            <p:ph type="subTitle" idx="1"/>
          </p:nvPr>
        </p:nvSpPr>
        <p:spPr>
          <a:xfrm>
            <a:off x="681564" y="2101212"/>
            <a:ext cx="4073316" cy="1175388"/>
          </a:xfrm>
        </p:spPr>
        <p:txBody>
          <a:bodyPr/>
          <a:lstStyle/>
          <a:p>
            <a:r>
              <a:rPr lang="en-IN" sz="1800" dirty="0">
                <a:solidFill>
                  <a:srgbClr val="2E2E38"/>
                </a:solidFill>
              </a:rPr>
              <a:t>Results of the work performed on behalf of Central Coast Water Authority related to the 2024 Statement of Charges</a:t>
            </a:r>
          </a:p>
        </p:txBody>
      </p:sp>
      <p:sp>
        <p:nvSpPr>
          <p:cNvPr id="4" name="Subtitle 8">
            <a:extLst>
              <a:ext uri="{FF2B5EF4-FFF2-40B4-BE49-F238E27FC236}">
                <a16:creationId xmlns:a16="http://schemas.microsoft.com/office/drawing/2014/main" id="{8324142B-9E9E-4CF6-9939-0FE03BF2BB29}"/>
              </a:ext>
            </a:extLst>
          </p:cNvPr>
          <p:cNvSpPr txBox="1">
            <a:spLocks/>
          </p:cNvSpPr>
          <p:nvPr/>
        </p:nvSpPr>
        <p:spPr>
          <a:xfrm>
            <a:off x="681564" y="3429000"/>
            <a:ext cx="4073316" cy="383177"/>
          </a:xfrm>
          <a:prstGeom prst="rect">
            <a:avLst/>
          </a:prstGeom>
        </p:spPr>
        <p:txBody>
          <a:bodyPr vert="horz" lIns="0" tIns="0" rIns="0" bIns="0" rtlCol="0" anchor="t" anchorCtr="0">
            <a:noAutofit/>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kern="1200">
                <a:solidFill>
                  <a:srgbClr val="404040"/>
                </a:solidFill>
                <a:latin typeface="EYInterstate" panose="02000503020000020004" pitchFamily="2" charset="0"/>
                <a:ea typeface="+mn-ea"/>
                <a:cs typeface="Arial" pitchFamily="34" charset="0"/>
              </a:defRPr>
            </a:lvl1pPr>
            <a:lvl2pPr marL="0" indent="0" algn="l" defTabSz="685434" rtl="0" eaLnBrk="1" latinLnBrk="0" hangingPunct="1">
              <a:spcBef>
                <a:spcPct val="20000"/>
              </a:spcBef>
              <a:buClr>
                <a:schemeClr val="tx2"/>
              </a:buClr>
              <a:buSzPct val="110000"/>
              <a:buFont typeface="EYInterstate Light" panose="02000506000000020004" pitchFamily="2" charset="0"/>
              <a:buNone/>
              <a:defRPr sz="1600" kern="1200">
                <a:solidFill>
                  <a:srgbClr val="404040"/>
                </a:solidFill>
                <a:latin typeface="EYInterstate Light" panose="02000506000000020004" pitchFamily="2" charset="0"/>
                <a:ea typeface="+mn-ea"/>
                <a:cs typeface="+mn-cs"/>
              </a:defRPr>
            </a:lvl2pPr>
            <a:lvl3pPr marL="914400" indent="0" algn="ctr" defTabSz="685434" rtl="0" eaLnBrk="1" latinLnBrk="0" hangingPunct="1">
              <a:spcBef>
                <a:spcPct val="20000"/>
              </a:spcBef>
              <a:buClr>
                <a:schemeClr val="tx2"/>
              </a:buClr>
              <a:buSzPct val="110000"/>
              <a:buFont typeface="EYInterstate Light" panose="02000506000000020004" pitchFamily="2" charset="0"/>
              <a:buNone/>
              <a:defRPr sz="1600" kern="1200">
                <a:solidFill>
                  <a:schemeClr val="tx1">
                    <a:tint val="75000"/>
                  </a:schemeClr>
                </a:solidFill>
                <a:latin typeface="EYInterstate Light" panose="02000506000000020004" pitchFamily="2" charset="0"/>
                <a:ea typeface="+mn-ea"/>
                <a:cs typeface="+mn-cs"/>
              </a:defRPr>
            </a:lvl3pPr>
            <a:lvl4pPr marL="1371600" indent="0" algn="ctr" defTabSz="685434" rtl="0" eaLnBrk="1" latinLnBrk="0" hangingPunct="1">
              <a:spcBef>
                <a:spcPct val="20000"/>
              </a:spcBef>
              <a:buClr>
                <a:schemeClr val="tx2"/>
              </a:buClr>
              <a:buSzPct val="110000"/>
              <a:buFont typeface="EYInterstate Light" panose="02000506000000020004" pitchFamily="2" charset="0"/>
              <a:buNone/>
              <a:defRPr sz="1400" kern="1200">
                <a:solidFill>
                  <a:schemeClr val="tx1">
                    <a:tint val="75000"/>
                  </a:schemeClr>
                </a:solidFill>
                <a:latin typeface="EYInterstate Light" panose="02000506000000020004" pitchFamily="2" charset="0"/>
                <a:ea typeface="+mn-ea"/>
                <a:cs typeface="+mn-cs"/>
              </a:defRPr>
            </a:lvl4pPr>
            <a:lvl5pPr marL="1828800" indent="0" algn="ctr" defTabSz="685434" rtl="0" eaLnBrk="1" latinLnBrk="0" hangingPunct="1">
              <a:spcBef>
                <a:spcPct val="20000"/>
              </a:spcBef>
              <a:buClr>
                <a:schemeClr val="tx2"/>
              </a:buClr>
              <a:buSzPct val="110000"/>
              <a:buFont typeface="EYInterstate Light" panose="02000506000000020004" pitchFamily="2" charset="0"/>
              <a:buNone/>
              <a:defRPr sz="1200" kern="1200">
                <a:solidFill>
                  <a:schemeClr val="tx1">
                    <a:tint val="75000"/>
                  </a:schemeClr>
                </a:solidFill>
                <a:latin typeface="EYInterstate Light" panose="02000506000000020004" pitchFamily="2" charset="0"/>
                <a:ea typeface="+mn-ea"/>
                <a:cs typeface="+mn-cs"/>
              </a:defRPr>
            </a:lvl5pPr>
            <a:lvl6pPr marL="2286000" indent="0" algn="ctr" defTabSz="685434"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6pPr>
            <a:lvl7pPr marL="2743200" indent="0" algn="ctr" defTabSz="685434"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7pPr>
            <a:lvl8pPr marL="3200400" indent="0" algn="ctr" defTabSz="685434"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8pPr>
            <a:lvl9pPr marL="3657600" indent="0" algn="ctr" defTabSz="685434"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27ACAA"/>
              </a:buClr>
              <a:buSzPct val="70000"/>
              <a:buFont typeface="Arial" pitchFamily="34" charset="0"/>
              <a:buNone/>
              <a:tabLst/>
              <a:defRPr/>
            </a:pPr>
            <a:r>
              <a:rPr lang="en-IN" b="1" dirty="0">
                <a:solidFill>
                  <a:srgbClr val="2E2E38"/>
                </a:solidFill>
              </a:rPr>
              <a:t>June</a:t>
            </a:r>
            <a:r>
              <a:rPr kumimoji="0" lang="en-IN" sz="1600" b="1" i="0" u="none" strike="noStrike" kern="1200" cap="none" spc="0" normalizeH="0" baseline="0" noProof="0" dirty="0">
                <a:ln>
                  <a:noFill/>
                </a:ln>
                <a:solidFill>
                  <a:srgbClr val="2E2E38"/>
                </a:solidFill>
                <a:effectLst/>
                <a:uLnTx/>
                <a:uFillTx/>
                <a:latin typeface="EYInterstate" panose="02000503020000020004" pitchFamily="2" charset="0"/>
                <a:ea typeface="+mn-ea"/>
                <a:cs typeface="Arial" pitchFamily="34" charset="0"/>
              </a:rPr>
              <a:t> 27, 2024</a:t>
            </a:r>
          </a:p>
        </p:txBody>
      </p:sp>
    </p:spTree>
    <p:custDataLst>
      <p:custData r:id="rId1"/>
    </p:custDataLst>
    <p:extLst>
      <p:ext uri="{BB962C8B-B14F-4D97-AF65-F5344CB8AC3E}">
        <p14:creationId xmlns:p14="http://schemas.microsoft.com/office/powerpoint/2010/main" val="173677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7"/>
          <p:cNvSpPr>
            <a:spLocks noGrp="1" noChangeArrowheads="1"/>
          </p:cNvSpPr>
          <p:nvPr>
            <p:ph type="title"/>
          </p:nvPr>
        </p:nvSpPr>
        <p:spPr/>
        <p:txBody>
          <a:bodyPr/>
          <a:lstStyle/>
          <a:p>
            <a:r>
              <a:rPr lang="en-US" dirty="0"/>
              <a:t>Department of Water Resources current events</a:t>
            </a:r>
          </a:p>
        </p:txBody>
      </p:sp>
      <p:sp>
        <p:nvSpPr>
          <p:cNvPr id="17414" name="Content Placeholder 5"/>
          <p:cNvSpPr>
            <a:spLocks noGrp="1"/>
          </p:cNvSpPr>
          <p:nvPr>
            <p:ph idx="1"/>
          </p:nvPr>
        </p:nvSpPr>
        <p:spPr>
          <a:xfrm>
            <a:off x="466726" y="1147445"/>
            <a:ext cx="8229600" cy="5158377"/>
          </a:xfrm>
        </p:spPr>
        <p:txBody>
          <a:bodyPr/>
          <a:lstStyle/>
          <a:p>
            <a:pPr>
              <a:spcBef>
                <a:spcPts val="200"/>
              </a:spcBef>
              <a:spcAft>
                <a:spcPts val="200"/>
              </a:spcAft>
              <a:buClr>
                <a:srgbClr val="2E2E38"/>
              </a:buClr>
            </a:pPr>
            <a:r>
              <a:rPr lang="en-US" sz="1800" dirty="0"/>
              <a:t>Cost/debt reconciliation project</a:t>
            </a:r>
          </a:p>
          <a:p>
            <a:pPr marL="713232" lvl="1" indent="-356616">
              <a:spcBef>
                <a:spcPts val="200"/>
              </a:spcBef>
              <a:spcAft>
                <a:spcPts val="200"/>
              </a:spcAft>
              <a:buClr>
                <a:srgbClr val="2E2E38"/>
              </a:buClr>
            </a:pPr>
            <a:r>
              <a:rPr lang="en-US" sz="1600" dirty="0"/>
              <a:t>Next steps</a:t>
            </a:r>
          </a:p>
          <a:p>
            <a:pPr marL="1069848" lvl="2" indent="-356616">
              <a:spcBef>
                <a:spcPts val="200"/>
              </a:spcBef>
              <a:spcAft>
                <a:spcPts val="200"/>
              </a:spcAft>
              <a:buClr>
                <a:srgbClr val="2E2E38"/>
              </a:buClr>
            </a:pPr>
            <a:r>
              <a:rPr lang="en-US" sz="1400" dirty="0"/>
              <a:t>Pricing reports for each debt series will be updated to match the results of the cost/debt reconciliation analysis</a:t>
            </a:r>
          </a:p>
          <a:p>
            <a:pPr marL="1069848" lvl="2" indent="-356616">
              <a:spcBef>
                <a:spcPts val="200"/>
              </a:spcBef>
              <a:spcAft>
                <a:spcPts val="200"/>
              </a:spcAft>
              <a:buClr>
                <a:srgbClr val="2E2E38"/>
              </a:buClr>
            </a:pPr>
            <a:r>
              <a:rPr lang="en-US" sz="1400" dirty="0"/>
              <a:t>The Department will determine the impact to each contractor, and determine how to implement the required changes</a:t>
            </a:r>
          </a:p>
          <a:p>
            <a:pPr marL="1069848" lvl="2" indent="-356616">
              <a:spcBef>
                <a:spcPts val="200"/>
              </a:spcBef>
              <a:spcAft>
                <a:spcPts val="200"/>
              </a:spcAft>
              <a:buClr>
                <a:srgbClr val="2E2E38"/>
              </a:buClr>
            </a:pPr>
            <a:r>
              <a:rPr lang="en-US" sz="1400" dirty="0"/>
              <a:t>EY will continue review during next phase of the project</a:t>
            </a:r>
          </a:p>
          <a:p>
            <a:pPr>
              <a:spcBef>
                <a:spcPts val="200"/>
              </a:spcBef>
              <a:spcAft>
                <a:spcPts val="200"/>
              </a:spcAft>
              <a:buClr>
                <a:srgbClr val="2E2E38"/>
              </a:buClr>
            </a:pPr>
            <a:r>
              <a:rPr lang="en-US" sz="1800" dirty="0"/>
              <a:t>Cost Allocation and Billing System transition</a:t>
            </a:r>
          </a:p>
          <a:p>
            <a:pPr marL="713232" lvl="1" indent="-356616">
              <a:spcBef>
                <a:spcPts val="200"/>
              </a:spcBef>
              <a:spcAft>
                <a:spcPts val="200"/>
              </a:spcAft>
              <a:buClr>
                <a:srgbClr val="2E2E38"/>
              </a:buClr>
            </a:pPr>
            <a:r>
              <a:rPr lang="en-US" sz="1600" dirty="0"/>
              <a:t>New system used for the 2024 Statement of Charges</a:t>
            </a:r>
          </a:p>
          <a:p>
            <a:pPr>
              <a:spcBef>
                <a:spcPts val="200"/>
              </a:spcBef>
              <a:spcAft>
                <a:spcPts val="200"/>
              </a:spcAft>
              <a:buClr>
                <a:srgbClr val="2E2E38"/>
              </a:buClr>
            </a:pPr>
            <a:r>
              <a:rPr lang="en-US" sz="1800" dirty="0"/>
              <a:t>Contract extension</a:t>
            </a:r>
          </a:p>
          <a:p>
            <a:pPr marL="713232" lvl="1" indent="-356616">
              <a:spcBef>
                <a:spcPts val="200"/>
              </a:spcBef>
              <a:spcAft>
                <a:spcPts val="200"/>
              </a:spcAft>
              <a:buClr>
                <a:srgbClr val="2E2E38"/>
              </a:buClr>
            </a:pPr>
            <a:r>
              <a:rPr lang="en-US" sz="1600" dirty="0"/>
              <a:t>Billing transition date of January 1, 2024</a:t>
            </a:r>
          </a:p>
          <a:p>
            <a:pPr lvl="1"/>
            <a:endParaRPr lang="en-US" sz="1600" dirty="0"/>
          </a:p>
        </p:txBody>
      </p:sp>
    </p:spTree>
    <p:custDataLst>
      <p:custData r:id="rId1"/>
    </p:custDataLst>
    <p:extLst>
      <p:ext uri="{BB962C8B-B14F-4D97-AF65-F5344CB8AC3E}">
        <p14:creationId xmlns:p14="http://schemas.microsoft.com/office/powerpoint/2010/main" val="345283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7"/>
          <p:cNvSpPr>
            <a:spLocks noGrp="1" noChangeArrowheads="1"/>
          </p:cNvSpPr>
          <p:nvPr>
            <p:ph type="title"/>
          </p:nvPr>
        </p:nvSpPr>
        <p:spPr/>
        <p:txBody>
          <a:bodyPr/>
          <a:lstStyle/>
          <a:p>
            <a:r>
              <a:rPr lang="en-US" dirty="0"/>
              <a:t>Dispute resolution</a:t>
            </a:r>
          </a:p>
        </p:txBody>
      </p:sp>
      <p:sp>
        <p:nvSpPr>
          <p:cNvPr id="17414" name="Content Placeholder 5"/>
          <p:cNvSpPr>
            <a:spLocks noGrp="1"/>
          </p:cNvSpPr>
          <p:nvPr>
            <p:ph idx="1"/>
          </p:nvPr>
        </p:nvSpPr>
        <p:spPr>
          <a:xfrm>
            <a:off x="466726" y="1147445"/>
            <a:ext cx="8229600" cy="4947920"/>
          </a:xfrm>
        </p:spPr>
        <p:txBody>
          <a:bodyPr/>
          <a:lstStyle/>
          <a:p>
            <a:pPr>
              <a:spcBef>
                <a:spcPts val="200"/>
              </a:spcBef>
              <a:spcAft>
                <a:spcPts val="200"/>
              </a:spcAft>
              <a:buClr>
                <a:srgbClr val="2E2E38"/>
              </a:buClr>
            </a:pPr>
            <a:r>
              <a:rPr lang="en-US" sz="1800" dirty="0"/>
              <a:t>The dispute resolution group is a designated work group at the Department with the responsibility of resolving findings identified</a:t>
            </a:r>
          </a:p>
          <a:p>
            <a:pPr>
              <a:spcBef>
                <a:spcPts val="200"/>
              </a:spcBef>
              <a:spcAft>
                <a:spcPts val="200"/>
              </a:spcAft>
              <a:buClr>
                <a:srgbClr val="2E2E38"/>
              </a:buClr>
            </a:pPr>
            <a:r>
              <a:rPr lang="en-US" sz="1800" dirty="0"/>
              <a:t>Monthly meetings are held between EY and the work group to work through open findings until they are resolved</a:t>
            </a:r>
          </a:p>
          <a:p>
            <a:pPr>
              <a:spcBef>
                <a:spcPts val="200"/>
              </a:spcBef>
              <a:spcAft>
                <a:spcPts val="200"/>
              </a:spcAft>
              <a:buClr>
                <a:srgbClr val="2E2E38"/>
              </a:buClr>
            </a:pPr>
            <a:r>
              <a:rPr lang="en-US" sz="1800" dirty="0"/>
              <a:t>The report shows the status of all prior year findings</a:t>
            </a:r>
          </a:p>
        </p:txBody>
      </p:sp>
    </p:spTree>
    <p:custDataLst>
      <p:custData r:id="rId1"/>
    </p:custDataLst>
    <p:extLst>
      <p:ext uri="{BB962C8B-B14F-4D97-AF65-F5344CB8AC3E}">
        <p14:creationId xmlns:p14="http://schemas.microsoft.com/office/powerpoint/2010/main" val="70740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57EF33A-46D2-4590-A4F5-0E71C748E61A}"/>
              </a:ext>
            </a:extLst>
          </p:cNvPr>
          <p:cNvSpPr/>
          <p:nvPr/>
        </p:nvSpPr>
        <p:spPr>
          <a:xfrm>
            <a:off x="0" y="41170"/>
            <a:ext cx="9114978" cy="6838563"/>
          </a:xfrm>
          <a:prstGeom prst="rect">
            <a:avLst/>
          </a:prstGeom>
          <a:solidFill>
            <a:srgbClr val="2E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4" name="Freeform: Shape 3">
            <a:extLst>
              <a:ext uri="{FF2B5EF4-FFF2-40B4-BE49-F238E27FC236}">
                <a16:creationId xmlns:a16="http://schemas.microsoft.com/office/drawing/2014/main" id="{9479623A-220D-4A3C-819C-DCCB1CFDEA8A}"/>
              </a:ext>
            </a:extLst>
          </p:cNvPr>
          <p:cNvSpPr/>
          <p:nvPr/>
        </p:nvSpPr>
        <p:spPr>
          <a:xfrm>
            <a:off x="882650" y="62904"/>
            <a:ext cx="5843662" cy="6795096"/>
          </a:xfrm>
          <a:custGeom>
            <a:avLst/>
            <a:gdLst>
              <a:gd name="connsiteX0" fmla="*/ 29028 w 7663542"/>
              <a:gd name="connsiteY0" fmla="*/ 6749143 h 7692571"/>
              <a:gd name="connsiteX1" fmla="*/ 6792685 w 7663542"/>
              <a:gd name="connsiteY1" fmla="*/ 0 h 7692571"/>
              <a:gd name="connsiteX2" fmla="*/ 7663542 w 7663542"/>
              <a:gd name="connsiteY2" fmla="*/ 43543 h 7692571"/>
              <a:gd name="connsiteX3" fmla="*/ 7634514 w 7663542"/>
              <a:gd name="connsiteY3" fmla="*/ 1262743 h 7692571"/>
              <a:gd name="connsiteX4" fmla="*/ 1175657 w 7663542"/>
              <a:gd name="connsiteY4" fmla="*/ 7663543 h 7692571"/>
              <a:gd name="connsiteX5" fmla="*/ 0 w 7663542"/>
              <a:gd name="connsiteY5" fmla="*/ 7692571 h 7692571"/>
              <a:gd name="connsiteX6" fmla="*/ 29028 w 7663542"/>
              <a:gd name="connsiteY6" fmla="*/ 6749143 h 769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3542" h="7692571">
                <a:moveTo>
                  <a:pt x="29028" y="6749143"/>
                </a:moveTo>
                <a:lnTo>
                  <a:pt x="6792685" y="0"/>
                </a:lnTo>
                <a:lnTo>
                  <a:pt x="7663542" y="43543"/>
                </a:lnTo>
                <a:lnTo>
                  <a:pt x="7634514" y="1262743"/>
                </a:lnTo>
                <a:lnTo>
                  <a:pt x="1175657" y="7663543"/>
                </a:lnTo>
                <a:lnTo>
                  <a:pt x="0" y="7692571"/>
                </a:lnTo>
                <a:lnTo>
                  <a:pt x="29028" y="6749143"/>
                </a:lnTo>
                <a:close/>
              </a:path>
            </a:pathLst>
          </a:custGeom>
          <a:solidFill>
            <a:srgbClr val="C4C4C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5" name="Freeform: Shape 4">
            <a:extLst>
              <a:ext uri="{FF2B5EF4-FFF2-40B4-BE49-F238E27FC236}">
                <a16:creationId xmlns:a16="http://schemas.microsoft.com/office/drawing/2014/main" id="{9D8DA65F-112A-4296-B7FC-917914DEBE5E}"/>
              </a:ext>
            </a:extLst>
          </p:cNvPr>
          <p:cNvSpPr/>
          <p:nvPr/>
        </p:nvSpPr>
        <p:spPr>
          <a:xfrm>
            <a:off x="0" y="0"/>
            <a:ext cx="5693426" cy="5480814"/>
          </a:xfrm>
          <a:custGeom>
            <a:avLst/>
            <a:gdLst>
              <a:gd name="connsiteX0" fmla="*/ 0 w 4383314"/>
              <a:gd name="connsiteY0" fmla="*/ 3918857 h 4005943"/>
              <a:gd name="connsiteX1" fmla="*/ 0 w 4383314"/>
              <a:gd name="connsiteY1" fmla="*/ 0 h 4005943"/>
              <a:gd name="connsiteX2" fmla="*/ 4383314 w 4383314"/>
              <a:gd name="connsiteY2" fmla="*/ 0 h 4005943"/>
              <a:gd name="connsiteX3" fmla="*/ 0 w 4383314"/>
              <a:gd name="connsiteY3" fmla="*/ 4005943 h 4005943"/>
              <a:gd name="connsiteX0" fmla="*/ 0 w 4383314"/>
              <a:gd name="connsiteY0" fmla="*/ 3918857 h 5323219"/>
              <a:gd name="connsiteX1" fmla="*/ 0 w 4383314"/>
              <a:gd name="connsiteY1" fmla="*/ 0 h 5323219"/>
              <a:gd name="connsiteX2" fmla="*/ 4383314 w 4383314"/>
              <a:gd name="connsiteY2" fmla="*/ 0 h 5323219"/>
              <a:gd name="connsiteX3" fmla="*/ 0 w 4383314"/>
              <a:gd name="connsiteY3" fmla="*/ 4005943 h 5323219"/>
              <a:gd name="connsiteX0" fmla="*/ 0 w 5824543"/>
              <a:gd name="connsiteY0" fmla="*/ 3918857 h 5696407"/>
              <a:gd name="connsiteX1" fmla="*/ 0 w 5824543"/>
              <a:gd name="connsiteY1" fmla="*/ 0 h 5696407"/>
              <a:gd name="connsiteX2" fmla="*/ 4383314 w 5824543"/>
              <a:gd name="connsiteY2" fmla="*/ 0 h 5696407"/>
              <a:gd name="connsiteX3" fmla="*/ 0 w 5824543"/>
              <a:gd name="connsiteY3" fmla="*/ 4005943 h 5696407"/>
              <a:gd name="connsiteX0" fmla="*/ 0 w 5792354"/>
              <a:gd name="connsiteY0" fmla="*/ 3918857 h 5766444"/>
              <a:gd name="connsiteX1" fmla="*/ 0 w 5792354"/>
              <a:gd name="connsiteY1" fmla="*/ 0 h 5766444"/>
              <a:gd name="connsiteX2" fmla="*/ 4383314 w 5792354"/>
              <a:gd name="connsiteY2" fmla="*/ 0 h 5766444"/>
              <a:gd name="connsiteX3" fmla="*/ 0 w 5792354"/>
              <a:gd name="connsiteY3" fmla="*/ 4005943 h 5766444"/>
              <a:gd name="connsiteX0" fmla="*/ 0 w 5920474"/>
              <a:gd name="connsiteY0" fmla="*/ 3918857 h 5695423"/>
              <a:gd name="connsiteX1" fmla="*/ 0 w 5920474"/>
              <a:gd name="connsiteY1" fmla="*/ 0 h 5695423"/>
              <a:gd name="connsiteX2" fmla="*/ 4383314 w 5920474"/>
              <a:gd name="connsiteY2" fmla="*/ 0 h 5695423"/>
              <a:gd name="connsiteX3" fmla="*/ 0 w 5920474"/>
              <a:gd name="connsiteY3" fmla="*/ 4005943 h 5695423"/>
              <a:gd name="connsiteX0" fmla="*/ 0 w 5969546"/>
              <a:gd name="connsiteY0" fmla="*/ 3933372 h 5707163"/>
              <a:gd name="connsiteX1" fmla="*/ 0 w 5969546"/>
              <a:gd name="connsiteY1" fmla="*/ 14515 h 5707163"/>
              <a:gd name="connsiteX2" fmla="*/ 4441371 w 5969546"/>
              <a:gd name="connsiteY2" fmla="*/ 0 h 5707163"/>
              <a:gd name="connsiteX3" fmla="*/ 0 w 5969546"/>
              <a:gd name="connsiteY3" fmla="*/ 4020458 h 5707163"/>
              <a:gd name="connsiteX0" fmla="*/ 0 w 5865994"/>
              <a:gd name="connsiteY0" fmla="*/ 3933372 h 5702267"/>
              <a:gd name="connsiteX1" fmla="*/ 0 w 5865994"/>
              <a:gd name="connsiteY1" fmla="*/ 14515 h 5702267"/>
              <a:gd name="connsiteX2" fmla="*/ 4441371 w 5865994"/>
              <a:gd name="connsiteY2" fmla="*/ 0 h 5702267"/>
              <a:gd name="connsiteX3" fmla="*/ 0 w 5865994"/>
              <a:gd name="connsiteY3" fmla="*/ 4020458 h 5702267"/>
              <a:gd name="connsiteX0" fmla="*/ 0 w 5884230"/>
              <a:gd name="connsiteY0" fmla="*/ 3933372 h 5717018"/>
              <a:gd name="connsiteX1" fmla="*/ 0 w 5884230"/>
              <a:gd name="connsiteY1" fmla="*/ 14515 h 5717018"/>
              <a:gd name="connsiteX2" fmla="*/ 4441371 w 5884230"/>
              <a:gd name="connsiteY2" fmla="*/ 0 h 5717018"/>
              <a:gd name="connsiteX3" fmla="*/ 0 w 5884230"/>
              <a:gd name="connsiteY3" fmla="*/ 4020458 h 5717018"/>
              <a:gd name="connsiteX0" fmla="*/ 0 w 5886206"/>
              <a:gd name="connsiteY0" fmla="*/ 3933372 h 5729672"/>
              <a:gd name="connsiteX1" fmla="*/ 0 w 5886206"/>
              <a:gd name="connsiteY1" fmla="*/ 14515 h 5729672"/>
              <a:gd name="connsiteX2" fmla="*/ 4441371 w 5886206"/>
              <a:gd name="connsiteY2" fmla="*/ 0 h 5729672"/>
              <a:gd name="connsiteX3" fmla="*/ 0 w 5886206"/>
              <a:gd name="connsiteY3" fmla="*/ 4020458 h 5729672"/>
              <a:gd name="connsiteX0" fmla="*/ 0 w 5887109"/>
              <a:gd name="connsiteY0" fmla="*/ 3933372 h 5667168"/>
              <a:gd name="connsiteX1" fmla="*/ 0 w 5887109"/>
              <a:gd name="connsiteY1" fmla="*/ 14515 h 5667168"/>
              <a:gd name="connsiteX2" fmla="*/ 4441371 w 5887109"/>
              <a:gd name="connsiteY2" fmla="*/ 0 h 5667168"/>
              <a:gd name="connsiteX3" fmla="*/ 5970 w 5887109"/>
              <a:gd name="connsiteY3" fmla="*/ 3942851 h 5667168"/>
            </a:gdLst>
            <a:ahLst/>
            <a:cxnLst>
              <a:cxn ang="0">
                <a:pos x="connsiteX0" y="connsiteY0"/>
              </a:cxn>
              <a:cxn ang="0">
                <a:pos x="connsiteX1" y="connsiteY1"/>
              </a:cxn>
              <a:cxn ang="0">
                <a:pos x="connsiteX2" y="connsiteY2"/>
              </a:cxn>
              <a:cxn ang="0">
                <a:pos x="connsiteX3" y="connsiteY3"/>
              </a:cxn>
            </a:cxnLst>
            <a:rect l="l" t="t" r="r" b="b"/>
            <a:pathLst>
              <a:path w="5887109" h="5667168">
                <a:moveTo>
                  <a:pt x="0" y="3933372"/>
                </a:moveTo>
                <a:lnTo>
                  <a:pt x="0" y="14515"/>
                </a:lnTo>
                <a:lnTo>
                  <a:pt x="4441371" y="0"/>
                </a:lnTo>
                <a:cubicBezTo>
                  <a:pt x="8640837" y="3512456"/>
                  <a:pt x="2613703" y="8268109"/>
                  <a:pt x="5970" y="3942851"/>
                </a:cubicBezTo>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6" name="Oval 5">
            <a:extLst>
              <a:ext uri="{FF2B5EF4-FFF2-40B4-BE49-F238E27FC236}">
                <a16:creationId xmlns:a16="http://schemas.microsoft.com/office/drawing/2014/main" id="{4542ACF8-2672-4165-9E7E-F53007F08478}"/>
              </a:ext>
            </a:extLst>
          </p:cNvPr>
          <p:cNvSpPr/>
          <p:nvPr/>
        </p:nvSpPr>
        <p:spPr>
          <a:xfrm>
            <a:off x="215172" y="127983"/>
            <a:ext cx="5143835" cy="5143923"/>
          </a:xfrm>
          <a:prstGeom prst="ellips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10" name="Text Box 15">
            <a:extLst>
              <a:ext uri="{FF2B5EF4-FFF2-40B4-BE49-F238E27FC236}">
                <a16:creationId xmlns:a16="http://schemas.microsoft.com/office/drawing/2014/main" id="{B12F0137-410F-4D7D-9F55-B06C9A74877F}"/>
              </a:ext>
            </a:extLst>
          </p:cNvPr>
          <p:cNvSpPr txBox="1"/>
          <p:nvPr/>
        </p:nvSpPr>
        <p:spPr>
          <a:xfrm>
            <a:off x="5707937" y="4120194"/>
            <a:ext cx="2712163" cy="1151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b="1" dirty="0">
                <a:effectLst/>
                <a:latin typeface="EYInterstate Light" panose="02000506000000020004" pitchFamily="2" charset="0"/>
                <a:ea typeface="Calibri" panose="020F0502020204030204" pitchFamily="34" charset="0"/>
                <a:cs typeface="Times New Roman" panose="02020603050405020304" pitchFamily="18" charset="0"/>
              </a:rPr>
              <a:t>Appendix A </a:t>
            </a:r>
          </a:p>
          <a:p>
            <a:pPr marL="0" marR="0">
              <a:lnSpc>
                <a:spcPct val="107000"/>
              </a:lnSpc>
              <a:spcBef>
                <a:spcPts val="0"/>
              </a:spcBef>
              <a:spcAft>
                <a:spcPts val="800"/>
              </a:spcAft>
            </a:pPr>
            <a:r>
              <a:rPr lang="en-US" dirty="0">
                <a:effectLst/>
                <a:latin typeface="EYInterstate Light" panose="02000506000000020004" pitchFamily="2" charset="0"/>
                <a:ea typeface="Calibri" panose="020F0502020204030204" pitchFamily="34" charset="0"/>
                <a:cs typeface="Times New Roman" panose="02020603050405020304" pitchFamily="18" charset="0"/>
              </a:rPr>
              <a:t>Open dispute resolution protest matters</a:t>
            </a:r>
          </a:p>
        </p:txBody>
      </p:sp>
      <p:sp>
        <p:nvSpPr>
          <p:cNvPr id="11" name="Freeform: Shape 10">
            <a:extLst>
              <a:ext uri="{FF2B5EF4-FFF2-40B4-BE49-F238E27FC236}">
                <a16:creationId xmlns:a16="http://schemas.microsoft.com/office/drawing/2014/main" id="{792CBB97-CFCF-413B-8B27-533CC7451CD3}"/>
              </a:ext>
            </a:extLst>
          </p:cNvPr>
          <p:cNvSpPr/>
          <p:nvPr/>
        </p:nvSpPr>
        <p:spPr>
          <a:xfrm>
            <a:off x="5707937" y="4647724"/>
            <a:ext cx="2712163" cy="777716"/>
          </a:xfrm>
          <a:custGeom>
            <a:avLst/>
            <a:gdLst>
              <a:gd name="connsiteX0" fmla="*/ 2171700 w 2171700"/>
              <a:gd name="connsiteY0" fmla="*/ 0 h 1379220"/>
              <a:gd name="connsiteX1" fmla="*/ 2171700 w 2171700"/>
              <a:gd name="connsiteY1" fmla="*/ 1379220 h 1379220"/>
              <a:gd name="connsiteX2" fmla="*/ 0 w 2171700"/>
              <a:gd name="connsiteY2" fmla="*/ 1379220 h 1379220"/>
              <a:gd name="connsiteX0" fmla="*/ 2165598 w 2171700"/>
              <a:gd name="connsiteY0" fmla="*/ 0 h 1051560"/>
              <a:gd name="connsiteX1" fmla="*/ 2171700 w 2171700"/>
              <a:gd name="connsiteY1" fmla="*/ 1051560 h 1051560"/>
              <a:gd name="connsiteX2" fmla="*/ 0 w 2171700"/>
              <a:gd name="connsiteY2" fmla="*/ 1051560 h 1051560"/>
              <a:gd name="connsiteX0" fmla="*/ 2167506 w 2171700"/>
              <a:gd name="connsiteY0" fmla="*/ 0 h 777716"/>
              <a:gd name="connsiteX1" fmla="*/ 2171700 w 2171700"/>
              <a:gd name="connsiteY1" fmla="*/ 777716 h 777716"/>
              <a:gd name="connsiteX2" fmla="*/ 0 w 2171700"/>
              <a:gd name="connsiteY2" fmla="*/ 777716 h 777716"/>
            </a:gdLst>
            <a:ahLst/>
            <a:cxnLst>
              <a:cxn ang="0">
                <a:pos x="connsiteX0" y="connsiteY0"/>
              </a:cxn>
              <a:cxn ang="0">
                <a:pos x="connsiteX1" y="connsiteY1"/>
              </a:cxn>
              <a:cxn ang="0">
                <a:pos x="connsiteX2" y="connsiteY2"/>
              </a:cxn>
            </a:cxnLst>
            <a:rect l="l" t="t" r="r" b="b"/>
            <a:pathLst>
              <a:path w="2171700" h="777716">
                <a:moveTo>
                  <a:pt x="2167506" y="0"/>
                </a:moveTo>
                <a:lnTo>
                  <a:pt x="2171700" y="777716"/>
                </a:lnTo>
                <a:lnTo>
                  <a:pt x="0" y="777716"/>
                </a:lnTo>
              </a:path>
            </a:pathLst>
          </a:custGeom>
          <a:noFill/>
          <a:ln w="6350">
            <a:solidFill>
              <a:schemeClr val="tx1"/>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18" name="Group 17">
            <a:extLst>
              <a:ext uri="{FF2B5EF4-FFF2-40B4-BE49-F238E27FC236}">
                <a16:creationId xmlns:a16="http://schemas.microsoft.com/office/drawing/2014/main" id="{D2811182-395C-42AF-8E38-86D80514FEB6}"/>
              </a:ext>
            </a:extLst>
          </p:cNvPr>
          <p:cNvGrpSpPr/>
          <p:nvPr/>
        </p:nvGrpSpPr>
        <p:grpSpPr>
          <a:xfrm>
            <a:off x="8284464" y="6327648"/>
            <a:ext cx="402336" cy="412867"/>
            <a:chOff x="8284464" y="6327648"/>
            <a:chExt cx="402336" cy="412867"/>
          </a:xfrm>
        </p:grpSpPr>
        <p:sp>
          <p:nvSpPr>
            <p:cNvPr id="13" name="Freeform 5">
              <a:extLst>
                <a:ext uri="{FF2B5EF4-FFF2-40B4-BE49-F238E27FC236}">
                  <a16:creationId xmlns:a16="http://schemas.microsoft.com/office/drawing/2014/main" id="{40F3D878-8642-4DC2-984E-E5580FA9D16D}"/>
                </a:ext>
              </a:extLst>
            </p:cNvPr>
            <p:cNvSpPr>
              <a:spLocks/>
            </p:cNvSpPr>
            <p:nvPr userDrawn="1"/>
          </p:nvSpPr>
          <p:spPr bwMode="auto">
            <a:xfrm>
              <a:off x="8284464" y="6327648"/>
              <a:ext cx="402336" cy="147453"/>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6">
              <a:extLst>
                <a:ext uri="{FF2B5EF4-FFF2-40B4-BE49-F238E27FC236}">
                  <a16:creationId xmlns:a16="http://schemas.microsoft.com/office/drawing/2014/main" id="{173E712A-EB50-4F7C-A1A6-417994EE571B}"/>
                </a:ext>
              </a:extLst>
            </p:cNvPr>
            <p:cNvSpPr>
              <a:spLocks/>
            </p:cNvSpPr>
            <p:nvPr userDrawn="1"/>
          </p:nvSpPr>
          <p:spPr bwMode="auto">
            <a:xfrm>
              <a:off x="8286570" y="6536188"/>
              <a:ext cx="164305" cy="20432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5" name="Freeform 7">
              <a:extLst>
                <a:ext uri="{FF2B5EF4-FFF2-40B4-BE49-F238E27FC236}">
                  <a16:creationId xmlns:a16="http://schemas.microsoft.com/office/drawing/2014/main" id="{8405ECBE-B9EE-4BB9-B093-405E52A3B956}"/>
                </a:ext>
              </a:extLst>
            </p:cNvPr>
            <p:cNvSpPr>
              <a:spLocks/>
            </p:cNvSpPr>
            <p:nvPr userDrawn="1"/>
          </p:nvSpPr>
          <p:spPr bwMode="auto">
            <a:xfrm>
              <a:off x="8423491" y="6536188"/>
              <a:ext cx="202221" cy="20432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IN" dirty="0"/>
            </a:p>
          </p:txBody>
        </p:sp>
      </p:grpSp>
      <p:sp>
        <p:nvSpPr>
          <p:cNvPr id="16" name="Slide Number Placeholder 5">
            <a:extLst>
              <a:ext uri="{FF2B5EF4-FFF2-40B4-BE49-F238E27FC236}">
                <a16:creationId xmlns:a16="http://schemas.microsoft.com/office/drawing/2014/main" id="{23782CC3-9D1F-450F-91CA-945F1FB87B98}"/>
              </a:ext>
            </a:extLst>
          </p:cNvPr>
          <p:cNvSpPr txBox="1">
            <a:spLocks/>
          </p:cNvSpPr>
          <p:nvPr/>
        </p:nvSpPr>
        <p:spPr>
          <a:xfrm>
            <a:off x="363093" y="6516456"/>
            <a:ext cx="663066" cy="180000"/>
          </a:xfrm>
          <a:prstGeom prst="rect">
            <a:avLst/>
          </a:prstGeom>
        </p:spPr>
        <p:txBody>
          <a:bodyPr vert="horz" lIns="91440" tIns="45720" rIns="91440" bIns="45720" rtlCol="0" anchor="ctr"/>
          <a:lstStyle>
            <a:defPPr>
              <a:defRPr lang="en-US"/>
            </a:defPPr>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0" dirty="0">
                <a:solidFill>
                  <a:schemeClr val="tx1"/>
                </a:solidFill>
                <a:latin typeface="+mn-lt"/>
                <a:cs typeface="Arial" panose="020B0604020202020204" pitchFamily="34" charset="0"/>
              </a:rPr>
              <a:t>Page </a:t>
            </a:r>
            <a:fld id="{F1BC30E3-FFE5-4B91-AA19-87A149EBB9EE}" type="slidenum">
              <a:rPr b="0" smtClean="0">
                <a:solidFill>
                  <a:schemeClr val="tx1"/>
                </a:solidFill>
                <a:latin typeface="+mn-lt"/>
                <a:cs typeface="Arial" panose="020B0604020202020204" pitchFamily="34" charset="0"/>
              </a:rPr>
              <a:pPr/>
              <a:t>11</a:t>
            </a:fld>
            <a:endParaRPr b="0" dirty="0">
              <a:solidFill>
                <a:schemeClr val="tx1"/>
              </a:solidFill>
              <a:latin typeface="+mn-lt"/>
              <a:cs typeface="Arial" panose="020B0604020202020204" pitchFamily="34" charset="0"/>
            </a:endParaRPr>
          </a:p>
        </p:txBody>
      </p:sp>
      <p:sp>
        <p:nvSpPr>
          <p:cNvPr id="20" name="Footer Placeholder 6">
            <a:extLst>
              <a:ext uri="{FF2B5EF4-FFF2-40B4-BE49-F238E27FC236}">
                <a16:creationId xmlns:a16="http://schemas.microsoft.com/office/drawing/2014/main" id="{6A8C637A-5BA0-447B-9EA2-3927589A2D66}"/>
              </a:ext>
            </a:extLst>
          </p:cNvPr>
          <p:cNvSpPr txBox="1">
            <a:spLocks/>
          </p:cNvSpPr>
          <p:nvPr/>
        </p:nvSpPr>
        <p:spPr>
          <a:xfrm>
            <a:off x="4087364" y="6510434"/>
            <a:ext cx="174395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tx1"/>
                </a:solidFill>
                <a:effectLst/>
                <a:uLnTx/>
                <a:uFillTx/>
                <a:latin typeface="EYInterstate" panose="02000503020000020004" pitchFamily="2" charset="0"/>
              </a:rPr>
              <a:t>Central Coast Water Authority</a:t>
            </a:r>
          </a:p>
        </p:txBody>
      </p:sp>
      <p:pic>
        <p:nvPicPr>
          <p:cNvPr id="3" name="Picture 2" descr="A group of people sitting at a table&#10;&#10;Description automatically generated">
            <a:extLst>
              <a:ext uri="{FF2B5EF4-FFF2-40B4-BE49-F238E27FC236}">
                <a16:creationId xmlns:a16="http://schemas.microsoft.com/office/drawing/2014/main" id="{D1069296-BAAB-C864-5253-AEA59F59F1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746"/>
          <a:stretch/>
        </p:blipFill>
        <p:spPr>
          <a:xfrm>
            <a:off x="615939" y="528757"/>
            <a:ext cx="4345854" cy="4343400"/>
          </a:xfrm>
          <a:prstGeom prst="ellipse">
            <a:avLst/>
          </a:prstGeom>
        </p:spPr>
      </p:pic>
    </p:spTree>
    <p:custDataLst>
      <p:custData r:id="rId1"/>
    </p:custDataLst>
    <p:extLst>
      <p:ext uri="{BB962C8B-B14F-4D97-AF65-F5344CB8AC3E}">
        <p14:creationId xmlns:p14="http://schemas.microsoft.com/office/powerpoint/2010/main" val="94994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Open dispute resolution protest matters</a:t>
            </a:r>
          </a:p>
        </p:txBody>
      </p:sp>
      <p:graphicFrame>
        <p:nvGraphicFramePr>
          <p:cNvPr id="5" name="Table 4"/>
          <p:cNvGraphicFramePr>
            <a:graphicFrameLocks noGrp="1"/>
          </p:cNvGraphicFramePr>
          <p:nvPr>
            <p:extLst>
              <p:ext uri="{D42A27DB-BD31-4B8C-83A1-F6EECF244321}">
                <p14:modId xmlns:p14="http://schemas.microsoft.com/office/powerpoint/2010/main" val="3117107343"/>
              </p:ext>
            </p:extLst>
          </p:nvPr>
        </p:nvGraphicFramePr>
        <p:xfrm>
          <a:off x="457201" y="1137920"/>
          <a:ext cx="8229600" cy="5328920"/>
        </p:xfrm>
        <a:graphic>
          <a:graphicData uri="http://schemas.openxmlformats.org/drawingml/2006/table">
            <a:tbl>
              <a:tblPr>
                <a:tableStyleId>{2D5ABB26-0587-4C30-8999-92F81FD0307C}</a:tableStyleId>
              </a:tblPr>
              <a:tblGrid>
                <a:gridCol w="1340235">
                  <a:extLst>
                    <a:ext uri="{9D8B030D-6E8A-4147-A177-3AD203B41FA5}">
                      <a16:colId xmlns:a16="http://schemas.microsoft.com/office/drawing/2014/main" val="1305176021"/>
                    </a:ext>
                  </a:extLst>
                </a:gridCol>
                <a:gridCol w="504884">
                  <a:extLst>
                    <a:ext uri="{9D8B030D-6E8A-4147-A177-3AD203B41FA5}">
                      <a16:colId xmlns:a16="http://schemas.microsoft.com/office/drawing/2014/main" val="20002"/>
                    </a:ext>
                  </a:extLst>
                </a:gridCol>
                <a:gridCol w="6384481">
                  <a:extLst>
                    <a:ext uri="{9D8B030D-6E8A-4147-A177-3AD203B41FA5}">
                      <a16:colId xmlns:a16="http://schemas.microsoft.com/office/drawing/2014/main" val="20003"/>
                    </a:ext>
                  </a:extLst>
                </a:gridCol>
              </a:tblGrid>
              <a:tr h="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Statement of Charges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solidFill>
                      <a:srgbClr val="7474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Source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solidFill>
                      <a:srgbClr val="7474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Description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2009</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Detailed analysis showing the calculation and allocation of Coastal Branch Extension debt service par amounts from the various DWR revenue bond issues used to finance the Coastal Branch Extension facilities.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3286882"/>
                  </a:ext>
                </a:extLst>
              </a:tr>
              <a:tr h="0">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2012</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DWR refinanced additional revenue bonds for debt service due in the years 2009, 2011 and 2012. The amount of the reduction in debt service payments pursuant to the DWR schedule showing Coastal Branch Debt service payments through Series AJ is $156,045. I am requesting that invoice for Coastal Branch Extension debt service invoice due on March 1, 2013 be reduced by $156,045. Additionally, I request that DWR establish an on-going mechanism to annually true-up the Coastal Branch Extension costs as part of the billing process.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4789689"/>
                  </a:ext>
                </a:extLst>
              </a:tr>
              <a:tr h="0">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2015</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DWR refinanced additional revenue bonds for debt service due through calendar year 2015, Series AS. The amount of the reduction in debt service payments pursuant to the DWR schedule showing Coastal Branch Debt service payments through Series AJ is $456,742. I am requesting that invoice for Coastal Branch Extension debt service invoice due on March 1, 2016 be reduced by $456,742. Additionally, I request that DWR establish an on-going mechanism to annually true-up the Coastal Branch Extension costs as part of the billing process.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5825510"/>
                  </a:ext>
                </a:extLst>
              </a:tr>
              <a:tr h="0">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2018, 2019, 2020, 2021, 2022, 2023, and 2024</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EY</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mn-ea"/>
                          <a:cs typeface="Arial" pitchFamily="34" charset="0"/>
                        </a:rPr>
                        <a:t>CBX direct billed debt service charged to CCWA is overstated as the amount charged in the SOC was not subsequently adjusted to provide the benefits of the refinanced debt service for bond series Q and W. Debt service charges from 1998 to 2024 are overstated by $1,219,322 plus interest impact. Interest impact using the PIR is $752,230. Interest impact using SMIF is $165,491.</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583844"/>
                  </a:ext>
                </a:extLst>
              </a:tr>
              <a:tr h="0">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2023</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kern="1200" cap="none" normalizeH="0" baseline="0" dirty="0">
                          <a:ln>
                            <a:noFill/>
                          </a:ln>
                          <a:solidFill>
                            <a:schemeClr val="bg1"/>
                          </a:solidFill>
                          <a:effectLst/>
                          <a:latin typeface="+mn-lt"/>
                          <a:ea typeface="+mn-ea"/>
                          <a:cs typeface="Arial" charset="0"/>
                        </a:rPr>
                        <a:t>EY</a:t>
                      </a:r>
                      <a:endParaRPr kumimoji="0" lang="en-US" sz="900" b="0" i="0" u="none" strike="noStrike" cap="none" normalizeH="0" baseline="0" dirty="0">
                        <a:ln>
                          <a:noFill/>
                        </a:ln>
                        <a:solidFill>
                          <a:schemeClr val="bg1"/>
                        </a:solidFill>
                        <a:effectLst/>
                        <a:latin typeface="+mj-lt"/>
                        <a:cs typeface="Arial"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mn-ea"/>
                          <a:cs typeface="Arial" pitchFamily="34" charset="0"/>
                        </a:rPr>
                        <a:t>Pacific Industry Supply invoice #102079 related to claim 1409708 included costs related to alpha allocation cycle M-FFN907, but had costs charged directly to reach 33A. This results in a reallocation of costs among the Contractors of $33,635. This results in a favorable impact to CCWA of $26,223.</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0950047"/>
                  </a:ext>
                </a:extLst>
              </a:tr>
              <a:tr h="0">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2024</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EY</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strike="noStrike" kern="1200" dirty="0">
                          <a:solidFill>
                            <a:schemeClr val="bg1"/>
                          </a:solidFill>
                          <a:latin typeface="+mn-lt"/>
                          <a:ea typeface="+mn-ea"/>
                          <a:cs typeface="Arial" pitchFamily="34" charset="0"/>
                        </a:rPr>
                        <a:t>Johnson Controls Fire Protection LP and Quinn Rental Services invoices related to claims 1405227, 1404075, and 1389664 were double billed to reach 33A. This results in an overstatement of costs to CCWA and SLO in the amount of $14,364. This results in a favorable impact to CCWA of $12,913.</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9874117"/>
                  </a:ext>
                </a:extLst>
              </a:tr>
              <a:tr h="0">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2024</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EY</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strike="noStrike" kern="1200" dirty="0">
                          <a:solidFill>
                            <a:schemeClr val="bg1"/>
                          </a:solidFill>
                          <a:latin typeface="+mn-lt"/>
                          <a:ea typeface="+mn-ea"/>
                          <a:cs typeface="Arial" pitchFamily="34" charset="0"/>
                        </a:rPr>
                        <a:t>Safety Management Systems LLC invoice related to claim 1397420 was double billed to alpha allocation cycles M-FFN907, M-FFE907, M-FFR928, and M-FFJ907 and double billed direct to reach 33A and Oroville Dam and Powerplant. This resulted in an overstatement of costs to all Contractors of $29,829. This results in a favorable impact to CCWA of $4,320.</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4680539"/>
                  </a:ext>
                </a:extLst>
              </a:tr>
              <a:tr h="0">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2024</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EY</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strike="noStrike" kern="1200" dirty="0">
                          <a:solidFill>
                            <a:schemeClr val="bg1"/>
                          </a:solidFill>
                          <a:latin typeface="+mn-lt"/>
                          <a:ea typeface="+mn-ea"/>
                          <a:cs typeface="Arial" pitchFamily="34" charset="0"/>
                        </a:rPr>
                        <a:t>Patriot Environmental Services invoice was double billed to CA-R14A, CA-R15A, CB-R31A, CB-R33A, M-FDF907 alpha allocation cycle, and M-FAD908 statewide alpha allocation cycle. This caused in an overstatement of costs to all Contractors of $6,325. This results in a favorable impact to CCWA of $2,262.</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9530940"/>
                  </a:ext>
                </a:extLst>
              </a:tr>
              <a:tr h="0">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2024</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EY</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strike="noStrike" kern="1200" dirty="0">
                          <a:solidFill>
                            <a:schemeClr val="bg1"/>
                          </a:solidFill>
                          <a:latin typeface="+mn-lt"/>
                          <a:ea typeface="+mn-ea"/>
                          <a:cs typeface="Arial" pitchFamily="34" charset="0"/>
                        </a:rPr>
                        <a:t>Barnard Construction Company Inc. invoice was double billed to reach 33A. This caused in an overstatement of costs to CCWA and SLO of $33,195. This results in a favorable impact to CCWA of $29,842.</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8534041"/>
                  </a:ext>
                </a:extLst>
              </a:tr>
            </a:tbl>
          </a:graphicData>
        </a:graphic>
      </p:graphicFrame>
    </p:spTree>
    <p:custDataLst>
      <p:custData r:id="rId1"/>
    </p:custDataLst>
    <p:extLst>
      <p:ext uri="{BB962C8B-B14F-4D97-AF65-F5344CB8AC3E}">
        <p14:creationId xmlns:p14="http://schemas.microsoft.com/office/powerpoint/2010/main" val="304015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57EF33A-46D2-4590-A4F5-0E71C748E61A}"/>
              </a:ext>
            </a:extLst>
          </p:cNvPr>
          <p:cNvSpPr/>
          <p:nvPr/>
        </p:nvSpPr>
        <p:spPr>
          <a:xfrm>
            <a:off x="0" y="41170"/>
            <a:ext cx="9114978" cy="6838563"/>
          </a:xfrm>
          <a:prstGeom prst="rect">
            <a:avLst/>
          </a:prstGeom>
          <a:solidFill>
            <a:srgbClr val="2E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4" name="Freeform: Shape 3">
            <a:extLst>
              <a:ext uri="{FF2B5EF4-FFF2-40B4-BE49-F238E27FC236}">
                <a16:creationId xmlns:a16="http://schemas.microsoft.com/office/drawing/2014/main" id="{9479623A-220D-4A3C-819C-DCCB1CFDEA8A}"/>
              </a:ext>
            </a:extLst>
          </p:cNvPr>
          <p:cNvSpPr/>
          <p:nvPr/>
        </p:nvSpPr>
        <p:spPr>
          <a:xfrm>
            <a:off x="882650" y="62904"/>
            <a:ext cx="5843662" cy="6795096"/>
          </a:xfrm>
          <a:custGeom>
            <a:avLst/>
            <a:gdLst>
              <a:gd name="connsiteX0" fmla="*/ 29028 w 7663542"/>
              <a:gd name="connsiteY0" fmla="*/ 6749143 h 7692571"/>
              <a:gd name="connsiteX1" fmla="*/ 6792685 w 7663542"/>
              <a:gd name="connsiteY1" fmla="*/ 0 h 7692571"/>
              <a:gd name="connsiteX2" fmla="*/ 7663542 w 7663542"/>
              <a:gd name="connsiteY2" fmla="*/ 43543 h 7692571"/>
              <a:gd name="connsiteX3" fmla="*/ 7634514 w 7663542"/>
              <a:gd name="connsiteY3" fmla="*/ 1262743 h 7692571"/>
              <a:gd name="connsiteX4" fmla="*/ 1175657 w 7663542"/>
              <a:gd name="connsiteY4" fmla="*/ 7663543 h 7692571"/>
              <a:gd name="connsiteX5" fmla="*/ 0 w 7663542"/>
              <a:gd name="connsiteY5" fmla="*/ 7692571 h 7692571"/>
              <a:gd name="connsiteX6" fmla="*/ 29028 w 7663542"/>
              <a:gd name="connsiteY6" fmla="*/ 6749143 h 769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3542" h="7692571">
                <a:moveTo>
                  <a:pt x="29028" y="6749143"/>
                </a:moveTo>
                <a:lnTo>
                  <a:pt x="6792685" y="0"/>
                </a:lnTo>
                <a:lnTo>
                  <a:pt x="7663542" y="43543"/>
                </a:lnTo>
                <a:lnTo>
                  <a:pt x="7634514" y="1262743"/>
                </a:lnTo>
                <a:lnTo>
                  <a:pt x="1175657" y="7663543"/>
                </a:lnTo>
                <a:lnTo>
                  <a:pt x="0" y="7692571"/>
                </a:lnTo>
                <a:lnTo>
                  <a:pt x="29028" y="6749143"/>
                </a:lnTo>
                <a:close/>
              </a:path>
            </a:pathLst>
          </a:custGeom>
          <a:solidFill>
            <a:srgbClr val="C4C4C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5" name="Freeform: Shape 4">
            <a:extLst>
              <a:ext uri="{FF2B5EF4-FFF2-40B4-BE49-F238E27FC236}">
                <a16:creationId xmlns:a16="http://schemas.microsoft.com/office/drawing/2014/main" id="{9D8DA65F-112A-4296-B7FC-917914DEBE5E}"/>
              </a:ext>
            </a:extLst>
          </p:cNvPr>
          <p:cNvSpPr/>
          <p:nvPr/>
        </p:nvSpPr>
        <p:spPr>
          <a:xfrm>
            <a:off x="0" y="0"/>
            <a:ext cx="5693426" cy="5480814"/>
          </a:xfrm>
          <a:custGeom>
            <a:avLst/>
            <a:gdLst>
              <a:gd name="connsiteX0" fmla="*/ 0 w 4383314"/>
              <a:gd name="connsiteY0" fmla="*/ 3918857 h 4005943"/>
              <a:gd name="connsiteX1" fmla="*/ 0 w 4383314"/>
              <a:gd name="connsiteY1" fmla="*/ 0 h 4005943"/>
              <a:gd name="connsiteX2" fmla="*/ 4383314 w 4383314"/>
              <a:gd name="connsiteY2" fmla="*/ 0 h 4005943"/>
              <a:gd name="connsiteX3" fmla="*/ 0 w 4383314"/>
              <a:gd name="connsiteY3" fmla="*/ 4005943 h 4005943"/>
              <a:gd name="connsiteX0" fmla="*/ 0 w 4383314"/>
              <a:gd name="connsiteY0" fmla="*/ 3918857 h 5323219"/>
              <a:gd name="connsiteX1" fmla="*/ 0 w 4383314"/>
              <a:gd name="connsiteY1" fmla="*/ 0 h 5323219"/>
              <a:gd name="connsiteX2" fmla="*/ 4383314 w 4383314"/>
              <a:gd name="connsiteY2" fmla="*/ 0 h 5323219"/>
              <a:gd name="connsiteX3" fmla="*/ 0 w 4383314"/>
              <a:gd name="connsiteY3" fmla="*/ 4005943 h 5323219"/>
              <a:gd name="connsiteX0" fmla="*/ 0 w 5824543"/>
              <a:gd name="connsiteY0" fmla="*/ 3918857 h 5696407"/>
              <a:gd name="connsiteX1" fmla="*/ 0 w 5824543"/>
              <a:gd name="connsiteY1" fmla="*/ 0 h 5696407"/>
              <a:gd name="connsiteX2" fmla="*/ 4383314 w 5824543"/>
              <a:gd name="connsiteY2" fmla="*/ 0 h 5696407"/>
              <a:gd name="connsiteX3" fmla="*/ 0 w 5824543"/>
              <a:gd name="connsiteY3" fmla="*/ 4005943 h 5696407"/>
              <a:gd name="connsiteX0" fmla="*/ 0 w 5792354"/>
              <a:gd name="connsiteY0" fmla="*/ 3918857 h 5766444"/>
              <a:gd name="connsiteX1" fmla="*/ 0 w 5792354"/>
              <a:gd name="connsiteY1" fmla="*/ 0 h 5766444"/>
              <a:gd name="connsiteX2" fmla="*/ 4383314 w 5792354"/>
              <a:gd name="connsiteY2" fmla="*/ 0 h 5766444"/>
              <a:gd name="connsiteX3" fmla="*/ 0 w 5792354"/>
              <a:gd name="connsiteY3" fmla="*/ 4005943 h 5766444"/>
              <a:gd name="connsiteX0" fmla="*/ 0 w 5920474"/>
              <a:gd name="connsiteY0" fmla="*/ 3918857 h 5695423"/>
              <a:gd name="connsiteX1" fmla="*/ 0 w 5920474"/>
              <a:gd name="connsiteY1" fmla="*/ 0 h 5695423"/>
              <a:gd name="connsiteX2" fmla="*/ 4383314 w 5920474"/>
              <a:gd name="connsiteY2" fmla="*/ 0 h 5695423"/>
              <a:gd name="connsiteX3" fmla="*/ 0 w 5920474"/>
              <a:gd name="connsiteY3" fmla="*/ 4005943 h 5695423"/>
              <a:gd name="connsiteX0" fmla="*/ 0 w 5969546"/>
              <a:gd name="connsiteY0" fmla="*/ 3933372 h 5707163"/>
              <a:gd name="connsiteX1" fmla="*/ 0 w 5969546"/>
              <a:gd name="connsiteY1" fmla="*/ 14515 h 5707163"/>
              <a:gd name="connsiteX2" fmla="*/ 4441371 w 5969546"/>
              <a:gd name="connsiteY2" fmla="*/ 0 h 5707163"/>
              <a:gd name="connsiteX3" fmla="*/ 0 w 5969546"/>
              <a:gd name="connsiteY3" fmla="*/ 4020458 h 5707163"/>
              <a:gd name="connsiteX0" fmla="*/ 0 w 5865994"/>
              <a:gd name="connsiteY0" fmla="*/ 3933372 h 5702267"/>
              <a:gd name="connsiteX1" fmla="*/ 0 w 5865994"/>
              <a:gd name="connsiteY1" fmla="*/ 14515 h 5702267"/>
              <a:gd name="connsiteX2" fmla="*/ 4441371 w 5865994"/>
              <a:gd name="connsiteY2" fmla="*/ 0 h 5702267"/>
              <a:gd name="connsiteX3" fmla="*/ 0 w 5865994"/>
              <a:gd name="connsiteY3" fmla="*/ 4020458 h 5702267"/>
              <a:gd name="connsiteX0" fmla="*/ 0 w 5884230"/>
              <a:gd name="connsiteY0" fmla="*/ 3933372 h 5717018"/>
              <a:gd name="connsiteX1" fmla="*/ 0 w 5884230"/>
              <a:gd name="connsiteY1" fmla="*/ 14515 h 5717018"/>
              <a:gd name="connsiteX2" fmla="*/ 4441371 w 5884230"/>
              <a:gd name="connsiteY2" fmla="*/ 0 h 5717018"/>
              <a:gd name="connsiteX3" fmla="*/ 0 w 5884230"/>
              <a:gd name="connsiteY3" fmla="*/ 4020458 h 5717018"/>
              <a:gd name="connsiteX0" fmla="*/ 0 w 5886206"/>
              <a:gd name="connsiteY0" fmla="*/ 3933372 h 5729672"/>
              <a:gd name="connsiteX1" fmla="*/ 0 w 5886206"/>
              <a:gd name="connsiteY1" fmla="*/ 14515 h 5729672"/>
              <a:gd name="connsiteX2" fmla="*/ 4441371 w 5886206"/>
              <a:gd name="connsiteY2" fmla="*/ 0 h 5729672"/>
              <a:gd name="connsiteX3" fmla="*/ 0 w 5886206"/>
              <a:gd name="connsiteY3" fmla="*/ 4020458 h 5729672"/>
              <a:gd name="connsiteX0" fmla="*/ 0 w 5887109"/>
              <a:gd name="connsiteY0" fmla="*/ 3933372 h 5667168"/>
              <a:gd name="connsiteX1" fmla="*/ 0 w 5887109"/>
              <a:gd name="connsiteY1" fmla="*/ 14515 h 5667168"/>
              <a:gd name="connsiteX2" fmla="*/ 4441371 w 5887109"/>
              <a:gd name="connsiteY2" fmla="*/ 0 h 5667168"/>
              <a:gd name="connsiteX3" fmla="*/ 5970 w 5887109"/>
              <a:gd name="connsiteY3" fmla="*/ 3942851 h 5667168"/>
            </a:gdLst>
            <a:ahLst/>
            <a:cxnLst>
              <a:cxn ang="0">
                <a:pos x="connsiteX0" y="connsiteY0"/>
              </a:cxn>
              <a:cxn ang="0">
                <a:pos x="connsiteX1" y="connsiteY1"/>
              </a:cxn>
              <a:cxn ang="0">
                <a:pos x="connsiteX2" y="connsiteY2"/>
              </a:cxn>
              <a:cxn ang="0">
                <a:pos x="connsiteX3" y="connsiteY3"/>
              </a:cxn>
            </a:cxnLst>
            <a:rect l="l" t="t" r="r" b="b"/>
            <a:pathLst>
              <a:path w="5887109" h="5667168">
                <a:moveTo>
                  <a:pt x="0" y="3933372"/>
                </a:moveTo>
                <a:lnTo>
                  <a:pt x="0" y="14515"/>
                </a:lnTo>
                <a:lnTo>
                  <a:pt x="4441371" y="0"/>
                </a:lnTo>
                <a:cubicBezTo>
                  <a:pt x="8640837" y="3512456"/>
                  <a:pt x="2613703" y="8268109"/>
                  <a:pt x="5970" y="3942851"/>
                </a:cubicBezTo>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6" name="Oval 5">
            <a:extLst>
              <a:ext uri="{FF2B5EF4-FFF2-40B4-BE49-F238E27FC236}">
                <a16:creationId xmlns:a16="http://schemas.microsoft.com/office/drawing/2014/main" id="{4542ACF8-2672-4165-9E7E-F53007F08478}"/>
              </a:ext>
            </a:extLst>
          </p:cNvPr>
          <p:cNvSpPr/>
          <p:nvPr/>
        </p:nvSpPr>
        <p:spPr>
          <a:xfrm>
            <a:off x="215172" y="127983"/>
            <a:ext cx="5143835" cy="5143923"/>
          </a:xfrm>
          <a:prstGeom prst="ellips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10" name="Text Box 15">
            <a:extLst>
              <a:ext uri="{FF2B5EF4-FFF2-40B4-BE49-F238E27FC236}">
                <a16:creationId xmlns:a16="http://schemas.microsoft.com/office/drawing/2014/main" id="{B12F0137-410F-4D7D-9F55-B06C9A74877F}"/>
              </a:ext>
            </a:extLst>
          </p:cNvPr>
          <p:cNvSpPr txBox="1"/>
          <p:nvPr/>
        </p:nvSpPr>
        <p:spPr>
          <a:xfrm>
            <a:off x="5707937" y="4120194"/>
            <a:ext cx="2712163" cy="1151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IN" sz="2000" b="1" dirty="0">
                <a:effectLst/>
                <a:latin typeface="EYInterstate Light" panose="02000506000000020004" pitchFamily="2" charset="0"/>
                <a:ea typeface="Calibri" panose="020F0502020204030204" pitchFamily="34" charset="0"/>
                <a:cs typeface="Times New Roman" panose="02020603050405020304" pitchFamily="18" charset="0"/>
              </a:rPr>
              <a:t>Appendix </a:t>
            </a:r>
            <a:r>
              <a:rPr lang="en-IN" sz="2000" b="1" dirty="0">
                <a:latin typeface="EYInterstate Light" panose="02000506000000020004" pitchFamily="2" charset="0"/>
                <a:ea typeface="Calibri" panose="020F0502020204030204" pitchFamily="34" charset="0"/>
                <a:cs typeface="Times New Roman" panose="02020603050405020304" pitchFamily="18" charset="0"/>
              </a:rPr>
              <a:t>B</a:t>
            </a:r>
            <a:br>
              <a:rPr lang="en-IN" sz="2000" b="1" dirty="0">
                <a:effectLst/>
                <a:latin typeface="EYInterstate Light" panose="02000506000000020004" pitchFamily="2" charset="0"/>
                <a:ea typeface="Calibri" panose="020F0502020204030204" pitchFamily="34" charset="0"/>
                <a:cs typeface="Times New Roman" panose="02020603050405020304" pitchFamily="18" charset="0"/>
              </a:rPr>
            </a:br>
            <a:r>
              <a:rPr lang="en-IN" sz="2000" dirty="0">
                <a:latin typeface="EYInterstate Light" panose="02000506000000020004" pitchFamily="2" charset="0"/>
                <a:ea typeface="Calibri" panose="020F0502020204030204" pitchFamily="34" charset="0"/>
                <a:cs typeface="Times New Roman" panose="02020603050405020304" pitchFamily="18" charset="0"/>
              </a:rPr>
              <a:t>F</a:t>
            </a:r>
            <a:r>
              <a:rPr lang="en-IN" dirty="0">
                <a:effectLst/>
                <a:latin typeface="EYInterstate Light" panose="02000506000000020004" pitchFamily="2" charset="0"/>
                <a:ea typeface="Calibri" panose="020F0502020204030204" pitchFamily="34" charset="0"/>
                <a:cs typeface="Times New Roman" panose="02020603050405020304" pitchFamily="18" charset="0"/>
              </a:rPr>
              <a:t>indings </a:t>
            </a:r>
            <a:r>
              <a:rPr lang="en-US" dirty="0">
                <a:effectLst/>
                <a:latin typeface="EYInterstate Light" panose="02000506000000020004" pitchFamily="2" charset="0"/>
                <a:ea typeface="Calibri" panose="020F0502020204030204" pitchFamily="34" charset="0"/>
                <a:cs typeface="Times New Roman" panose="02020603050405020304" pitchFamily="18" charset="0"/>
              </a:rPr>
              <a:t>and recommendations – CCWA report</a:t>
            </a:r>
            <a:endParaRPr lang="en-IN" sz="2000" dirty="0">
              <a:effectLst/>
              <a:latin typeface="EYInterstate Light" panose="02000506000000020004" pitchFamily="2" charset="0"/>
              <a:ea typeface="Calibri" panose="020F050202020403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792CBB97-CFCF-413B-8B27-533CC7451CD3}"/>
              </a:ext>
            </a:extLst>
          </p:cNvPr>
          <p:cNvSpPr/>
          <p:nvPr/>
        </p:nvSpPr>
        <p:spPr>
          <a:xfrm>
            <a:off x="5707937" y="4647724"/>
            <a:ext cx="2712163" cy="777716"/>
          </a:xfrm>
          <a:custGeom>
            <a:avLst/>
            <a:gdLst>
              <a:gd name="connsiteX0" fmla="*/ 2171700 w 2171700"/>
              <a:gd name="connsiteY0" fmla="*/ 0 h 1379220"/>
              <a:gd name="connsiteX1" fmla="*/ 2171700 w 2171700"/>
              <a:gd name="connsiteY1" fmla="*/ 1379220 h 1379220"/>
              <a:gd name="connsiteX2" fmla="*/ 0 w 2171700"/>
              <a:gd name="connsiteY2" fmla="*/ 1379220 h 1379220"/>
              <a:gd name="connsiteX0" fmla="*/ 2165598 w 2171700"/>
              <a:gd name="connsiteY0" fmla="*/ 0 h 1051560"/>
              <a:gd name="connsiteX1" fmla="*/ 2171700 w 2171700"/>
              <a:gd name="connsiteY1" fmla="*/ 1051560 h 1051560"/>
              <a:gd name="connsiteX2" fmla="*/ 0 w 2171700"/>
              <a:gd name="connsiteY2" fmla="*/ 1051560 h 1051560"/>
              <a:gd name="connsiteX0" fmla="*/ 2167506 w 2171700"/>
              <a:gd name="connsiteY0" fmla="*/ 0 h 777716"/>
              <a:gd name="connsiteX1" fmla="*/ 2171700 w 2171700"/>
              <a:gd name="connsiteY1" fmla="*/ 777716 h 777716"/>
              <a:gd name="connsiteX2" fmla="*/ 0 w 2171700"/>
              <a:gd name="connsiteY2" fmla="*/ 777716 h 777716"/>
            </a:gdLst>
            <a:ahLst/>
            <a:cxnLst>
              <a:cxn ang="0">
                <a:pos x="connsiteX0" y="connsiteY0"/>
              </a:cxn>
              <a:cxn ang="0">
                <a:pos x="connsiteX1" y="connsiteY1"/>
              </a:cxn>
              <a:cxn ang="0">
                <a:pos x="connsiteX2" y="connsiteY2"/>
              </a:cxn>
            </a:cxnLst>
            <a:rect l="l" t="t" r="r" b="b"/>
            <a:pathLst>
              <a:path w="2171700" h="777716">
                <a:moveTo>
                  <a:pt x="2167506" y="0"/>
                </a:moveTo>
                <a:lnTo>
                  <a:pt x="2171700" y="777716"/>
                </a:lnTo>
                <a:lnTo>
                  <a:pt x="0" y="777716"/>
                </a:lnTo>
              </a:path>
            </a:pathLst>
          </a:custGeom>
          <a:noFill/>
          <a:ln w="6350">
            <a:solidFill>
              <a:schemeClr val="tx1"/>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18" name="Group 17">
            <a:extLst>
              <a:ext uri="{FF2B5EF4-FFF2-40B4-BE49-F238E27FC236}">
                <a16:creationId xmlns:a16="http://schemas.microsoft.com/office/drawing/2014/main" id="{D2811182-395C-42AF-8E38-86D80514FEB6}"/>
              </a:ext>
            </a:extLst>
          </p:cNvPr>
          <p:cNvGrpSpPr/>
          <p:nvPr/>
        </p:nvGrpSpPr>
        <p:grpSpPr>
          <a:xfrm>
            <a:off x="8284464" y="6327648"/>
            <a:ext cx="402336" cy="412867"/>
            <a:chOff x="8284464" y="6327648"/>
            <a:chExt cx="402336" cy="412867"/>
          </a:xfrm>
        </p:grpSpPr>
        <p:sp>
          <p:nvSpPr>
            <p:cNvPr id="13" name="Freeform 5">
              <a:extLst>
                <a:ext uri="{FF2B5EF4-FFF2-40B4-BE49-F238E27FC236}">
                  <a16:creationId xmlns:a16="http://schemas.microsoft.com/office/drawing/2014/main" id="{40F3D878-8642-4DC2-984E-E5580FA9D16D}"/>
                </a:ext>
              </a:extLst>
            </p:cNvPr>
            <p:cNvSpPr>
              <a:spLocks/>
            </p:cNvSpPr>
            <p:nvPr userDrawn="1"/>
          </p:nvSpPr>
          <p:spPr bwMode="auto">
            <a:xfrm>
              <a:off x="8284464" y="6327648"/>
              <a:ext cx="402336" cy="147453"/>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6">
              <a:extLst>
                <a:ext uri="{FF2B5EF4-FFF2-40B4-BE49-F238E27FC236}">
                  <a16:creationId xmlns:a16="http://schemas.microsoft.com/office/drawing/2014/main" id="{173E712A-EB50-4F7C-A1A6-417994EE571B}"/>
                </a:ext>
              </a:extLst>
            </p:cNvPr>
            <p:cNvSpPr>
              <a:spLocks/>
            </p:cNvSpPr>
            <p:nvPr userDrawn="1"/>
          </p:nvSpPr>
          <p:spPr bwMode="auto">
            <a:xfrm>
              <a:off x="8286570" y="6536188"/>
              <a:ext cx="164305" cy="20432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5" name="Freeform 7">
              <a:extLst>
                <a:ext uri="{FF2B5EF4-FFF2-40B4-BE49-F238E27FC236}">
                  <a16:creationId xmlns:a16="http://schemas.microsoft.com/office/drawing/2014/main" id="{8405ECBE-B9EE-4BB9-B093-405E52A3B956}"/>
                </a:ext>
              </a:extLst>
            </p:cNvPr>
            <p:cNvSpPr>
              <a:spLocks/>
            </p:cNvSpPr>
            <p:nvPr userDrawn="1"/>
          </p:nvSpPr>
          <p:spPr bwMode="auto">
            <a:xfrm>
              <a:off x="8423491" y="6536188"/>
              <a:ext cx="202221" cy="20432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IN" dirty="0"/>
            </a:p>
          </p:txBody>
        </p:sp>
      </p:grpSp>
      <p:sp>
        <p:nvSpPr>
          <p:cNvPr id="16" name="Slide Number Placeholder 5">
            <a:extLst>
              <a:ext uri="{FF2B5EF4-FFF2-40B4-BE49-F238E27FC236}">
                <a16:creationId xmlns:a16="http://schemas.microsoft.com/office/drawing/2014/main" id="{23782CC3-9D1F-450F-91CA-945F1FB87B98}"/>
              </a:ext>
            </a:extLst>
          </p:cNvPr>
          <p:cNvSpPr txBox="1">
            <a:spLocks/>
          </p:cNvSpPr>
          <p:nvPr/>
        </p:nvSpPr>
        <p:spPr>
          <a:xfrm>
            <a:off x="363093" y="6516456"/>
            <a:ext cx="663066" cy="180000"/>
          </a:xfrm>
          <a:prstGeom prst="rect">
            <a:avLst/>
          </a:prstGeom>
        </p:spPr>
        <p:txBody>
          <a:bodyPr vert="horz" lIns="91440" tIns="45720" rIns="91440" bIns="45720" rtlCol="0" anchor="ctr"/>
          <a:lstStyle>
            <a:defPPr>
              <a:defRPr lang="en-US"/>
            </a:defPPr>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0" dirty="0">
                <a:solidFill>
                  <a:schemeClr val="tx1"/>
                </a:solidFill>
                <a:latin typeface="+mn-lt"/>
                <a:cs typeface="Arial" panose="020B0604020202020204" pitchFamily="34" charset="0"/>
              </a:rPr>
              <a:t>Page </a:t>
            </a:r>
            <a:fld id="{F1BC30E3-FFE5-4B91-AA19-87A149EBB9EE}" type="slidenum">
              <a:rPr b="0" smtClean="0">
                <a:solidFill>
                  <a:schemeClr val="tx1"/>
                </a:solidFill>
                <a:latin typeface="+mn-lt"/>
                <a:cs typeface="Arial" panose="020B0604020202020204" pitchFamily="34" charset="0"/>
              </a:rPr>
              <a:pPr/>
              <a:t>13</a:t>
            </a:fld>
            <a:endParaRPr b="0" dirty="0">
              <a:solidFill>
                <a:schemeClr val="tx1"/>
              </a:solidFill>
              <a:latin typeface="+mn-lt"/>
              <a:cs typeface="Arial" panose="020B0604020202020204" pitchFamily="34" charset="0"/>
            </a:endParaRPr>
          </a:p>
        </p:txBody>
      </p:sp>
      <p:sp>
        <p:nvSpPr>
          <p:cNvPr id="20" name="Footer Placeholder 6">
            <a:extLst>
              <a:ext uri="{FF2B5EF4-FFF2-40B4-BE49-F238E27FC236}">
                <a16:creationId xmlns:a16="http://schemas.microsoft.com/office/drawing/2014/main" id="{6A8C637A-5BA0-447B-9EA2-3927589A2D66}"/>
              </a:ext>
            </a:extLst>
          </p:cNvPr>
          <p:cNvSpPr txBox="1">
            <a:spLocks/>
          </p:cNvSpPr>
          <p:nvPr/>
        </p:nvSpPr>
        <p:spPr>
          <a:xfrm>
            <a:off x="4087364" y="6510434"/>
            <a:ext cx="174395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tx1"/>
                </a:solidFill>
                <a:effectLst/>
                <a:uLnTx/>
                <a:uFillTx/>
                <a:latin typeface="EYInterstate" panose="02000503020000020004" pitchFamily="2" charset="0"/>
              </a:rPr>
              <a:t>Central Coast Water Authority</a:t>
            </a:r>
          </a:p>
        </p:txBody>
      </p:sp>
      <p:pic>
        <p:nvPicPr>
          <p:cNvPr id="8" name="Picture 7" descr="A group of people in an office&#10;&#10;Description automatically generated">
            <a:extLst>
              <a:ext uri="{FF2B5EF4-FFF2-40B4-BE49-F238E27FC236}">
                <a16:creationId xmlns:a16="http://schemas.microsoft.com/office/drawing/2014/main" id="{FB28691A-A076-2B10-3A4C-0C7F900595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711"/>
          <a:stretch/>
        </p:blipFill>
        <p:spPr>
          <a:xfrm>
            <a:off x="615939" y="528757"/>
            <a:ext cx="4343400" cy="4343400"/>
          </a:xfrm>
          <a:prstGeom prst="ellipse">
            <a:avLst/>
          </a:prstGeom>
        </p:spPr>
      </p:pic>
    </p:spTree>
    <p:custDataLst>
      <p:custData r:id="rId1"/>
    </p:custDataLst>
    <p:extLst>
      <p:ext uri="{BB962C8B-B14F-4D97-AF65-F5344CB8AC3E}">
        <p14:creationId xmlns:p14="http://schemas.microsoft.com/office/powerpoint/2010/main" val="1028327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Findings and recommendations</a:t>
            </a:r>
          </a:p>
        </p:txBody>
      </p:sp>
      <p:graphicFrame>
        <p:nvGraphicFramePr>
          <p:cNvPr id="5" name="Table 4"/>
          <p:cNvGraphicFramePr>
            <a:graphicFrameLocks noGrp="1"/>
          </p:cNvGraphicFramePr>
          <p:nvPr>
            <p:extLst>
              <p:ext uri="{D42A27DB-BD31-4B8C-83A1-F6EECF244321}">
                <p14:modId xmlns:p14="http://schemas.microsoft.com/office/powerpoint/2010/main" val="3936058947"/>
              </p:ext>
            </p:extLst>
          </p:nvPr>
        </p:nvGraphicFramePr>
        <p:xfrm>
          <a:off x="457201" y="1137920"/>
          <a:ext cx="8229600" cy="445008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j-lt"/>
                          <a:ea typeface="+mn-ea"/>
                          <a:cs typeface="Arial" charset="0"/>
                        </a:rPr>
                        <a:t>Transportation minimum</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Johnson Controls Fire Protection LP and Quinn Rental Services invoices related to claims 1405227, 1404075, and 1389664 were double billed to reach 33A.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kern="1200" cap="none" normalizeH="0" baseline="0" dirty="0">
                          <a:ln>
                            <a:noFill/>
                          </a:ln>
                          <a:solidFill>
                            <a:schemeClr val="bg1"/>
                          </a:solidFill>
                          <a:effectLst/>
                          <a:latin typeface="+mn-lt"/>
                          <a:ea typeface="+mn-ea"/>
                          <a:cs typeface="Arial" charset="0"/>
                        </a:rPr>
                        <a:t>Overstatement of $12,249 (interest impact is $2,115) in the following years:</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kern="1200" cap="none" normalizeH="0" baseline="0" dirty="0">
                          <a:ln>
                            <a:noFill/>
                          </a:ln>
                          <a:solidFill>
                            <a:schemeClr val="bg1"/>
                          </a:solidFill>
                          <a:effectLst/>
                          <a:latin typeface="+mn-lt"/>
                          <a:ea typeface="+mn-ea"/>
                          <a:cs typeface="Arial" charset="0"/>
                        </a:rPr>
                        <a:t>2019 — $8,800 (interest impact is $1,726)</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kern="1200" cap="none" normalizeH="0" baseline="0" dirty="0">
                          <a:ln>
                            <a:noFill/>
                          </a:ln>
                          <a:solidFill>
                            <a:schemeClr val="bg1"/>
                          </a:solidFill>
                          <a:effectLst/>
                          <a:latin typeface="+mn-lt"/>
                          <a:ea typeface="+mn-ea"/>
                          <a:cs typeface="Arial" charset="0"/>
                        </a:rPr>
                        <a:t>2020 — $1,317 (interest impact is $189)</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kern="1200" cap="none" normalizeH="0" baseline="0" dirty="0">
                          <a:ln>
                            <a:noFill/>
                          </a:ln>
                          <a:solidFill>
                            <a:schemeClr val="bg1"/>
                          </a:solidFill>
                          <a:effectLst/>
                          <a:latin typeface="+mn-lt"/>
                          <a:ea typeface="+mn-ea"/>
                          <a:cs typeface="Arial" charset="0"/>
                        </a:rPr>
                        <a:t>2021 — $2,132 (interest impact is $200)</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kern="1200" cap="none" normalizeH="0" baseline="0" dirty="0">
                          <a:ln>
                            <a:noFill/>
                          </a:ln>
                          <a:solidFill>
                            <a:schemeClr val="bg1"/>
                          </a:solidFill>
                          <a:effectLst/>
                          <a:latin typeface="+mn-lt"/>
                          <a:ea typeface="+mn-ea"/>
                          <a:cs typeface="Arial" charset="0"/>
                        </a:rPr>
                        <a:t>Total including interest impact is $14,364</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kern="1200" cap="none" normalizeH="0" baseline="0" dirty="0">
                          <a:ln>
                            <a:noFill/>
                          </a:ln>
                          <a:solidFill>
                            <a:schemeClr val="bg1"/>
                          </a:solidFill>
                          <a:effectLst/>
                          <a:latin typeface="+mn-lt"/>
                          <a:ea typeface="+mn-ea"/>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lang="en-US" sz="900" b="0" kern="1200" dirty="0">
                          <a:solidFill>
                            <a:schemeClr val="bg1"/>
                          </a:solidFill>
                          <a:latin typeface="+mn-lt"/>
                          <a:ea typeface="Times New Roman"/>
                          <a:cs typeface="Arial" pitchFamily="34" charset="0"/>
                        </a:rPr>
                        <a:t>The Department should book adjustments to correct the errors. The Division of Fiscal Services should put in place additional internal controls to prevent and detect double postings in the PR5 system to ensure the Contractors are not billed more than once for a respective purchase. The double postings originated in the PR5 system.</a:t>
                      </a:r>
                      <a:endParaRPr kumimoji="0" lang="en-US" sz="900" b="0" i="0" u="none" strike="noStrike" kern="1200" cap="none" normalizeH="0" baseline="0" dirty="0">
                        <a:ln>
                          <a:noFill/>
                        </a:ln>
                        <a:solidFill>
                          <a:schemeClr val="bg1"/>
                        </a:solidFill>
                        <a:effectLst/>
                        <a:latin typeface="+mn-lt"/>
                        <a:ea typeface="+mn-ea"/>
                        <a:cs typeface="Arial"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algn="l">
                        <a:spcBef>
                          <a:spcPts val="200"/>
                        </a:spcBef>
                        <a:spcAft>
                          <a:spcPts val="0"/>
                        </a:spcAft>
                      </a:pPr>
                      <a:r>
                        <a:rPr lang="en-US" sz="900" dirty="0">
                          <a:solidFill>
                            <a:srgbClr val="000000"/>
                          </a:solidFill>
                          <a:effectLst/>
                          <a:latin typeface="EYInterstate Light" panose="02000506000000020004" pitchFamily="2" charset="0"/>
                          <a:ea typeface="Calibri" panose="020F0502020204030204" pitchFamily="34" charset="0"/>
                          <a:cs typeface="Arial" panose="020B0604020202020204" pitchFamily="34" charset="0"/>
                        </a:rPr>
                        <a:t>The Department will book an adjustment to correct the errors and is in process of implementing internal controls to prevent and detect double postings within the PR5 system.</a:t>
                      </a:r>
                    </a:p>
                  </a:txBody>
                  <a:tcPr marL="68580" marR="68580" marT="0" marB="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2318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Safety Management Systems LLC invoice related to claim 1397420 was double billed to alpha allocation cycles M-FFN907, M-FFE907, M-FFR928, and M-FFJ907 and double billed direct to reach 33A and Oroville Dam and Powerplant.</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Overstatement in 2020 of $26,080 (interest impact is $3,749) to the following:</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M-FFN907 — $10,082</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M-FFE907 — $8,476</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M-FFR928 — $3,138</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Reach 33A — $2,910</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M-FFJ907 — $737</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Oroville Dam and Powerplant — $737</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The Department should book adjustments to correct the errors. The Division of Fiscal Services should put in place additional internal controls to prevent and detect double postings in the PR5 system to ensure the Contractors are not billed more than once for a respective purchase. The double postings originated 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algn="l">
                        <a:spcBef>
                          <a:spcPts val="200"/>
                        </a:spcBef>
                        <a:spcAft>
                          <a:spcPts val="0"/>
                        </a:spcAft>
                      </a:pPr>
                      <a:r>
                        <a:rPr lang="en-US" sz="900" dirty="0">
                          <a:solidFill>
                            <a:srgbClr val="000000"/>
                          </a:solidFill>
                          <a:effectLst/>
                          <a:latin typeface="EYInterstate Light" panose="02000506000000020004" pitchFamily="2" charset="0"/>
                          <a:ea typeface="Calibri" panose="020F0502020204030204" pitchFamily="34" charset="0"/>
                          <a:cs typeface="Arial" panose="020B0604020202020204" pitchFamily="34" charset="0"/>
                        </a:rPr>
                        <a:t>The Department will book an adjustment to correct the errors and is in process of implementing internal controls to prevent and detect double postings within the PR5 system.</a:t>
                      </a:r>
                    </a:p>
                  </a:txBody>
                  <a:tcPr marL="45720" marR="4572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5572916"/>
                  </a:ext>
                </a:extLst>
              </a:tr>
            </a:tbl>
          </a:graphicData>
        </a:graphic>
      </p:graphicFrame>
    </p:spTree>
    <p:custDataLst>
      <p:custData r:id="rId1"/>
    </p:custDataLst>
    <p:extLst>
      <p:ext uri="{BB962C8B-B14F-4D97-AF65-F5344CB8AC3E}">
        <p14:creationId xmlns:p14="http://schemas.microsoft.com/office/powerpoint/2010/main" val="215155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Findings and recommendations</a:t>
            </a:r>
          </a:p>
        </p:txBody>
      </p:sp>
      <p:graphicFrame>
        <p:nvGraphicFramePr>
          <p:cNvPr id="5" name="Table 4"/>
          <p:cNvGraphicFramePr>
            <a:graphicFrameLocks noGrp="1"/>
          </p:cNvGraphicFramePr>
          <p:nvPr>
            <p:extLst>
              <p:ext uri="{D42A27DB-BD31-4B8C-83A1-F6EECF244321}">
                <p14:modId xmlns:p14="http://schemas.microsoft.com/office/powerpoint/2010/main" val="1376092466"/>
              </p:ext>
            </p:extLst>
          </p:nvPr>
        </p:nvGraphicFramePr>
        <p:xfrm>
          <a:off x="457201" y="1137920"/>
          <a:ext cx="8229600" cy="407924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j-lt"/>
                          <a:ea typeface="+mn-ea"/>
                          <a:cs typeface="Arial" charset="0"/>
                        </a:rPr>
                        <a:t>Transportation minimum (continued)</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Patriot Environmental Services invoice was double billed to CA-R14A, CA-R15A, CB-R31A, CB-R33A, M-FDF907 alpha allocation cycle, and M-FAD908 statewide alpha allocation cycle.</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Overstatement of $6,325 to the following:</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CB-R33A — $2,208</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CA-R14A — $1,474</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CB-R31A — $1,325</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CA-R15A — $638</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M-FAD908 — $566</a:t>
                      </a:r>
                    </a:p>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M-FDF907 — $114</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lang="en-US" sz="900" b="0" dirty="0">
                          <a:solidFill>
                            <a:schemeClr val="bg1"/>
                          </a:solidFill>
                          <a:latin typeface="+mj-lt"/>
                          <a:ea typeface="Times New Roman"/>
                          <a:cs typeface="Arial" pitchFamily="34" charset="0"/>
                        </a:rPr>
                        <a:t>The Department should book adjustments to correct the errors. The Division of Fiscal Services should put in place additional internal controls to prevent and detect double postings in the PR5 system to ensure the Contractors are not billed more than once for a respective purchase. The double postings originated in the PR5 system.</a:t>
                      </a:r>
                      <a:endParaRPr kumimoji="0" lang="en-US" sz="900" b="0" i="0" u="none" strike="noStrike" cap="none" normalizeH="0" baseline="0" dirty="0">
                        <a:ln>
                          <a:noFill/>
                        </a:ln>
                        <a:solidFill>
                          <a:schemeClr val="bg1"/>
                        </a:solidFill>
                        <a:effectLst/>
                        <a:latin typeface="+mj-lt"/>
                        <a:cs typeface="Arial"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a:spcBef>
                          <a:spcPts val="200"/>
                        </a:spcBef>
                        <a:spcAft>
                          <a:spcPts val="200"/>
                        </a:spcAft>
                      </a:pPr>
                      <a:r>
                        <a:rPr lang="en-US" sz="900" dirty="0">
                          <a:solidFill>
                            <a:srgbClr val="000000"/>
                          </a:solidFill>
                          <a:effectLst/>
                          <a:latin typeface="EYInterstate Light" panose="02000506000000020004" pitchFamily="2" charset="0"/>
                          <a:ea typeface="+mn-ea"/>
                          <a:cs typeface="Arial" panose="020B0604020202020204" pitchFamily="34" charset="0"/>
                        </a:rPr>
                        <a:t>The Department will book an adjustment to correct the errors and is in process of implementing internal controls to prevent and detect double postings within the PR5 system.</a:t>
                      </a:r>
                    </a:p>
                  </a:txBody>
                  <a:tcPr marL="45720" marR="4572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2318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Barnard Construction Company Inc. invoice was double billed to reach 33A.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$33,195</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The Department should book adjustments to correct the errors. The Division of Fiscal Services should put in place additional internal controls to prevent and detect double postings in the PR5 system to ensure the Contractors are not billed more than once for a respective purchase. The double postings originated 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algn="l">
                        <a:spcBef>
                          <a:spcPts val="200"/>
                        </a:spcBef>
                        <a:spcAft>
                          <a:spcPts val="0"/>
                        </a:spcAft>
                      </a:pPr>
                      <a:r>
                        <a:rPr lang="en-US" sz="900" dirty="0">
                          <a:solidFill>
                            <a:srgbClr val="000000"/>
                          </a:solidFill>
                          <a:effectLst/>
                          <a:latin typeface="EYInterstate Light" panose="02000506000000020004" pitchFamily="2" charset="0"/>
                          <a:ea typeface="Calibri" panose="020F0502020204030204" pitchFamily="34" charset="0"/>
                          <a:cs typeface="Arial" panose="020B0604020202020204" pitchFamily="34" charset="0"/>
                        </a:rPr>
                        <a:t>The Department will book an adjustment to correct the errors and is in process of implementing internal controls to prevent and detect double postings within the PR5 system.</a:t>
                      </a:r>
                    </a:p>
                  </a:txBody>
                  <a:tcPr marL="45720" marR="4572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5572916"/>
                  </a:ext>
                </a:extLst>
              </a:tr>
            </a:tbl>
          </a:graphicData>
        </a:graphic>
      </p:graphicFrame>
    </p:spTree>
    <p:custDataLst>
      <p:custData r:id="rId1"/>
    </p:custDataLst>
    <p:extLst>
      <p:ext uri="{BB962C8B-B14F-4D97-AF65-F5344CB8AC3E}">
        <p14:creationId xmlns:p14="http://schemas.microsoft.com/office/powerpoint/2010/main" val="272689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Findings and recommendations</a:t>
            </a:r>
          </a:p>
        </p:txBody>
      </p:sp>
      <p:graphicFrame>
        <p:nvGraphicFramePr>
          <p:cNvPr id="5" name="Table 4"/>
          <p:cNvGraphicFramePr>
            <a:graphicFrameLocks noGrp="1"/>
          </p:cNvGraphicFramePr>
          <p:nvPr>
            <p:extLst>
              <p:ext uri="{D42A27DB-BD31-4B8C-83A1-F6EECF244321}">
                <p14:modId xmlns:p14="http://schemas.microsoft.com/office/powerpoint/2010/main" val="1409669682"/>
              </p:ext>
            </p:extLst>
          </p:nvPr>
        </p:nvGraphicFramePr>
        <p:xfrm>
          <a:off x="457201" y="1137920"/>
          <a:ext cx="8229600" cy="235458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n-lt"/>
                          <a:ea typeface="+mn-ea"/>
                          <a:cs typeface="Arial" charset="0"/>
                        </a:rPr>
                        <a:t>Coastal Branch Extension direct debt service</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CBX direct billed debt service charged to CCWA is overstated as the amount charged in the SOC was not subsequently adjusted to provide the benefits of the refinanced debt service for bond series Q and W.</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Overstatement of debt service charges of $1,219,322 from 1998 to 2024</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Interest impact using the PIR – $752,230</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Interest impact using SMIF – $165,491</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Actual interest impact to be determined at a later date.</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update the 2025 SOC to reflect the benefits of the refinanced debt service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plans to develop a process for correcting these costs. Once determined, the process will be communicated to CCWA before implementation.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231801"/>
                  </a:ext>
                </a:extLst>
              </a:tr>
            </a:tbl>
          </a:graphicData>
        </a:graphic>
      </p:graphicFrame>
    </p:spTree>
    <p:custDataLst>
      <p:custData r:id="rId1"/>
    </p:custDataLst>
    <p:extLst>
      <p:ext uri="{BB962C8B-B14F-4D97-AF65-F5344CB8AC3E}">
        <p14:creationId xmlns:p14="http://schemas.microsoft.com/office/powerpoint/2010/main" val="4075835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solidFill>
                  <a:schemeClr val="bg1">
                    <a:lumMod val="100000"/>
                  </a:schemeClr>
                </a:solidFill>
              </a:rPr>
              <a:t>F</a:t>
            </a:r>
            <a:r>
              <a:rPr lang="en-US" b="0" dirty="0">
                <a:solidFill>
                  <a:schemeClr val="bg1">
                    <a:lumMod val="100000"/>
                  </a:schemeClr>
                </a:solidFill>
              </a:rPr>
              <a:t>indings and recommendations</a:t>
            </a:r>
          </a:p>
        </p:txBody>
      </p:sp>
      <p:graphicFrame>
        <p:nvGraphicFramePr>
          <p:cNvPr id="2" name="Table 1">
            <a:extLst>
              <a:ext uri="{FF2B5EF4-FFF2-40B4-BE49-F238E27FC236}">
                <a16:creationId xmlns:a16="http://schemas.microsoft.com/office/drawing/2014/main" id="{CF4913BB-230B-755E-A016-90578C2B8D59}"/>
              </a:ext>
            </a:extLst>
          </p:cNvPr>
          <p:cNvGraphicFramePr>
            <a:graphicFrameLocks noGrp="1"/>
          </p:cNvGraphicFramePr>
          <p:nvPr>
            <p:extLst>
              <p:ext uri="{D42A27DB-BD31-4B8C-83A1-F6EECF244321}">
                <p14:modId xmlns:p14="http://schemas.microsoft.com/office/powerpoint/2010/main" val="2191098866"/>
              </p:ext>
            </p:extLst>
          </p:nvPr>
        </p:nvGraphicFramePr>
        <p:xfrm>
          <a:off x="457201" y="1137920"/>
          <a:ext cx="8229600" cy="527050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n-lt"/>
                          <a:ea typeface="+mn-ea"/>
                          <a:cs typeface="Arial" charset="0"/>
                        </a:rPr>
                        <a:t>Coastal Branch Extension cost/debt reconciliation</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lnT w="6350" cap="flat" cmpd="sng" algn="ctr">
                      <a:solidFill>
                        <a:schemeClr val="tx2"/>
                      </a:solidFill>
                      <a:prstDash val="solid"/>
                      <a:round/>
                      <a:headEnd type="none" w="med" len="med"/>
                      <a:tailEnd type="none" w="med" len="med"/>
                    </a:lnT>
                  </a:tcPr>
                </a:tc>
                <a:tc hMerge="1">
                  <a:txBody>
                    <a:bodyPr/>
                    <a:lstStyle/>
                    <a:p>
                      <a:endParaRPr lang="en-US"/>
                    </a:p>
                  </a:txBody>
                  <a:tcPr>
                    <a:lnT w="6350" cap="flat" cmpd="sng" algn="ctr">
                      <a:solidFill>
                        <a:schemeClr val="tx2"/>
                      </a:solidFill>
                      <a:prstDash val="solid"/>
                      <a:round/>
                      <a:headEnd type="none" w="med" len="med"/>
                      <a:tailEnd type="none" w="med" len="med"/>
                    </a:lnT>
                  </a:tcPr>
                </a:tc>
                <a:tc hMerge="1">
                  <a:txBody>
                    <a:bodyPr/>
                    <a:lstStyle/>
                    <a:p>
                      <a:endParaRPr lang="en-US"/>
                    </a:p>
                  </a:txBody>
                  <a:tcPr>
                    <a:lnT w="6350" cap="flat" cmpd="sng" algn="ctr">
                      <a:solidFill>
                        <a:schemeClr val="tx2"/>
                      </a:solidFill>
                      <a:prstDash val="solid"/>
                      <a:round/>
                      <a:headEnd type="none" w="med" len="med"/>
                      <a:tailEnd type="none" w="med" len="med"/>
                    </a:lnT>
                  </a:tcPr>
                </a:tc>
                <a:tc hMerge="1">
                  <a:txBody>
                    <a:bodyPr/>
                    <a:lstStyle/>
                    <a:p>
                      <a:endParaRPr lang="en-US"/>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Related to the completion of the cost/debt reconciliation project, there will be decisions made during the pricing report development, recalculation of the WSRB surcharge calculation from 1988 to present, direct debt service reconciliations, rate management credit 51(e) recalculation, debt service reserve fund recalculation, protest item resolutions, and payments/refunds to/from the Contractors. For example, the WSRB surcharge calculation will be recalculated from 1988 to present based on the data finalized as part of the cost/debt reconciliation project and it is important that all the steps and decisions made up to the final output (impact by Contractor) are properly documented.</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Recommendation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We recommend the Department work with the Contractors to ensure proper documentation is developed regarding the steps taken to resolve the allocation of costs and debt as a result of certain protest items.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will work with the Contractors to ensure proper documentation is developed.</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056583"/>
                  </a:ext>
                </a:extLst>
              </a:tr>
              <a:tr h="0">
                <a:tc gridSpan="6">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1" i="0" u="none" strike="noStrike" kern="1200" cap="none" normalizeH="0" baseline="0" noProof="0" dirty="0">
                          <a:ln>
                            <a:noFill/>
                          </a:ln>
                          <a:solidFill>
                            <a:schemeClr val="bg1"/>
                          </a:solidFill>
                          <a:effectLst/>
                          <a:latin typeface="+mn-lt"/>
                          <a:ea typeface="+mn-ea"/>
                          <a:cs typeface="Arial" charset="0"/>
                        </a:rPr>
                        <a:t>FAD890 alpha allocation cycle</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kumimoji="0" lang="en-US" sz="900" b="0" i="0" u="none" strike="noStrike" kern="1200" cap="none" normalizeH="0" baseline="0" dirty="0">
                        <a:ln>
                          <a:noFill/>
                        </a:ln>
                        <a:solidFill>
                          <a:schemeClr val="bg1"/>
                        </a:solidFill>
                        <a:effectLst/>
                        <a:latin typeface="+mn-lt"/>
                        <a:ea typeface="+mn-ea"/>
                        <a:cs typeface="Arial"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932185690"/>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When determining that reallocations were properly made within the system, we observed double posted journal voucher (JV) entries made related to the reallocations from FAD890. These duplicate JV entries were subsequently corrected in the system by the Department, however, there was often a lag in the posting of the correction.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Recommendation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implement additional controls over the posting of JV entries to prevent double postings from occurring.</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will implement additional controls over the posting of JV entries.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8003032"/>
                  </a:ext>
                </a:extLst>
              </a:tr>
            </a:tbl>
          </a:graphicData>
        </a:graphic>
      </p:graphicFrame>
    </p:spTree>
    <p:custDataLst>
      <p:custData r:id="rId1"/>
    </p:custDataLst>
    <p:extLst>
      <p:ext uri="{BB962C8B-B14F-4D97-AF65-F5344CB8AC3E}">
        <p14:creationId xmlns:p14="http://schemas.microsoft.com/office/powerpoint/2010/main" val="350110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161CC5-8CE7-48C8-ADD1-12CE738093B4}"/>
              </a:ext>
            </a:extLst>
          </p:cNvPr>
          <p:cNvSpPr/>
          <p:nvPr/>
        </p:nvSpPr>
        <p:spPr>
          <a:xfrm>
            <a:off x="0" y="19437"/>
            <a:ext cx="9114978" cy="6838563"/>
          </a:xfrm>
          <a:prstGeom prst="rect">
            <a:avLst/>
          </a:prstGeom>
          <a:solidFill>
            <a:srgbClr val="2E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4" name="Freeform: Shape 3">
            <a:extLst>
              <a:ext uri="{FF2B5EF4-FFF2-40B4-BE49-F238E27FC236}">
                <a16:creationId xmlns:a16="http://schemas.microsoft.com/office/drawing/2014/main" id="{9479623A-220D-4A3C-819C-DCCB1CFDEA8A}"/>
              </a:ext>
            </a:extLst>
          </p:cNvPr>
          <p:cNvSpPr/>
          <p:nvPr/>
        </p:nvSpPr>
        <p:spPr>
          <a:xfrm>
            <a:off x="882650" y="62904"/>
            <a:ext cx="5843662" cy="6795096"/>
          </a:xfrm>
          <a:custGeom>
            <a:avLst/>
            <a:gdLst>
              <a:gd name="connsiteX0" fmla="*/ 29028 w 7663542"/>
              <a:gd name="connsiteY0" fmla="*/ 6749143 h 7692571"/>
              <a:gd name="connsiteX1" fmla="*/ 6792685 w 7663542"/>
              <a:gd name="connsiteY1" fmla="*/ 0 h 7692571"/>
              <a:gd name="connsiteX2" fmla="*/ 7663542 w 7663542"/>
              <a:gd name="connsiteY2" fmla="*/ 43543 h 7692571"/>
              <a:gd name="connsiteX3" fmla="*/ 7634514 w 7663542"/>
              <a:gd name="connsiteY3" fmla="*/ 1262743 h 7692571"/>
              <a:gd name="connsiteX4" fmla="*/ 1175657 w 7663542"/>
              <a:gd name="connsiteY4" fmla="*/ 7663543 h 7692571"/>
              <a:gd name="connsiteX5" fmla="*/ 0 w 7663542"/>
              <a:gd name="connsiteY5" fmla="*/ 7692571 h 7692571"/>
              <a:gd name="connsiteX6" fmla="*/ 29028 w 7663542"/>
              <a:gd name="connsiteY6" fmla="*/ 6749143 h 769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3542" h="7692571">
                <a:moveTo>
                  <a:pt x="29028" y="6749143"/>
                </a:moveTo>
                <a:lnTo>
                  <a:pt x="6792685" y="0"/>
                </a:lnTo>
                <a:lnTo>
                  <a:pt x="7663542" y="43543"/>
                </a:lnTo>
                <a:lnTo>
                  <a:pt x="7634514" y="1262743"/>
                </a:lnTo>
                <a:lnTo>
                  <a:pt x="1175657" y="7663543"/>
                </a:lnTo>
                <a:lnTo>
                  <a:pt x="0" y="7692571"/>
                </a:lnTo>
                <a:lnTo>
                  <a:pt x="29028" y="6749143"/>
                </a:lnTo>
                <a:close/>
              </a:path>
            </a:pathLst>
          </a:custGeom>
          <a:solidFill>
            <a:srgbClr val="C4C4C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5" name="Freeform: Shape 4">
            <a:extLst>
              <a:ext uri="{FF2B5EF4-FFF2-40B4-BE49-F238E27FC236}">
                <a16:creationId xmlns:a16="http://schemas.microsoft.com/office/drawing/2014/main" id="{9D8DA65F-112A-4296-B7FC-917914DEBE5E}"/>
              </a:ext>
            </a:extLst>
          </p:cNvPr>
          <p:cNvSpPr/>
          <p:nvPr/>
        </p:nvSpPr>
        <p:spPr>
          <a:xfrm>
            <a:off x="0" y="0"/>
            <a:ext cx="5693426" cy="5480814"/>
          </a:xfrm>
          <a:custGeom>
            <a:avLst/>
            <a:gdLst>
              <a:gd name="connsiteX0" fmla="*/ 0 w 4383314"/>
              <a:gd name="connsiteY0" fmla="*/ 3918857 h 4005943"/>
              <a:gd name="connsiteX1" fmla="*/ 0 w 4383314"/>
              <a:gd name="connsiteY1" fmla="*/ 0 h 4005943"/>
              <a:gd name="connsiteX2" fmla="*/ 4383314 w 4383314"/>
              <a:gd name="connsiteY2" fmla="*/ 0 h 4005943"/>
              <a:gd name="connsiteX3" fmla="*/ 0 w 4383314"/>
              <a:gd name="connsiteY3" fmla="*/ 4005943 h 4005943"/>
              <a:gd name="connsiteX0" fmla="*/ 0 w 4383314"/>
              <a:gd name="connsiteY0" fmla="*/ 3918857 h 5323219"/>
              <a:gd name="connsiteX1" fmla="*/ 0 w 4383314"/>
              <a:gd name="connsiteY1" fmla="*/ 0 h 5323219"/>
              <a:gd name="connsiteX2" fmla="*/ 4383314 w 4383314"/>
              <a:gd name="connsiteY2" fmla="*/ 0 h 5323219"/>
              <a:gd name="connsiteX3" fmla="*/ 0 w 4383314"/>
              <a:gd name="connsiteY3" fmla="*/ 4005943 h 5323219"/>
              <a:gd name="connsiteX0" fmla="*/ 0 w 5824543"/>
              <a:gd name="connsiteY0" fmla="*/ 3918857 h 5696407"/>
              <a:gd name="connsiteX1" fmla="*/ 0 w 5824543"/>
              <a:gd name="connsiteY1" fmla="*/ 0 h 5696407"/>
              <a:gd name="connsiteX2" fmla="*/ 4383314 w 5824543"/>
              <a:gd name="connsiteY2" fmla="*/ 0 h 5696407"/>
              <a:gd name="connsiteX3" fmla="*/ 0 w 5824543"/>
              <a:gd name="connsiteY3" fmla="*/ 4005943 h 5696407"/>
              <a:gd name="connsiteX0" fmla="*/ 0 w 5792354"/>
              <a:gd name="connsiteY0" fmla="*/ 3918857 h 5766444"/>
              <a:gd name="connsiteX1" fmla="*/ 0 w 5792354"/>
              <a:gd name="connsiteY1" fmla="*/ 0 h 5766444"/>
              <a:gd name="connsiteX2" fmla="*/ 4383314 w 5792354"/>
              <a:gd name="connsiteY2" fmla="*/ 0 h 5766444"/>
              <a:gd name="connsiteX3" fmla="*/ 0 w 5792354"/>
              <a:gd name="connsiteY3" fmla="*/ 4005943 h 5766444"/>
              <a:gd name="connsiteX0" fmla="*/ 0 w 5920474"/>
              <a:gd name="connsiteY0" fmla="*/ 3918857 h 5695423"/>
              <a:gd name="connsiteX1" fmla="*/ 0 w 5920474"/>
              <a:gd name="connsiteY1" fmla="*/ 0 h 5695423"/>
              <a:gd name="connsiteX2" fmla="*/ 4383314 w 5920474"/>
              <a:gd name="connsiteY2" fmla="*/ 0 h 5695423"/>
              <a:gd name="connsiteX3" fmla="*/ 0 w 5920474"/>
              <a:gd name="connsiteY3" fmla="*/ 4005943 h 5695423"/>
              <a:gd name="connsiteX0" fmla="*/ 0 w 5969546"/>
              <a:gd name="connsiteY0" fmla="*/ 3933372 h 5707163"/>
              <a:gd name="connsiteX1" fmla="*/ 0 w 5969546"/>
              <a:gd name="connsiteY1" fmla="*/ 14515 h 5707163"/>
              <a:gd name="connsiteX2" fmla="*/ 4441371 w 5969546"/>
              <a:gd name="connsiteY2" fmla="*/ 0 h 5707163"/>
              <a:gd name="connsiteX3" fmla="*/ 0 w 5969546"/>
              <a:gd name="connsiteY3" fmla="*/ 4020458 h 5707163"/>
              <a:gd name="connsiteX0" fmla="*/ 0 w 5865994"/>
              <a:gd name="connsiteY0" fmla="*/ 3933372 h 5702267"/>
              <a:gd name="connsiteX1" fmla="*/ 0 w 5865994"/>
              <a:gd name="connsiteY1" fmla="*/ 14515 h 5702267"/>
              <a:gd name="connsiteX2" fmla="*/ 4441371 w 5865994"/>
              <a:gd name="connsiteY2" fmla="*/ 0 h 5702267"/>
              <a:gd name="connsiteX3" fmla="*/ 0 w 5865994"/>
              <a:gd name="connsiteY3" fmla="*/ 4020458 h 5702267"/>
              <a:gd name="connsiteX0" fmla="*/ 0 w 5884230"/>
              <a:gd name="connsiteY0" fmla="*/ 3933372 h 5717018"/>
              <a:gd name="connsiteX1" fmla="*/ 0 w 5884230"/>
              <a:gd name="connsiteY1" fmla="*/ 14515 h 5717018"/>
              <a:gd name="connsiteX2" fmla="*/ 4441371 w 5884230"/>
              <a:gd name="connsiteY2" fmla="*/ 0 h 5717018"/>
              <a:gd name="connsiteX3" fmla="*/ 0 w 5884230"/>
              <a:gd name="connsiteY3" fmla="*/ 4020458 h 5717018"/>
              <a:gd name="connsiteX0" fmla="*/ 0 w 5886206"/>
              <a:gd name="connsiteY0" fmla="*/ 3933372 h 5729672"/>
              <a:gd name="connsiteX1" fmla="*/ 0 w 5886206"/>
              <a:gd name="connsiteY1" fmla="*/ 14515 h 5729672"/>
              <a:gd name="connsiteX2" fmla="*/ 4441371 w 5886206"/>
              <a:gd name="connsiteY2" fmla="*/ 0 h 5729672"/>
              <a:gd name="connsiteX3" fmla="*/ 0 w 5886206"/>
              <a:gd name="connsiteY3" fmla="*/ 4020458 h 5729672"/>
              <a:gd name="connsiteX0" fmla="*/ 0 w 5887109"/>
              <a:gd name="connsiteY0" fmla="*/ 3933372 h 5667168"/>
              <a:gd name="connsiteX1" fmla="*/ 0 w 5887109"/>
              <a:gd name="connsiteY1" fmla="*/ 14515 h 5667168"/>
              <a:gd name="connsiteX2" fmla="*/ 4441371 w 5887109"/>
              <a:gd name="connsiteY2" fmla="*/ 0 h 5667168"/>
              <a:gd name="connsiteX3" fmla="*/ 5970 w 5887109"/>
              <a:gd name="connsiteY3" fmla="*/ 3942851 h 5667168"/>
            </a:gdLst>
            <a:ahLst/>
            <a:cxnLst>
              <a:cxn ang="0">
                <a:pos x="connsiteX0" y="connsiteY0"/>
              </a:cxn>
              <a:cxn ang="0">
                <a:pos x="connsiteX1" y="connsiteY1"/>
              </a:cxn>
              <a:cxn ang="0">
                <a:pos x="connsiteX2" y="connsiteY2"/>
              </a:cxn>
              <a:cxn ang="0">
                <a:pos x="connsiteX3" y="connsiteY3"/>
              </a:cxn>
            </a:cxnLst>
            <a:rect l="l" t="t" r="r" b="b"/>
            <a:pathLst>
              <a:path w="5887109" h="5667168">
                <a:moveTo>
                  <a:pt x="0" y="3933372"/>
                </a:moveTo>
                <a:lnTo>
                  <a:pt x="0" y="14515"/>
                </a:lnTo>
                <a:lnTo>
                  <a:pt x="4441371" y="0"/>
                </a:lnTo>
                <a:cubicBezTo>
                  <a:pt x="8640837" y="3512456"/>
                  <a:pt x="2613703" y="8268109"/>
                  <a:pt x="5970" y="3942851"/>
                </a:cubicBezTo>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6" name="Oval 5">
            <a:extLst>
              <a:ext uri="{FF2B5EF4-FFF2-40B4-BE49-F238E27FC236}">
                <a16:creationId xmlns:a16="http://schemas.microsoft.com/office/drawing/2014/main" id="{4542ACF8-2672-4165-9E7E-F53007F08478}"/>
              </a:ext>
            </a:extLst>
          </p:cNvPr>
          <p:cNvSpPr/>
          <p:nvPr/>
        </p:nvSpPr>
        <p:spPr>
          <a:xfrm>
            <a:off x="215172" y="127983"/>
            <a:ext cx="5143835" cy="5143923"/>
          </a:xfrm>
          <a:prstGeom prst="ellips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10" name="Text Box 15">
            <a:extLst>
              <a:ext uri="{FF2B5EF4-FFF2-40B4-BE49-F238E27FC236}">
                <a16:creationId xmlns:a16="http://schemas.microsoft.com/office/drawing/2014/main" id="{B12F0137-410F-4D7D-9F55-B06C9A74877F}"/>
              </a:ext>
            </a:extLst>
          </p:cNvPr>
          <p:cNvSpPr txBox="1"/>
          <p:nvPr/>
        </p:nvSpPr>
        <p:spPr>
          <a:xfrm>
            <a:off x="5693426" y="4148976"/>
            <a:ext cx="2712163" cy="1151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IN" sz="2000" b="1" dirty="0">
                <a:effectLst/>
                <a:latin typeface="EYInterstate Light" panose="02000506000000020004" pitchFamily="2" charset="0"/>
                <a:ea typeface="Calibri" panose="020F0502020204030204" pitchFamily="34" charset="0"/>
                <a:cs typeface="Times New Roman" panose="02020603050405020304" pitchFamily="18" charset="0"/>
              </a:rPr>
              <a:t>Appendix C</a:t>
            </a:r>
            <a:br>
              <a:rPr lang="en-IN" sz="2000" b="1" dirty="0">
                <a:effectLst/>
                <a:latin typeface="EYInterstate Light" panose="02000506000000020004" pitchFamily="2" charset="0"/>
                <a:ea typeface="Calibri" panose="020F0502020204030204" pitchFamily="34" charset="0"/>
                <a:cs typeface="Times New Roman" panose="02020603050405020304" pitchFamily="18" charset="0"/>
              </a:rPr>
            </a:br>
            <a:r>
              <a:rPr lang="en-IN" sz="2000" b="1" dirty="0">
                <a:latin typeface="EYInterstate Light" panose="02000506000000020004" pitchFamily="2" charset="0"/>
                <a:ea typeface="Calibri" panose="020F0502020204030204" pitchFamily="34" charset="0"/>
                <a:cs typeface="Times New Roman" panose="02020603050405020304" pitchFamily="18" charset="0"/>
              </a:rPr>
              <a:t>F</a:t>
            </a:r>
            <a:r>
              <a:rPr lang="en-IN" dirty="0">
                <a:effectLst/>
                <a:latin typeface="EYInterstate Light" panose="02000506000000020004" pitchFamily="2" charset="0"/>
                <a:ea typeface="Calibri" panose="020F0502020204030204" pitchFamily="34" charset="0"/>
                <a:cs typeface="Times New Roman" panose="02020603050405020304" pitchFamily="18" charset="0"/>
              </a:rPr>
              <a:t>indings and recommendations – IAA report</a:t>
            </a:r>
            <a:endParaRPr lang="en-IN" sz="2000" dirty="0">
              <a:effectLst/>
              <a:latin typeface="EYInterstate Light" panose="02000506000000020004" pitchFamily="2" charset="0"/>
              <a:ea typeface="Calibri" panose="020F050202020403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792CBB97-CFCF-413B-8B27-533CC7451CD3}"/>
              </a:ext>
            </a:extLst>
          </p:cNvPr>
          <p:cNvSpPr/>
          <p:nvPr/>
        </p:nvSpPr>
        <p:spPr>
          <a:xfrm>
            <a:off x="5707937" y="4647724"/>
            <a:ext cx="2712163" cy="777716"/>
          </a:xfrm>
          <a:custGeom>
            <a:avLst/>
            <a:gdLst>
              <a:gd name="connsiteX0" fmla="*/ 2171700 w 2171700"/>
              <a:gd name="connsiteY0" fmla="*/ 0 h 1379220"/>
              <a:gd name="connsiteX1" fmla="*/ 2171700 w 2171700"/>
              <a:gd name="connsiteY1" fmla="*/ 1379220 h 1379220"/>
              <a:gd name="connsiteX2" fmla="*/ 0 w 2171700"/>
              <a:gd name="connsiteY2" fmla="*/ 1379220 h 1379220"/>
              <a:gd name="connsiteX0" fmla="*/ 2165598 w 2171700"/>
              <a:gd name="connsiteY0" fmla="*/ 0 h 1051560"/>
              <a:gd name="connsiteX1" fmla="*/ 2171700 w 2171700"/>
              <a:gd name="connsiteY1" fmla="*/ 1051560 h 1051560"/>
              <a:gd name="connsiteX2" fmla="*/ 0 w 2171700"/>
              <a:gd name="connsiteY2" fmla="*/ 1051560 h 1051560"/>
              <a:gd name="connsiteX0" fmla="*/ 2167506 w 2171700"/>
              <a:gd name="connsiteY0" fmla="*/ 0 h 777716"/>
              <a:gd name="connsiteX1" fmla="*/ 2171700 w 2171700"/>
              <a:gd name="connsiteY1" fmla="*/ 777716 h 777716"/>
              <a:gd name="connsiteX2" fmla="*/ 0 w 2171700"/>
              <a:gd name="connsiteY2" fmla="*/ 777716 h 777716"/>
            </a:gdLst>
            <a:ahLst/>
            <a:cxnLst>
              <a:cxn ang="0">
                <a:pos x="connsiteX0" y="connsiteY0"/>
              </a:cxn>
              <a:cxn ang="0">
                <a:pos x="connsiteX1" y="connsiteY1"/>
              </a:cxn>
              <a:cxn ang="0">
                <a:pos x="connsiteX2" y="connsiteY2"/>
              </a:cxn>
            </a:cxnLst>
            <a:rect l="l" t="t" r="r" b="b"/>
            <a:pathLst>
              <a:path w="2171700" h="777716">
                <a:moveTo>
                  <a:pt x="2167506" y="0"/>
                </a:moveTo>
                <a:lnTo>
                  <a:pt x="2171700" y="777716"/>
                </a:lnTo>
                <a:lnTo>
                  <a:pt x="0" y="777716"/>
                </a:lnTo>
              </a:path>
            </a:pathLst>
          </a:custGeom>
          <a:noFill/>
          <a:ln w="6350">
            <a:solidFill>
              <a:schemeClr val="tx1"/>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8" name="Group 17">
            <a:extLst>
              <a:ext uri="{FF2B5EF4-FFF2-40B4-BE49-F238E27FC236}">
                <a16:creationId xmlns:a16="http://schemas.microsoft.com/office/drawing/2014/main" id="{D2811182-395C-42AF-8E38-86D80514FEB6}"/>
              </a:ext>
            </a:extLst>
          </p:cNvPr>
          <p:cNvGrpSpPr/>
          <p:nvPr/>
        </p:nvGrpSpPr>
        <p:grpSpPr>
          <a:xfrm>
            <a:off x="8284464" y="6327648"/>
            <a:ext cx="402336" cy="412867"/>
            <a:chOff x="8284464" y="6327648"/>
            <a:chExt cx="402336" cy="412867"/>
          </a:xfrm>
        </p:grpSpPr>
        <p:sp>
          <p:nvSpPr>
            <p:cNvPr id="13" name="Freeform 5">
              <a:extLst>
                <a:ext uri="{FF2B5EF4-FFF2-40B4-BE49-F238E27FC236}">
                  <a16:creationId xmlns:a16="http://schemas.microsoft.com/office/drawing/2014/main" id="{40F3D878-8642-4DC2-984E-E5580FA9D16D}"/>
                </a:ext>
              </a:extLst>
            </p:cNvPr>
            <p:cNvSpPr>
              <a:spLocks/>
            </p:cNvSpPr>
            <p:nvPr userDrawn="1"/>
          </p:nvSpPr>
          <p:spPr bwMode="auto">
            <a:xfrm>
              <a:off x="8284464" y="6327648"/>
              <a:ext cx="402336" cy="147453"/>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6">
              <a:extLst>
                <a:ext uri="{FF2B5EF4-FFF2-40B4-BE49-F238E27FC236}">
                  <a16:creationId xmlns:a16="http://schemas.microsoft.com/office/drawing/2014/main" id="{173E712A-EB50-4F7C-A1A6-417994EE571B}"/>
                </a:ext>
              </a:extLst>
            </p:cNvPr>
            <p:cNvSpPr>
              <a:spLocks/>
            </p:cNvSpPr>
            <p:nvPr userDrawn="1"/>
          </p:nvSpPr>
          <p:spPr bwMode="auto">
            <a:xfrm>
              <a:off x="8286570" y="6536188"/>
              <a:ext cx="164305" cy="20432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5" name="Freeform 7">
              <a:extLst>
                <a:ext uri="{FF2B5EF4-FFF2-40B4-BE49-F238E27FC236}">
                  <a16:creationId xmlns:a16="http://schemas.microsoft.com/office/drawing/2014/main" id="{8405ECBE-B9EE-4BB9-B093-405E52A3B956}"/>
                </a:ext>
              </a:extLst>
            </p:cNvPr>
            <p:cNvSpPr>
              <a:spLocks/>
            </p:cNvSpPr>
            <p:nvPr userDrawn="1"/>
          </p:nvSpPr>
          <p:spPr bwMode="auto">
            <a:xfrm>
              <a:off x="8423491" y="6536188"/>
              <a:ext cx="202221" cy="20432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IN" dirty="0"/>
            </a:p>
          </p:txBody>
        </p:sp>
      </p:grpSp>
      <p:sp>
        <p:nvSpPr>
          <p:cNvPr id="16" name="Slide Number Placeholder 5">
            <a:extLst>
              <a:ext uri="{FF2B5EF4-FFF2-40B4-BE49-F238E27FC236}">
                <a16:creationId xmlns:a16="http://schemas.microsoft.com/office/drawing/2014/main" id="{23782CC3-9D1F-450F-91CA-945F1FB87B98}"/>
              </a:ext>
            </a:extLst>
          </p:cNvPr>
          <p:cNvSpPr txBox="1">
            <a:spLocks/>
          </p:cNvSpPr>
          <p:nvPr/>
        </p:nvSpPr>
        <p:spPr>
          <a:xfrm>
            <a:off x="363093" y="6516456"/>
            <a:ext cx="663066" cy="180000"/>
          </a:xfrm>
          <a:prstGeom prst="rect">
            <a:avLst/>
          </a:prstGeom>
        </p:spPr>
        <p:txBody>
          <a:bodyPr vert="horz" lIns="91440" tIns="45720" rIns="91440" bIns="45720" rtlCol="0" anchor="ctr"/>
          <a:lstStyle>
            <a:defPPr>
              <a:defRPr lang="en-US"/>
            </a:defPPr>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0" dirty="0">
                <a:solidFill>
                  <a:schemeClr val="tx1"/>
                </a:solidFill>
                <a:latin typeface="+mn-lt"/>
                <a:cs typeface="Arial" panose="020B0604020202020204" pitchFamily="34" charset="0"/>
              </a:rPr>
              <a:t>Page </a:t>
            </a:r>
            <a:fld id="{F1BC30E3-FFE5-4B91-AA19-87A149EBB9EE}" type="slidenum">
              <a:rPr b="0" smtClean="0">
                <a:solidFill>
                  <a:schemeClr val="tx1"/>
                </a:solidFill>
                <a:latin typeface="+mn-lt"/>
                <a:cs typeface="Arial" panose="020B0604020202020204" pitchFamily="34" charset="0"/>
              </a:rPr>
              <a:pPr/>
              <a:t>18</a:t>
            </a:fld>
            <a:endParaRPr b="0" dirty="0">
              <a:solidFill>
                <a:schemeClr val="tx1"/>
              </a:solidFill>
              <a:latin typeface="+mn-lt"/>
              <a:cs typeface="Arial" panose="020B0604020202020204" pitchFamily="34" charset="0"/>
            </a:endParaRPr>
          </a:p>
        </p:txBody>
      </p:sp>
      <p:sp>
        <p:nvSpPr>
          <p:cNvPr id="19" name="Footer Placeholder 6">
            <a:extLst>
              <a:ext uri="{FF2B5EF4-FFF2-40B4-BE49-F238E27FC236}">
                <a16:creationId xmlns:a16="http://schemas.microsoft.com/office/drawing/2014/main" id="{16F879BE-F5B8-411D-878A-E297BC2D404E}"/>
              </a:ext>
            </a:extLst>
          </p:cNvPr>
          <p:cNvSpPr txBox="1">
            <a:spLocks/>
          </p:cNvSpPr>
          <p:nvPr/>
        </p:nvSpPr>
        <p:spPr>
          <a:xfrm>
            <a:off x="3804481" y="6516456"/>
            <a:ext cx="174395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IN" kern="0" dirty="0">
                <a:solidFill>
                  <a:schemeClr val="tx1"/>
                </a:solidFill>
              </a:rPr>
              <a:t>Central Coast Water Authority</a:t>
            </a:r>
            <a:endParaRPr kumimoji="0" lang="en-IN" sz="800" b="0" i="0" u="none" strike="noStrike" kern="0" cap="none" spc="0" normalizeH="0" baseline="0" noProof="0" dirty="0">
              <a:ln>
                <a:noFill/>
              </a:ln>
              <a:solidFill>
                <a:schemeClr val="tx1"/>
              </a:solidFill>
              <a:effectLst/>
              <a:uLnTx/>
              <a:uFillTx/>
              <a:latin typeface="EYInterstate" panose="02000503020000020004" pitchFamily="2" charset="0"/>
            </a:endParaRPr>
          </a:p>
        </p:txBody>
      </p:sp>
      <p:pic>
        <p:nvPicPr>
          <p:cNvPr id="7" name="Picture 6" descr="A group of people sitting around a table&#10;&#10;Description automatically generated">
            <a:extLst>
              <a:ext uri="{FF2B5EF4-FFF2-40B4-BE49-F238E27FC236}">
                <a16:creationId xmlns:a16="http://schemas.microsoft.com/office/drawing/2014/main" id="{B33E1FE7-700D-C420-8C95-1C268DE422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806" r="4969"/>
          <a:stretch/>
        </p:blipFill>
        <p:spPr>
          <a:xfrm>
            <a:off x="615939" y="528757"/>
            <a:ext cx="4343400" cy="4343400"/>
          </a:xfrm>
          <a:prstGeom prst="ellipse">
            <a:avLst/>
          </a:prstGeom>
        </p:spPr>
      </p:pic>
    </p:spTree>
    <p:custDataLst>
      <p:custData r:id="rId1"/>
    </p:custDataLst>
    <p:extLst>
      <p:ext uri="{BB962C8B-B14F-4D97-AF65-F5344CB8AC3E}">
        <p14:creationId xmlns:p14="http://schemas.microsoft.com/office/powerpoint/2010/main" val="239242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9467A5F1-463D-4FC0-ABE7-366C21632089}"/>
              </a:ext>
            </a:extLst>
          </p:cNvPr>
          <p:cNvGrpSpPr>
            <a:grpSpLocks noChangeAspect="1"/>
          </p:cNvGrpSpPr>
          <p:nvPr/>
        </p:nvGrpSpPr>
        <p:grpSpPr bwMode="auto">
          <a:xfrm>
            <a:off x="454026" y="277813"/>
            <a:ext cx="712788" cy="835406"/>
            <a:chOff x="4857" y="3364"/>
            <a:chExt cx="622" cy="729"/>
          </a:xfrm>
        </p:grpSpPr>
        <p:sp>
          <p:nvSpPr>
            <p:cNvPr id="7" name="AutoShape 3">
              <a:extLst>
                <a:ext uri="{FF2B5EF4-FFF2-40B4-BE49-F238E27FC236}">
                  <a16:creationId xmlns:a16="http://schemas.microsoft.com/office/drawing/2014/main" id="{B241CDCF-CA2B-42AB-B43A-833ADEEEA3B2}"/>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5">
              <a:extLst>
                <a:ext uri="{FF2B5EF4-FFF2-40B4-BE49-F238E27FC236}">
                  <a16:creationId xmlns:a16="http://schemas.microsoft.com/office/drawing/2014/main" id="{13FF6EA7-9ED2-4EBB-87E7-42BD4439077F}"/>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 name="Freeform 6">
              <a:extLst>
                <a:ext uri="{FF2B5EF4-FFF2-40B4-BE49-F238E27FC236}">
                  <a16:creationId xmlns:a16="http://schemas.microsoft.com/office/drawing/2014/main" id="{8C464C16-2854-4481-8692-79282BEEF543}"/>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0" name="Content Placeholder 3">
            <a:extLst>
              <a:ext uri="{FF2B5EF4-FFF2-40B4-BE49-F238E27FC236}">
                <a16:creationId xmlns:a16="http://schemas.microsoft.com/office/drawing/2014/main" id="{A3A4D763-5A95-40DB-AC1E-BB11B4825886}"/>
              </a:ext>
            </a:extLst>
          </p:cNvPr>
          <p:cNvSpPr txBox="1">
            <a:spLocks/>
          </p:cNvSpPr>
          <p:nvPr/>
        </p:nvSpPr>
        <p:spPr>
          <a:xfrm>
            <a:off x="452437" y="1393045"/>
            <a:ext cx="8239125" cy="4372755"/>
          </a:xfrm>
          <a:prstGeom prst="rect">
            <a:avLst/>
          </a:prstGeom>
        </p:spPr>
        <p:txBody>
          <a:bodyPr lIns="0" tIns="0" rIns="0" bIns="0"/>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spcAft>
                <a:spcPts val="1200"/>
              </a:spcAft>
              <a:buNone/>
            </a:pPr>
            <a:r>
              <a:rPr lang="en-IN" sz="1200" dirty="0"/>
              <a:t>Central Coast Water Authority Board of Directors </a:t>
            </a:r>
          </a:p>
          <a:p>
            <a:pPr marL="0" indent="0">
              <a:spcAft>
                <a:spcPts val="300"/>
              </a:spcAft>
              <a:buNone/>
            </a:pPr>
            <a:r>
              <a:rPr lang="en-IN" sz="1200" dirty="0"/>
              <a:t>Dear Central Coast Water Authority Board of Directors,</a:t>
            </a:r>
          </a:p>
          <a:p>
            <a:pPr marL="0" indent="0">
              <a:spcAft>
                <a:spcPts val="300"/>
              </a:spcAft>
              <a:buNone/>
            </a:pPr>
            <a:r>
              <a:rPr lang="en-IN" sz="1200" dirty="0"/>
              <a:t>We are pleased to present the results of the work performed on behalf of the Independent Audit Association (IAA) and </a:t>
            </a:r>
            <a:r>
              <a:rPr lang="en-US" sz="1200" dirty="0"/>
              <a:t>Central Coast Water Authority (CCWA) related to the 2024 Statement of Charges.</a:t>
            </a:r>
            <a:endParaRPr lang="en-IN" sz="1200" dirty="0"/>
          </a:p>
          <a:p>
            <a:pPr marL="0" indent="0">
              <a:spcAft>
                <a:spcPts val="300"/>
              </a:spcAft>
              <a:buNone/>
            </a:pPr>
            <a:r>
              <a:rPr lang="en-IN" sz="1200" dirty="0"/>
              <a:t>Our plan included a commitment to understand and deliver on the expectations of CCWA. Our approach was designed to combine a historical perspective with a focus on the actual costs being billed to CCWA. This report to CCWA summarizes our results.</a:t>
            </a:r>
          </a:p>
          <a:p>
            <a:pPr marL="0" indent="0">
              <a:spcAft>
                <a:spcPts val="300"/>
              </a:spcAft>
              <a:buNone/>
            </a:pPr>
            <a:r>
              <a:rPr lang="en-IN" sz="1200" dirty="0"/>
              <a:t>The completion of this year’s work was accomplished through the effective support and the assistance of CCWA and the Department of Water Resources staff. As always, we strive to continually improve the quality of our services. This meeting is a forum for you to provide feedback on ways we can continue to meet and exceed your expectations. This report is intended solely for the use of CCWA and should not be used for any other purpose.</a:t>
            </a:r>
          </a:p>
          <a:p>
            <a:pPr marL="0" indent="0">
              <a:spcAft>
                <a:spcPts val="300"/>
              </a:spcAft>
              <a:buNone/>
            </a:pPr>
            <a:r>
              <a:rPr lang="en-IN" sz="1200" dirty="0"/>
              <a:t>We appreciate this opportunity to meet with you. If you have any questions or comments, please call Scott Enos at </a:t>
            </a:r>
            <a:br>
              <a:rPr lang="en-IN" sz="1200" dirty="0"/>
            </a:br>
            <a:r>
              <a:rPr lang="en-IN" sz="1200" dirty="0"/>
              <a:t>+1 916 218 1958.</a:t>
            </a:r>
          </a:p>
          <a:p>
            <a:pPr marL="0" indent="0">
              <a:buNone/>
            </a:pPr>
            <a:endParaRPr lang="en-IN" sz="1200" dirty="0"/>
          </a:p>
          <a:p>
            <a:pPr marL="0" indent="0">
              <a:buNone/>
            </a:pPr>
            <a:r>
              <a:rPr lang="en-IN" sz="1200" dirty="0"/>
              <a:t>Very truly yours,</a:t>
            </a:r>
          </a:p>
          <a:p>
            <a:pPr marL="0" indent="0">
              <a:buNone/>
            </a:pPr>
            <a:endParaRPr lang="en-IN" sz="1200" dirty="0"/>
          </a:p>
          <a:p>
            <a:pPr marL="0" indent="0">
              <a:buNone/>
            </a:pPr>
            <a:endParaRPr lang="en-IN" sz="1200" dirty="0"/>
          </a:p>
          <a:p>
            <a:pPr marL="0" indent="0">
              <a:buNone/>
            </a:pPr>
            <a:endParaRPr lang="en-IN" sz="1200" dirty="0"/>
          </a:p>
          <a:p>
            <a:pPr marL="0" indent="0">
              <a:spcBef>
                <a:spcPts val="600"/>
              </a:spcBef>
              <a:buNone/>
            </a:pPr>
            <a:r>
              <a:rPr lang="en-IN" sz="1200" dirty="0"/>
              <a:t>Scott Enos</a:t>
            </a:r>
            <a:endParaRPr lang="en-US" sz="1200" dirty="0"/>
          </a:p>
        </p:txBody>
      </p:sp>
      <p:sp>
        <p:nvSpPr>
          <p:cNvPr id="12" name="Text Box 7">
            <a:extLst>
              <a:ext uri="{FF2B5EF4-FFF2-40B4-BE49-F238E27FC236}">
                <a16:creationId xmlns:a16="http://schemas.microsoft.com/office/drawing/2014/main" id="{23129F02-7E23-4EF2-9FE4-D781835A3873}"/>
              </a:ext>
            </a:extLst>
          </p:cNvPr>
          <p:cNvSpPr txBox="1">
            <a:spLocks noChangeArrowheads="1"/>
          </p:cNvSpPr>
          <p:nvPr/>
        </p:nvSpPr>
        <p:spPr bwMode="auto">
          <a:xfrm>
            <a:off x="452437" y="6371543"/>
            <a:ext cx="1511632" cy="846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50" b="0" i="0" u="none" strike="noStrike" cap="none" normalizeH="0" baseline="0" dirty="0">
                <a:ln>
                  <a:noFill/>
                </a:ln>
                <a:solidFill>
                  <a:schemeClr val="bg1"/>
                </a:solidFill>
                <a:effectLst/>
                <a:latin typeface="EYInterstate Light" pitchFamily="2" charset="0"/>
              </a:rPr>
              <a:t>A member firm of Ernst &amp; Young Global Limited</a:t>
            </a:r>
          </a:p>
        </p:txBody>
      </p:sp>
      <p:pic>
        <p:nvPicPr>
          <p:cNvPr id="3" name="Picture 2" descr="A picture containing star, outdoor object, night sky&#10;&#10;Description automatically generated">
            <a:extLst>
              <a:ext uri="{FF2B5EF4-FFF2-40B4-BE49-F238E27FC236}">
                <a16:creationId xmlns:a16="http://schemas.microsoft.com/office/drawing/2014/main" id="{36BD4470-4149-434A-A91E-867BC41FF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894" y="4875101"/>
            <a:ext cx="1862356" cy="458200"/>
          </a:xfrm>
          <a:prstGeom prst="rect">
            <a:avLst/>
          </a:prstGeom>
        </p:spPr>
      </p:pic>
    </p:spTree>
    <p:custDataLst>
      <p:custData r:id="rId1"/>
    </p:custDataLst>
    <p:extLst>
      <p:ext uri="{BB962C8B-B14F-4D97-AF65-F5344CB8AC3E}">
        <p14:creationId xmlns:p14="http://schemas.microsoft.com/office/powerpoint/2010/main" val="646259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Findings and recommendations</a:t>
            </a:r>
          </a:p>
        </p:txBody>
      </p:sp>
      <p:graphicFrame>
        <p:nvGraphicFramePr>
          <p:cNvPr id="5" name="Table 4"/>
          <p:cNvGraphicFramePr>
            <a:graphicFrameLocks noGrp="1"/>
          </p:cNvGraphicFramePr>
          <p:nvPr>
            <p:extLst>
              <p:ext uri="{D42A27DB-BD31-4B8C-83A1-F6EECF244321}">
                <p14:modId xmlns:p14="http://schemas.microsoft.com/office/powerpoint/2010/main" val="2028046263"/>
              </p:ext>
            </p:extLst>
          </p:nvPr>
        </p:nvGraphicFramePr>
        <p:xfrm>
          <a:off x="457201" y="1137920"/>
          <a:ext cx="8229600" cy="503936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j-lt"/>
                          <a:ea typeface="+mn-ea"/>
                          <a:cs typeface="Arial" charset="0"/>
                        </a:rPr>
                        <a:t>Alpha allocation cycles</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statewide FAD890 alpha cost centers did not allocate costs to the EBX and CB-R33A (Devil’s Den Pumping Plant) reaches.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sv-SE" sz="900" b="0" i="0" u="none" strike="noStrike" cap="none" normalizeH="0" baseline="0" dirty="0">
                          <a:ln>
                            <a:noFill/>
                          </a:ln>
                          <a:solidFill>
                            <a:schemeClr val="bg1"/>
                          </a:solidFill>
                          <a:effectLst/>
                          <a:latin typeface="+mj-lt"/>
                          <a:cs typeface="Arial" charset="0"/>
                        </a:rPr>
                        <a:t>2154FAD890 — $8,404 2111FAD890 — $191</a:t>
                      </a:r>
                      <a:endParaRPr kumimoji="0" lang="en-US" sz="900" b="0" i="0" u="none" strike="noStrike" cap="none" normalizeH="0" baseline="0" dirty="0">
                        <a:ln>
                          <a:noFill/>
                        </a:ln>
                        <a:solidFill>
                          <a:schemeClr val="bg1"/>
                        </a:solidFill>
                        <a:effectLst/>
                        <a:latin typeface="+mj-lt"/>
                        <a:cs typeface="Arial"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Unfavorable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lang="en-US" sz="900" b="0" dirty="0">
                          <a:solidFill>
                            <a:schemeClr val="bg1"/>
                          </a:solidFill>
                          <a:latin typeface="+mj-lt"/>
                          <a:ea typeface="Times New Roman"/>
                          <a:cs typeface="Arial" pitchFamily="34" charset="0"/>
                        </a:rPr>
                        <a:t>The Department should continue to correct the remaining alpha cost centers that are not allocating to the EBX and CB-R33A. The Department should also close off the IOs and WBSs to eliminate the costs charged to these alpha allocation cycles in the future. </a:t>
                      </a:r>
                      <a:endParaRPr kumimoji="0" lang="en-US" sz="900" b="0" i="0" u="none" strike="noStrike" cap="none" normalizeH="0" baseline="0" dirty="0">
                        <a:ln>
                          <a:noFill/>
                        </a:ln>
                        <a:solidFill>
                          <a:schemeClr val="bg1"/>
                        </a:solidFill>
                        <a:effectLst/>
                        <a:latin typeface="+mj-lt"/>
                        <a:cs typeface="Arial"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a:spcBef>
                          <a:spcPts val="200"/>
                        </a:spcBef>
                        <a:spcAft>
                          <a:spcPts val="200"/>
                        </a:spcAft>
                      </a:pPr>
                      <a:r>
                        <a:rPr lang="en-US" sz="900" dirty="0">
                          <a:solidFill>
                            <a:schemeClr val="bg1"/>
                          </a:solidFill>
                          <a:effectLst/>
                          <a:latin typeface="EYInterstate Light" panose="02000506000000020004" pitchFamily="2" charset="0"/>
                          <a:ea typeface="Calibri" panose="020F0502020204030204" pitchFamily="34" charset="0"/>
                          <a:cs typeface="Arial" panose="020B0604020202020204" pitchFamily="34" charset="0"/>
                        </a:rPr>
                        <a:t>The Department’s program control personnel are implementing procedures to educate personnel to not charge costs to these alpha cost centers going forward. The Department is in the process of correcting the historical costs charged to these inappropriate alpha allocation cycles.</a:t>
                      </a:r>
                    </a:p>
                  </a:txBody>
                  <a:tcPr marL="68580" marR="68580" marT="0" marB="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2318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California Department of Tax and Fee Administration invoices for annual water rights fees from 2015 to 2022 included billing errors charged to M-FAC001 alpha allocation cycle.</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$800</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pitchFamily="34" charset="0"/>
                        </a:rPr>
                        <a:t>The Department should book adjustments to correct the billing errors.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cap="none" normalizeH="0" baseline="0" dirty="0">
                          <a:ln>
                            <a:noFill/>
                          </a:ln>
                          <a:solidFill>
                            <a:schemeClr val="bg1"/>
                          </a:solidFill>
                          <a:effectLst/>
                          <a:latin typeface="+mj-lt"/>
                          <a:cs typeface="Arial"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pPr>
                      <a:r>
                        <a:rPr kumimoji="0" lang="en-US" sz="900" b="0" i="0" u="none" strike="noStrike" kern="1200" cap="none" normalizeH="0" baseline="0" dirty="0">
                          <a:ln>
                            <a:noFill/>
                          </a:ln>
                          <a:solidFill>
                            <a:schemeClr val="bg1"/>
                          </a:solidFill>
                          <a:effectLst/>
                          <a:latin typeface="+mn-lt"/>
                          <a:ea typeface="+mn-ea"/>
                          <a:cs typeface="Arial" charset="0"/>
                        </a:rPr>
                        <a:t>The Department will book adjustments to correct the billing errors.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5572916"/>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Stantec Consulting Services Incorporation invoices related to claims 1417740 and 1423474 were double billed to statewide alpha allocation cycle M-GAC001.</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$80,119</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book adjustments to correct the errors. The Division of Fiscal Services should put in place additional internal controls to prevent and detect double postings in the PR5 system to ensure the Contractors are not billed more than once for a respective purchase. The double postings originated 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book an adjustment to correct the errors and is in process of implementing internal controls to prevent and detect double postings within the PR5 system.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2133883"/>
                  </a:ext>
                </a:extLst>
              </a:tr>
            </a:tbl>
          </a:graphicData>
        </a:graphic>
      </p:graphicFrame>
      <p:sp>
        <p:nvSpPr>
          <p:cNvPr id="2" name="TextBox 1">
            <a:extLst>
              <a:ext uri="{FF2B5EF4-FFF2-40B4-BE49-F238E27FC236}">
                <a16:creationId xmlns:a16="http://schemas.microsoft.com/office/drawing/2014/main" id="{D78CD55B-E5A8-2D49-44D8-92257F1A7D90}"/>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4233095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Findings and recommendations</a:t>
            </a:r>
          </a:p>
        </p:txBody>
      </p:sp>
      <p:graphicFrame>
        <p:nvGraphicFramePr>
          <p:cNvPr id="5" name="Table 4"/>
          <p:cNvGraphicFramePr>
            <a:graphicFrameLocks noGrp="1"/>
          </p:cNvGraphicFramePr>
          <p:nvPr>
            <p:extLst>
              <p:ext uri="{D42A27DB-BD31-4B8C-83A1-F6EECF244321}">
                <p14:modId xmlns:p14="http://schemas.microsoft.com/office/powerpoint/2010/main" val="2794955995"/>
              </p:ext>
            </p:extLst>
          </p:nvPr>
        </p:nvGraphicFramePr>
        <p:xfrm>
          <a:off x="457201" y="1137920"/>
          <a:ext cx="8229600" cy="449072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2970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186446">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j-lt"/>
                          <a:ea typeface="+mn-ea"/>
                          <a:cs typeface="Arial" charset="0"/>
                        </a:rPr>
                        <a:t>Alpha allocation cycles (continued)</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35383">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Capstone Fire and Safety Management Rural Metro Incorporation invoice related to claim 1431358 includes costs related to Cedar Springs Dam (CA-R24) and Devil Canyon Power Plant (CA-R26A), but had costs incorrectly charged to the Mojave Division through the C-FDH907 (CA-R18A to CA-R24) alpha allocation cycle. In addition, these costs had already been posted to Cedar Springs Dam (CA-R24) and Devil Canyon Power Plant (CA-R26A). This results in a double bill of the invoice.</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$1,998</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No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book adjustments to correct the errors. The Division of Fiscal Services should put in place additional internal controls to prevent and detect double postings in the PR5 system to ensure the Contractors are not billed more than once for a respective purchase. The double postings originated 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book an adjustment to correct the errors and is in process of implementing internal controls to prevent and detect double postings within the PR5 system.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1634">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Johnson Controls Fire Protection LP invoice related to claim 1400458 was double billed to the San Luis Field Division through the M-FFJ907 (CA-R3 to CA-R7) alpha allocation cycle.</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$32,420</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cap="none" normalizeH="0" baseline="0" dirty="0">
                          <a:ln>
                            <a:noFill/>
                          </a:ln>
                          <a:solidFill>
                            <a:schemeClr val="bg1"/>
                          </a:solidFill>
                          <a:effectLst/>
                          <a:latin typeface="+mj-lt"/>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book adjustments to correct the errors. The Division of Fiscal Services should put in place additional internal controls to prevent and detect double postings in the PR5 system to ensure the Contractors are not billed more than once for a respective purchase. The double postings originated 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book an adjustment to correct the errors and is in process of implementing internal controls to prevent and detect double postings within the PR5 system.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0972215"/>
                  </a:ext>
                </a:extLst>
              </a:tr>
            </a:tbl>
          </a:graphicData>
        </a:graphic>
      </p:graphicFrame>
      <p:sp>
        <p:nvSpPr>
          <p:cNvPr id="7" name="TextBox 6"/>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4135814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solidFill>
                  <a:schemeClr val="bg1">
                    <a:lumMod val="100000"/>
                  </a:schemeClr>
                </a:solidFill>
              </a:rPr>
              <a:t>F</a:t>
            </a:r>
            <a:r>
              <a:rPr lang="en-US" b="0" dirty="0">
                <a:solidFill>
                  <a:schemeClr val="bg1">
                    <a:lumMod val="100000"/>
                  </a:schemeClr>
                </a:solidFill>
              </a:rPr>
              <a:t>indings and recommendations</a:t>
            </a:r>
          </a:p>
        </p:txBody>
      </p:sp>
      <p:graphicFrame>
        <p:nvGraphicFramePr>
          <p:cNvPr id="5" name="Table 4"/>
          <p:cNvGraphicFramePr>
            <a:graphicFrameLocks noGrp="1"/>
          </p:cNvGraphicFramePr>
          <p:nvPr>
            <p:extLst>
              <p:ext uri="{D42A27DB-BD31-4B8C-83A1-F6EECF244321}">
                <p14:modId xmlns:p14="http://schemas.microsoft.com/office/powerpoint/2010/main" val="924850653"/>
              </p:ext>
            </p:extLst>
          </p:nvPr>
        </p:nvGraphicFramePr>
        <p:xfrm>
          <a:off x="457201" y="1137920"/>
          <a:ext cx="8229600" cy="421640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j-lt"/>
                          <a:ea typeface="+mn-ea"/>
                          <a:cs typeface="Arial" charset="0"/>
                        </a:rPr>
                        <a:t>Alpha allocation cycles (continued)</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lnT w="6350" cap="flat" cmpd="sng" algn="ctr">
                      <a:solidFill>
                        <a:schemeClr val="tx2"/>
                      </a:solidFill>
                      <a:prstDash val="solid"/>
                      <a:round/>
                      <a:headEnd type="none" w="med" len="med"/>
                      <a:tailEnd type="none" w="med" len="med"/>
                    </a:lnT>
                  </a:tcPr>
                </a:tc>
                <a:tc hMerge="1">
                  <a:txBody>
                    <a:bodyPr/>
                    <a:lstStyle/>
                    <a:p>
                      <a:endParaRPr lang="en-US"/>
                    </a:p>
                  </a:txBody>
                  <a:tcPr>
                    <a:lnT w="6350" cap="flat" cmpd="sng" algn="ctr">
                      <a:solidFill>
                        <a:schemeClr val="tx2"/>
                      </a:solidFill>
                      <a:prstDash val="solid"/>
                      <a:round/>
                      <a:headEnd type="none" w="med" len="med"/>
                      <a:tailEnd type="none" w="med" len="med"/>
                    </a:lnT>
                  </a:tcPr>
                </a:tc>
                <a:tc hMerge="1">
                  <a:txBody>
                    <a:bodyPr/>
                    <a:lstStyle/>
                    <a:p>
                      <a:endParaRPr lang="en-US"/>
                    </a:p>
                  </a:txBody>
                  <a:tcPr>
                    <a:lnT w="6350" cap="flat" cmpd="sng" algn="ctr">
                      <a:solidFill>
                        <a:schemeClr val="tx2"/>
                      </a:solidFill>
                      <a:prstDash val="solid"/>
                      <a:round/>
                      <a:headEnd type="none" w="med" len="med"/>
                      <a:tailEnd type="none" w="med" len="med"/>
                    </a:lnT>
                  </a:tcPr>
                </a:tc>
                <a:tc hMerge="1">
                  <a:txBody>
                    <a:bodyPr/>
                    <a:lstStyle/>
                    <a:p>
                      <a:endParaRPr lang="en-US"/>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JVSWP2109049 in the amount of $636,249 was double recorded when performing the reallocation between alpha cost center 2103FAD890 (DWC) to cost center 2133300000 (DWC).</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$636,249</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reverse the double recorded balance related to JVSWP2109049.</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book an adjustment to correct the error.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056583"/>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did not consistently document the methodology of determining the allocated percentages on the Fund Center Functional Area Establishment Form DWR 1121p when creating a new functional area. In addition, the Department did not attach the underlying calculation of the newly created alpha allocation cycle as supporting documentation to the form.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Recommendation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fill out each section of the Fund Center and Functional Area Establishment Form DWR 1121p in enough detail to explain the rationale and calculation for each alpha allocation cycle created. The Department should also attach the underlying calculation for the newly created alpha allocation cycle as supporting documentation to the form. In addition, the Department should use existing alpha allocations cycles when possible rather than creating a new alpha allocation cycle.</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communicate with personnel to ensure DWR 1121p forms are filled out consistently and that the underlying supporting documentation is attached to the form.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9835920"/>
                  </a:ext>
                </a:extLst>
              </a:tr>
            </a:tbl>
          </a:graphicData>
        </a:graphic>
      </p:graphicFrame>
      <p:sp>
        <p:nvSpPr>
          <p:cNvPr id="2" name="TextBox 1">
            <a:extLst>
              <a:ext uri="{FF2B5EF4-FFF2-40B4-BE49-F238E27FC236}">
                <a16:creationId xmlns:a16="http://schemas.microsoft.com/office/drawing/2014/main" id="{6B4A4314-BE75-6E6B-D805-567BCBEB4A41}"/>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411707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solidFill>
                  <a:schemeClr val="bg1">
                    <a:lumMod val="100000"/>
                  </a:schemeClr>
                </a:solidFill>
              </a:rPr>
              <a:t>F</a:t>
            </a:r>
            <a:r>
              <a:rPr lang="en-US" b="0" dirty="0">
                <a:solidFill>
                  <a:schemeClr val="bg1">
                    <a:lumMod val="100000"/>
                  </a:schemeClr>
                </a:solidFill>
              </a:rPr>
              <a:t>indings and recommendations</a:t>
            </a:r>
          </a:p>
        </p:txBody>
      </p:sp>
      <p:graphicFrame>
        <p:nvGraphicFramePr>
          <p:cNvPr id="2" name="Table 1">
            <a:extLst>
              <a:ext uri="{FF2B5EF4-FFF2-40B4-BE49-F238E27FC236}">
                <a16:creationId xmlns:a16="http://schemas.microsoft.com/office/drawing/2014/main" id="{CF4913BB-230B-755E-A016-90578C2B8D59}"/>
              </a:ext>
            </a:extLst>
          </p:cNvPr>
          <p:cNvGraphicFramePr>
            <a:graphicFrameLocks noGrp="1"/>
          </p:cNvGraphicFramePr>
          <p:nvPr>
            <p:extLst>
              <p:ext uri="{D42A27DB-BD31-4B8C-83A1-F6EECF244321}">
                <p14:modId xmlns:p14="http://schemas.microsoft.com/office/powerpoint/2010/main" val="2055635338"/>
              </p:ext>
            </p:extLst>
          </p:nvPr>
        </p:nvGraphicFramePr>
        <p:xfrm>
          <a:off x="457201" y="1137920"/>
          <a:ext cx="8229600" cy="422402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j-lt"/>
                          <a:ea typeface="+mn-ea"/>
                          <a:cs typeface="Arial" charset="0"/>
                        </a:rPr>
                        <a:t>Alpha allocation cycles (continued)</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lnT w="6350" cap="flat" cmpd="sng" algn="ctr">
                      <a:solidFill>
                        <a:schemeClr val="tx2"/>
                      </a:solidFill>
                      <a:prstDash val="solid"/>
                      <a:round/>
                      <a:headEnd type="none" w="med" len="med"/>
                      <a:tailEnd type="none" w="med" len="med"/>
                    </a:lnT>
                  </a:tcPr>
                </a:tc>
                <a:tc hMerge="1">
                  <a:txBody>
                    <a:bodyPr/>
                    <a:lstStyle/>
                    <a:p>
                      <a:endParaRPr lang="en-US"/>
                    </a:p>
                  </a:txBody>
                  <a:tcPr>
                    <a:lnT w="6350" cap="flat" cmpd="sng" algn="ctr">
                      <a:solidFill>
                        <a:schemeClr val="tx2"/>
                      </a:solidFill>
                      <a:prstDash val="solid"/>
                      <a:round/>
                      <a:headEnd type="none" w="med" len="med"/>
                      <a:tailEnd type="none" w="med" len="med"/>
                    </a:lnT>
                  </a:tcPr>
                </a:tc>
                <a:tc hMerge="1">
                  <a:txBody>
                    <a:bodyPr/>
                    <a:lstStyle/>
                    <a:p>
                      <a:endParaRPr lang="en-US"/>
                    </a:p>
                  </a:txBody>
                  <a:tcPr>
                    <a:lnT w="6350" cap="flat" cmpd="sng" algn="ctr">
                      <a:solidFill>
                        <a:schemeClr val="tx2"/>
                      </a:solidFill>
                      <a:prstDash val="solid"/>
                      <a:round/>
                      <a:headEnd type="none" w="med" len="med"/>
                      <a:tailEnd type="none" w="med" len="med"/>
                    </a:lnT>
                  </a:tcPr>
                </a:tc>
                <a:tc hMerge="1">
                  <a:txBody>
                    <a:bodyPr/>
                    <a:lstStyle/>
                    <a:p>
                      <a:endParaRPr lang="en-US"/>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Alpha allocation cycles determined to have incorrect allocations are not disabled by the Department at the headquarters level resulting in recurring errors in the SOC. For example, the statewide FAD890 alpha cost centers still had costs present each year after it was previously determined that these alpha cost centers should no longer have costs charged to them.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Recommendation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develop processes and procedures to disable functional areas in a timely manner at the headquarters level when determined costs should no longer be charged to those functional areas.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develop a process and procedures for disabling functional areas in a timely manner </a:t>
                      </a:r>
                      <a:r>
                        <a:rPr lang="en-US" sz="900" kern="1200" dirty="0">
                          <a:solidFill>
                            <a:schemeClr val="bg1"/>
                          </a:solidFill>
                          <a:latin typeface="+mn-lt"/>
                          <a:ea typeface="Times New Roman"/>
                          <a:cs typeface="Arial" pitchFamily="34" charset="0"/>
                        </a:rPr>
                        <a:t>at the headquarters level when determined costs should no longer be charged to those functional areas. </a:t>
                      </a: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056583"/>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mn-lt"/>
                          <a:ea typeface="+mn-ea"/>
                          <a:cs typeface="Arial" charset="0"/>
                        </a:rPr>
                        <a:t>System power costs — variable transportation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kumimoji="0" lang="en-US" sz="900" b="0" i="0" u="none" strike="noStrike" cap="none" normalizeH="0" baseline="0" dirty="0">
                        <a:ln>
                          <a:noFill/>
                        </a:ln>
                        <a:solidFill>
                          <a:schemeClr val="bg1"/>
                        </a:solidFill>
                        <a:effectLst/>
                        <a:latin typeface="+mj-lt"/>
                        <a:cs typeface="Arial"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1105178"/>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M-PAT401 PAFs calculated in the 2022 PALPOC were not updated within CAB.</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$2,708,556</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cap="none" normalizeH="0" baseline="0" dirty="0">
                          <a:ln>
                            <a:noFill/>
                          </a:ln>
                          <a:solidFill>
                            <a:schemeClr val="bg1"/>
                          </a:solidFill>
                          <a:effectLst/>
                          <a:latin typeface="+mj-lt"/>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update the 2022 M-PAT401 PAFs in CAB to allocate the station service credits properly.</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updated the 2022 M-PAT401 PAFs in CAB to allocate the station service credits properly.</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983592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mn-lt"/>
                          <a:ea typeface="+mn-ea"/>
                          <a:cs typeface="Arial" charset="0"/>
                        </a:rPr>
                        <a:t>Delta water charge</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kumimoji="0" lang="en-US" sz="900" b="0" i="0" u="none" strike="noStrike" kern="1200" cap="none" normalizeH="0" baseline="0" dirty="0">
                        <a:ln>
                          <a:noFill/>
                        </a:ln>
                        <a:solidFill>
                          <a:schemeClr val="bg1"/>
                        </a:solidFill>
                        <a:effectLst/>
                        <a:latin typeface="+mn-lt"/>
                        <a:ea typeface="+mn-ea"/>
                        <a:cs typeface="Arial"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FFE60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932185690"/>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Commercial Paper (CP) interest was included in the DWC calculation. CP interest should not impact the Delta Water Rate.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fr-FR" sz="900" kern="1200" dirty="0">
                          <a:solidFill>
                            <a:schemeClr val="bg1"/>
                          </a:solidFill>
                          <a:latin typeface="+mj-lt"/>
                          <a:ea typeface="Times New Roman"/>
                          <a:cs typeface="Arial" pitchFamily="34" charset="0"/>
                        </a:rPr>
                        <a:t>$10,698,567 </a:t>
                      </a:r>
                    </a:p>
                    <a:p>
                      <a:pPr marL="0" marR="0" lvl="0" indent="0" algn="l" defTabSz="914400" rtl="0" eaLnBrk="1" fontAlgn="ctr" latinLnBrk="0" hangingPunct="1">
                        <a:lnSpc>
                          <a:spcPct val="100000"/>
                        </a:lnSpc>
                        <a:spcBef>
                          <a:spcPts val="200"/>
                        </a:spcBef>
                        <a:spcAft>
                          <a:spcPts val="200"/>
                        </a:spcAft>
                        <a:buClrTx/>
                        <a:buSzTx/>
                        <a:buFontTx/>
                        <a:buNone/>
                        <a:tabLst/>
                        <a:defRPr/>
                      </a:pPr>
                      <a:r>
                        <a:rPr lang="fr-FR" sz="900" kern="1200" dirty="0">
                          <a:solidFill>
                            <a:schemeClr val="bg1"/>
                          </a:solidFill>
                          <a:latin typeface="+mj-lt"/>
                          <a:ea typeface="Times New Roman"/>
                          <a:cs typeface="Arial" pitchFamily="34" charset="0"/>
                        </a:rPr>
                        <a:t>(PV $12,080,016)</a:t>
                      </a: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adjust the DWC calculation to exclude CP interest related to Oroville Emergency Response and Recovery.</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correct this as part of the 2025 SOC.</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FFE60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8003032"/>
                  </a:ext>
                </a:extLst>
              </a:tr>
            </a:tbl>
          </a:graphicData>
        </a:graphic>
      </p:graphicFrame>
      <p:sp>
        <p:nvSpPr>
          <p:cNvPr id="3" name="TextBox 2">
            <a:extLst>
              <a:ext uri="{FF2B5EF4-FFF2-40B4-BE49-F238E27FC236}">
                <a16:creationId xmlns:a16="http://schemas.microsoft.com/office/drawing/2014/main" id="{F3C73939-023B-DFF8-6DE4-F830FF190E35}"/>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29030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Findings and recommendations</a:t>
            </a:r>
          </a:p>
        </p:txBody>
      </p:sp>
      <p:graphicFrame>
        <p:nvGraphicFramePr>
          <p:cNvPr id="5" name="Table 4"/>
          <p:cNvGraphicFramePr>
            <a:graphicFrameLocks noGrp="1"/>
          </p:cNvGraphicFramePr>
          <p:nvPr>
            <p:extLst>
              <p:ext uri="{D42A27DB-BD31-4B8C-83A1-F6EECF244321}">
                <p14:modId xmlns:p14="http://schemas.microsoft.com/office/powerpoint/2010/main" val="3521905587"/>
              </p:ext>
            </p:extLst>
          </p:nvPr>
        </p:nvGraphicFramePr>
        <p:xfrm>
          <a:off x="457201" y="1137920"/>
          <a:ext cx="8229600" cy="474472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IN" sz="900" b="1" i="0" u="none" strike="noStrike" kern="1200" cap="none" normalizeH="0" baseline="0" noProof="0" dirty="0">
                          <a:ln>
                            <a:noFill/>
                          </a:ln>
                          <a:solidFill>
                            <a:schemeClr val="bg1"/>
                          </a:solidFill>
                          <a:effectLst/>
                          <a:latin typeface="+mj-lt"/>
                          <a:ea typeface="+mn-ea"/>
                          <a:cs typeface="Arial" charset="0"/>
                        </a:rPr>
                        <a:t>Statement of charges</a:t>
                      </a:r>
                      <a:endParaRPr kumimoji="0" lang="en-US" sz="900" b="1" i="0" u="none" strike="noStrike" kern="1200" cap="none" normalizeH="0" baseline="0" noProof="0" dirty="0">
                        <a:ln>
                          <a:noFill/>
                        </a:ln>
                        <a:solidFill>
                          <a:schemeClr val="bg1"/>
                        </a:solidFill>
                        <a:effectLst/>
                        <a:latin typeface="+mj-lt"/>
                        <a:ea typeface="+mn-ea"/>
                        <a:cs typeface="Arial" charset="0"/>
                      </a:endParaRP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Within Bulletin 132-23 Table  B-1, Factors for Distributing Reach Capital Costs among Contractors, the SBA-R1 to SBA-R7 factors allocated to South Bay Contractors were pulling the incorrect factors from CAB. The 1952 to 2014 factors were used instead of the 2015 to 2035 factors.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Recommendation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update Table B-1 to include the correct factors. There was no impact as the factors used in SOC calculations were based on the 2015 to 2035 factors being used; however, Table B-1 should be updated to match what is used in the allocation to the Contractors.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update the Table B-1 to </a:t>
                      </a:r>
                      <a:r>
                        <a:rPr lang="en-US" sz="900" kern="1200" dirty="0">
                          <a:solidFill>
                            <a:schemeClr val="bg1"/>
                          </a:solidFill>
                          <a:latin typeface="+mn-lt"/>
                          <a:ea typeface="Times New Roman"/>
                          <a:cs typeface="Arial" pitchFamily="34" charset="0"/>
                        </a:rPr>
                        <a:t>match what is used in the allocation to the Contractors.</a:t>
                      </a: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2845535"/>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Coastal reallocation included allocations to the County of Butte, the Future Contractor — San Joaquin, the Plumas County FC and WCD, and the City of Yuba in the calculation, but these costs were being allocated to the Santa Barbara County FC and WCD and the San Luis Obispo County FC and WCD in the SOC in the years 2000 to 2022.</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$5,354 — Overstatement of Costs to Santa Barbara FC and WCD</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$269 — Overstatement of Costs to San Luis Obispo County FC and WCD</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$783 — Understatement of Costs to County of Butte</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$3,189 — Understatement of Costs to Future Contractor — San Joaquin</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$83 — Understatement of Costs to Plumas County FC and WCD</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$1,568 — Understatement of Costs to City of Yuba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allocate the costs to match the Coastal reallocation calculation.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Coastal reallocation is a temporary manual calculation until it is performed in CAB.</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B4B3A01F-2CE4-0A79-570C-93387E3C6BB3}"/>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2032371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Findings and recommendations</a:t>
            </a:r>
          </a:p>
        </p:txBody>
      </p:sp>
      <p:graphicFrame>
        <p:nvGraphicFramePr>
          <p:cNvPr id="5" name="Table 4"/>
          <p:cNvGraphicFramePr>
            <a:graphicFrameLocks noGrp="1"/>
          </p:cNvGraphicFramePr>
          <p:nvPr/>
        </p:nvGraphicFramePr>
        <p:xfrm>
          <a:off x="457201" y="1137920"/>
          <a:ext cx="8229600" cy="325628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IN" sz="900" b="1" i="0" u="none" strike="noStrike" kern="1200" cap="none" normalizeH="0" baseline="0" noProof="0" dirty="0">
                          <a:ln>
                            <a:noFill/>
                          </a:ln>
                          <a:solidFill>
                            <a:schemeClr val="bg1"/>
                          </a:solidFill>
                          <a:effectLst/>
                          <a:latin typeface="+mj-lt"/>
                          <a:ea typeface="+mn-ea"/>
                          <a:cs typeface="Arial" charset="0"/>
                        </a:rPr>
                        <a:t>Statement of charges (continued)</a:t>
                      </a:r>
                      <a:endParaRPr kumimoji="0" lang="en-US" sz="900" b="1" i="0" u="none" strike="noStrike" kern="1200" cap="none" normalizeH="0" baseline="0" noProof="0" dirty="0">
                        <a:ln>
                          <a:noFill/>
                        </a:ln>
                        <a:solidFill>
                          <a:schemeClr val="bg1"/>
                        </a:solidFill>
                        <a:effectLst/>
                        <a:latin typeface="+mj-lt"/>
                        <a:ea typeface="+mn-ea"/>
                        <a:cs typeface="Arial" charset="0"/>
                      </a:endParaRP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574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Relinquished Capacity credit for KCWA and Dudley Ridge Water District (DRWD) was based on data from Bulletin 132-91 Table B-1 and has not been updated since the initial calculation. Per the Monterey Amendment, the calculation of the Relinquished Capacity credit to Ag Contractors was to be updated every five years if a Contractor requests it.</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Recommendation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cap="none" normalizeH="0" baseline="0" dirty="0">
                          <a:ln>
                            <a:noFill/>
                          </a:ln>
                          <a:solidFill>
                            <a:schemeClr val="bg1"/>
                          </a:solidFill>
                          <a:effectLst/>
                          <a:latin typeface="+mj-lt"/>
                          <a:cs typeface="Arial"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While this is allowed per the Monterey Amendment, we recommend that KCWA and DRWD review and determine if an update is desired every five years.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will adjust the calculation at the request of the Ag contractors.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574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Certain invoices selected for testing lacked the necessary documentation to determine where costs should be charged. Accordingly, we were unable to assess whether the costs were charged to the proper cost object based on the supporting documentation.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Recommendation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cap="none" normalizeH="0" baseline="0" dirty="0">
                          <a:ln>
                            <a:noFill/>
                          </a:ln>
                          <a:solidFill>
                            <a:schemeClr val="bg1"/>
                          </a:solidFill>
                          <a:effectLst/>
                          <a:latin typeface="+mj-lt"/>
                          <a:cs typeface="Arial"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include enough supporting documentation on invoices to determine the purpose of each individual invoice in order to determine if costs are being charged to the correct cost objects.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will evaluate the documentation put on individual invoices on future billings.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2914344"/>
                  </a:ext>
                </a:extLst>
              </a:tr>
            </a:tbl>
          </a:graphicData>
        </a:graphic>
      </p:graphicFrame>
      <p:sp>
        <p:nvSpPr>
          <p:cNvPr id="2" name="TextBox 1">
            <a:extLst>
              <a:ext uri="{FF2B5EF4-FFF2-40B4-BE49-F238E27FC236}">
                <a16:creationId xmlns:a16="http://schemas.microsoft.com/office/drawing/2014/main" id="{4A3F7EE1-D5C3-7AFF-6665-E1E9F011EBEB}"/>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3680416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Findings and recommendations</a:t>
            </a:r>
          </a:p>
        </p:txBody>
      </p:sp>
      <p:graphicFrame>
        <p:nvGraphicFramePr>
          <p:cNvPr id="5" name="Table 4"/>
          <p:cNvGraphicFramePr>
            <a:graphicFrameLocks noGrp="1"/>
          </p:cNvGraphicFramePr>
          <p:nvPr/>
        </p:nvGraphicFramePr>
        <p:xfrm>
          <a:off x="457201" y="1137920"/>
          <a:ext cx="8229600" cy="462788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IN" sz="900" b="1" i="0" u="none" strike="noStrike" kern="1200" cap="none" normalizeH="0" baseline="0" noProof="0" dirty="0">
                          <a:ln>
                            <a:noFill/>
                          </a:ln>
                          <a:solidFill>
                            <a:schemeClr val="bg1"/>
                          </a:solidFill>
                          <a:effectLst/>
                          <a:latin typeface="+mj-lt"/>
                          <a:ea typeface="+mn-ea"/>
                          <a:cs typeface="Arial" charset="0"/>
                        </a:rPr>
                        <a:t>Statement of charges (continued)</a:t>
                      </a:r>
                      <a:endParaRPr kumimoji="0" lang="en-US" sz="900" b="1" i="0" u="none" strike="noStrike" kern="1200" cap="none" normalizeH="0" baseline="0" noProof="0" dirty="0">
                        <a:ln>
                          <a:noFill/>
                        </a:ln>
                        <a:solidFill>
                          <a:schemeClr val="bg1"/>
                        </a:solidFill>
                        <a:effectLst/>
                        <a:latin typeface="+mj-lt"/>
                        <a:ea typeface="+mn-ea"/>
                        <a:cs typeface="Arial" charset="0"/>
                      </a:endParaRP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Policies regarding the various administrative decisions made during the SOC preparation process were not formally documented.</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Recommendation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cap="none" normalizeH="0" baseline="0" dirty="0">
                          <a:ln>
                            <a:noFill/>
                          </a:ln>
                          <a:solidFill>
                            <a:schemeClr val="bg1"/>
                          </a:solidFill>
                          <a:effectLst/>
                          <a:latin typeface="+mj-lt"/>
                          <a:cs typeface="Arial"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We recommend that the Department develop policies for the various components of the SOC calculations that document the rationale and conclusions of such administrative decisions. This would include a policy approved by members of management of DWR. These written policies should be held in a consolidated folder/binder/shared drive for Department employees, Contractors, and consultants.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retain documentation over administrative decisions made during the SOC preparation process.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293309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Within Attachment 4E of the 2023 SOC, the calculated component and payments received for year prior to the bill year included bond cover amounts. Within Attachment 4E of the 2024 SOC, the year prior to the bill year no longer includes bond cover amounts. This change to the attachment was not explained in a footnote. Due to this the 2022 calendar year calculated component and payment received is not comparable to the prior year SOC.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Recommendation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cap="none" normalizeH="0" baseline="0" dirty="0">
                          <a:ln>
                            <a:noFill/>
                          </a:ln>
                          <a:solidFill>
                            <a:schemeClr val="bg1"/>
                          </a:solidFill>
                          <a:effectLst/>
                          <a:latin typeface="+mj-lt"/>
                          <a:cs typeface="Arial"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include a footnote on attachments when changes are made to the presentation for comparability purposes. We additionally recommend that bond cover be excluded from all calendar years on Attachment 4E as bond cover is refunded.</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will include a footnote on attachments when changes are made to the presentation for comparability purposes. The Department will consider excluding bond cover from all calendar years on Attachment 4E as bond cover is refunded.</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7271370"/>
                  </a:ext>
                </a:extLst>
              </a:tr>
            </a:tbl>
          </a:graphicData>
        </a:graphic>
      </p:graphicFrame>
      <p:sp>
        <p:nvSpPr>
          <p:cNvPr id="2" name="TextBox 1">
            <a:extLst>
              <a:ext uri="{FF2B5EF4-FFF2-40B4-BE49-F238E27FC236}">
                <a16:creationId xmlns:a16="http://schemas.microsoft.com/office/drawing/2014/main" id="{DDAC1548-1A7C-3B6C-0EC7-8CA5E5B29D6F}"/>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380474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Findings and recommendations</a:t>
            </a:r>
          </a:p>
        </p:txBody>
      </p:sp>
      <p:graphicFrame>
        <p:nvGraphicFramePr>
          <p:cNvPr id="5" name="Table 4"/>
          <p:cNvGraphicFramePr>
            <a:graphicFrameLocks noGrp="1"/>
          </p:cNvGraphicFramePr>
          <p:nvPr>
            <p:extLst>
              <p:ext uri="{D42A27DB-BD31-4B8C-83A1-F6EECF244321}">
                <p14:modId xmlns:p14="http://schemas.microsoft.com/office/powerpoint/2010/main" val="4146164931"/>
              </p:ext>
            </p:extLst>
          </p:nvPr>
        </p:nvGraphicFramePr>
        <p:xfrm>
          <a:off x="457201" y="1137920"/>
          <a:ext cx="8229600" cy="407924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j-lt"/>
                          <a:ea typeface="+mn-ea"/>
                          <a:cs typeface="Arial" charset="0"/>
                        </a:rPr>
                        <a:t>Transportation minimum and capital direct and indirect analysis</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Capstone Fire and Safety Management Rural Metro Incorporation invoices related to claims 1432577 and 1442334 were double billed to CA-R30 and CA-R22B.</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Overstatement of $12,603 in the following years:</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2022 — $8,343 — CA-R30</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2022 — $2,130 — CA-R22B</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2023 — $2,130 — CA-R22B</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No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book adjustments to correct the errors. The Division of Fiscal Services should put in place additional internal controls to prevent and detect double postings in the PR5 system to ensure the Contractors are not billed more than once for a respective purchase. The double postings originated 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book an adjustment to correct the errors and is in process of implementing internal controls to prevent and detect double postings within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3094397"/>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Capstone Fire and Safety Management Rural Metro Incorporation invoice related to claim 1427314 was double billed to CA-R24.</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$5,772</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No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book adjustments to correct the errors. The Division of Fiscal Services should put in place additional internal controls to prevent and detect double postings in the PR5 system to ensure the Contractors are not billed more than once for a respective purchase. The double postings originated 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book an adjustment to correct the errors and is in process of implementing internal controls to prevent and detect double postings within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8027551"/>
                  </a:ext>
                </a:extLst>
              </a:tr>
            </a:tbl>
          </a:graphicData>
        </a:graphic>
      </p:graphicFrame>
      <p:sp>
        <p:nvSpPr>
          <p:cNvPr id="2" name="TextBox 1">
            <a:extLst>
              <a:ext uri="{FF2B5EF4-FFF2-40B4-BE49-F238E27FC236}">
                <a16:creationId xmlns:a16="http://schemas.microsoft.com/office/drawing/2014/main" id="{8A74053C-6737-331E-5A36-72A2AD7E0C32}"/>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1493219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Findings and recommendations</a:t>
            </a:r>
          </a:p>
        </p:txBody>
      </p:sp>
      <p:graphicFrame>
        <p:nvGraphicFramePr>
          <p:cNvPr id="5" name="Table 4"/>
          <p:cNvGraphicFramePr>
            <a:graphicFrameLocks noGrp="1"/>
          </p:cNvGraphicFramePr>
          <p:nvPr>
            <p:extLst>
              <p:ext uri="{D42A27DB-BD31-4B8C-83A1-F6EECF244321}">
                <p14:modId xmlns:p14="http://schemas.microsoft.com/office/powerpoint/2010/main" val="190219172"/>
              </p:ext>
            </p:extLst>
          </p:nvPr>
        </p:nvGraphicFramePr>
        <p:xfrm>
          <a:off x="457201" y="1137920"/>
          <a:ext cx="8229600" cy="407924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n-lt"/>
                          <a:ea typeface="+mn-ea"/>
                          <a:cs typeface="Arial" charset="0"/>
                        </a:rPr>
                        <a:t>Transportation minimum and capital direct and indirect analysis (continued)</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Capstone Fire and Safety Management Rural Metro Incorporation invoices related to claim 1431358 were double or triple billed to CA-R18A, CA-R22B, CA-R23, CA-R29H, and CA-R30.</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Overstatement of $31,635 to the following reaches:</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CA-R18A — $3,996                    </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CA-R22B — $10,212 </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CA-R23 — $7,548</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CA-R29H — $888 </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CA-R30 — $8,991</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No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book adjustments to correct the errors. The Division of Fiscal Services should put in place additional internal controls to prevent and detect double postings in the PR5 system to ensure the Contractors are not billed more than once for a respective purchase. The double postings originated 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book an adjustment to correct the errors and is in process of implementing internal controls to prevent and detect double postings within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3094397"/>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Stantec Consulting Services Incorporation invoice related to claim 1415007 was double billed to CA-R30.</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$72,956</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No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book adjustments to correct the errors. The Division of Fiscal Services should put in place additional internal controls to prevent and detect double postings in the PR5 system to ensure the Contractors are not billed more than once for a respective purchase. The double postings originated 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book an adjustment to correct the errors and is in process of implementing internal controls to prevent and detect double postings within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6198618"/>
                  </a:ext>
                </a:extLst>
              </a:tr>
            </a:tbl>
          </a:graphicData>
        </a:graphic>
      </p:graphicFrame>
      <p:sp>
        <p:nvSpPr>
          <p:cNvPr id="2" name="TextBox 1">
            <a:extLst>
              <a:ext uri="{FF2B5EF4-FFF2-40B4-BE49-F238E27FC236}">
                <a16:creationId xmlns:a16="http://schemas.microsoft.com/office/drawing/2014/main" id="{0B6C3029-FF3D-E614-46E2-A26DD2C68491}"/>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3073555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Findings and recommendations</a:t>
            </a:r>
          </a:p>
        </p:txBody>
      </p:sp>
      <p:graphicFrame>
        <p:nvGraphicFramePr>
          <p:cNvPr id="5" name="Table 4"/>
          <p:cNvGraphicFramePr>
            <a:graphicFrameLocks noGrp="1"/>
          </p:cNvGraphicFramePr>
          <p:nvPr>
            <p:extLst>
              <p:ext uri="{D42A27DB-BD31-4B8C-83A1-F6EECF244321}">
                <p14:modId xmlns:p14="http://schemas.microsoft.com/office/powerpoint/2010/main" val="4202787593"/>
              </p:ext>
            </p:extLst>
          </p:nvPr>
        </p:nvGraphicFramePr>
        <p:xfrm>
          <a:off x="457201" y="1137920"/>
          <a:ext cx="8229600" cy="407924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n-lt"/>
                          <a:ea typeface="+mn-ea"/>
                          <a:cs typeface="Arial" charset="0"/>
                        </a:rPr>
                        <a:t>Transportation minimum and capital direct and indirect analysis (continued)</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Voith Hydro, Inc. invoices were inappropriately billed to the Oroville Dam and Powerplant as credit memos issued related to the invoices were not pushed down to the Contractors.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Overstatement of $247,650 in the following years:</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2015 — $115,965</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2016 — $131,685</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book adjustments to correct the errors. The Division of Fiscal Services should put in place additional internal controls to prevent and detect erroneous postings in the PR5 system to ensure the Contractors are not billed improperly for a respective purchase. The erroneous postings originated 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book an adjustment to correct the errors and is in process of implementing internal controls to prevent and detect erroneous postings within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3094397"/>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Voith Hydro, Inc. invoices related to claims 1317204, 1316640, and 1394240 were double billed to the Oroville Dam and Powerplant.</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Overstatement of $73,005 in the following years:</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2015 — $57,982</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2020 — $15,023</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book adjustments to correct the errors. The Division of Fiscal Services should put in place additional internal controls to prevent and detect double postings in the PR5 system to ensure the Contractors are not billed more than once for a respective purchase. The double postings originated 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will book an adjustment to correct the errors and is in process of implementing internal controls to prevent and detect double postings within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6476338"/>
                  </a:ext>
                </a:extLst>
              </a:tr>
            </a:tbl>
          </a:graphicData>
        </a:graphic>
      </p:graphicFrame>
      <p:sp>
        <p:nvSpPr>
          <p:cNvPr id="2" name="TextBox 1">
            <a:extLst>
              <a:ext uri="{FF2B5EF4-FFF2-40B4-BE49-F238E27FC236}">
                <a16:creationId xmlns:a16="http://schemas.microsoft.com/office/drawing/2014/main" id="{E2033F21-8585-E6D3-8C0E-755E1B0377B9}"/>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315565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
          <p:cNvSpPr>
            <a:spLocks noGrp="1" noChangeArrowheads="1"/>
          </p:cNvSpPr>
          <p:nvPr>
            <p:ph type="title"/>
          </p:nvPr>
        </p:nvSpPr>
        <p:spPr/>
        <p:txBody>
          <a:bodyPr/>
          <a:lstStyle/>
          <a:p>
            <a:r>
              <a:rPr lang="en-US" dirty="0"/>
              <a:t>Presentation overview</a:t>
            </a:r>
          </a:p>
        </p:txBody>
      </p:sp>
      <p:sp>
        <p:nvSpPr>
          <p:cNvPr id="13316" name="Rectangle 11"/>
          <p:cNvSpPr>
            <a:spLocks noGrp="1" noChangeArrowheads="1"/>
          </p:cNvSpPr>
          <p:nvPr>
            <p:ph idx="1"/>
          </p:nvPr>
        </p:nvSpPr>
        <p:spPr>
          <a:xfrm>
            <a:off x="457201" y="1137920"/>
            <a:ext cx="8229600" cy="3796030"/>
          </a:xfrm>
        </p:spPr>
        <p:txBody>
          <a:bodyPr/>
          <a:lstStyle/>
          <a:p>
            <a:pPr marL="356616" indent="-356616">
              <a:spcBef>
                <a:spcPts val="300"/>
              </a:spcBef>
              <a:spcAft>
                <a:spcPts val="300"/>
              </a:spcAft>
              <a:buClr>
                <a:srgbClr val="2E2E38"/>
              </a:buClr>
            </a:pPr>
            <a:r>
              <a:rPr lang="en-US" sz="1800" dirty="0"/>
              <a:t>Summary of areas of focus</a:t>
            </a:r>
          </a:p>
          <a:p>
            <a:pPr marL="356616" indent="-356616">
              <a:spcBef>
                <a:spcPts val="300"/>
              </a:spcBef>
              <a:spcAft>
                <a:spcPts val="300"/>
              </a:spcAft>
              <a:buClr>
                <a:srgbClr val="2E2E38"/>
              </a:buClr>
            </a:pPr>
            <a:r>
              <a:rPr lang="en-US" sz="1800" dirty="0"/>
              <a:t>Findings and recommendations definitions</a:t>
            </a:r>
          </a:p>
          <a:p>
            <a:pPr marL="356616" indent="-356616">
              <a:spcBef>
                <a:spcPts val="300"/>
              </a:spcBef>
              <a:spcAft>
                <a:spcPts val="300"/>
              </a:spcAft>
              <a:buClr>
                <a:srgbClr val="2E2E38"/>
              </a:buClr>
            </a:pPr>
            <a:r>
              <a:rPr lang="en-US" sz="1800" dirty="0"/>
              <a:t>Total current year findings and recommendations count</a:t>
            </a:r>
          </a:p>
          <a:p>
            <a:pPr marL="356616" indent="-356616">
              <a:spcBef>
                <a:spcPts val="300"/>
              </a:spcBef>
              <a:spcAft>
                <a:spcPts val="300"/>
              </a:spcAft>
              <a:buClr>
                <a:srgbClr val="2E2E38"/>
              </a:buClr>
            </a:pPr>
            <a:r>
              <a:rPr lang="en-US" sz="1800" dirty="0"/>
              <a:t>Dollar impact of findings — CCWA report</a:t>
            </a:r>
          </a:p>
          <a:p>
            <a:pPr marL="356616" indent="-356616">
              <a:spcBef>
                <a:spcPts val="300"/>
              </a:spcBef>
              <a:spcAft>
                <a:spcPts val="300"/>
              </a:spcAft>
              <a:buClr>
                <a:srgbClr val="2E2E38"/>
              </a:buClr>
            </a:pPr>
            <a:r>
              <a:rPr lang="en-US" sz="1800" dirty="0"/>
              <a:t>Dollar impact of findings — IAA report — CCWA</a:t>
            </a:r>
          </a:p>
          <a:p>
            <a:pPr marL="356616" indent="-356616">
              <a:spcBef>
                <a:spcPts val="300"/>
              </a:spcBef>
              <a:spcAft>
                <a:spcPts val="300"/>
              </a:spcAft>
              <a:buClr>
                <a:srgbClr val="2E2E38"/>
              </a:buClr>
            </a:pPr>
            <a:r>
              <a:rPr lang="en-US" sz="1800" dirty="0"/>
              <a:t>Dollar impact of findings — IAA report — All contractors</a:t>
            </a:r>
          </a:p>
          <a:p>
            <a:pPr marL="356616" indent="-356616">
              <a:spcBef>
                <a:spcPts val="300"/>
              </a:spcBef>
              <a:spcAft>
                <a:spcPts val="300"/>
              </a:spcAft>
              <a:buClr>
                <a:srgbClr val="2E2E38"/>
              </a:buClr>
            </a:pPr>
            <a:r>
              <a:rPr lang="en-US" sz="1800" dirty="0"/>
              <a:t>Department of Water Resources current events</a:t>
            </a:r>
          </a:p>
          <a:p>
            <a:pPr marL="356616" indent="-356616">
              <a:spcBef>
                <a:spcPts val="300"/>
              </a:spcBef>
              <a:spcAft>
                <a:spcPts val="300"/>
              </a:spcAft>
              <a:buClr>
                <a:srgbClr val="2E2E38"/>
              </a:buClr>
            </a:pPr>
            <a:r>
              <a:rPr lang="en-US" sz="1800" dirty="0"/>
              <a:t>Dispute resolution</a:t>
            </a:r>
          </a:p>
          <a:p>
            <a:pPr marL="356616" indent="-356616">
              <a:spcBef>
                <a:spcPts val="300"/>
              </a:spcBef>
              <a:spcAft>
                <a:spcPts val="300"/>
              </a:spcAft>
              <a:buClr>
                <a:srgbClr val="2E2E38"/>
              </a:buClr>
            </a:pPr>
            <a:r>
              <a:rPr lang="en-US" sz="1800" dirty="0"/>
              <a:t>Appendix A — Open dispute resolution protest matters</a:t>
            </a:r>
          </a:p>
          <a:p>
            <a:pPr marL="356616" indent="-356616">
              <a:spcBef>
                <a:spcPts val="300"/>
              </a:spcBef>
              <a:spcAft>
                <a:spcPts val="300"/>
              </a:spcAft>
              <a:buClr>
                <a:srgbClr val="2E2E38"/>
              </a:buClr>
            </a:pPr>
            <a:r>
              <a:rPr lang="en-US" sz="1800" dirty="0"/>
              <a:t>Appendix B — Findings and recommendations — CCWA report</a:t>
            </a:r>
          </a:p>
          <a:p>
            <a:pPr marL="356616" indent="-356616">
              <a:spcBef>
                <a:spcPts val="300"/>
              </a:spcBef>
              <a:spcAft>
                <a:spcPts val="300"/>
              </a:spcAft>
              <a:buClr>
                <a:srgbClr val="2E2E38"/>
              </a:buClr>
            </a:pPr>
            <a:r>
              <a:rPr lang="en-US" sz="1800" dirty="0"/>
              <a:t>Appendix C — Findings and recommendations — IAA report</a:t>
            </a:r>
          </a:p>
        </p:txBody>
      </p:sp>
    </p:spTree>
    <p:custDataLst>
      <p:custData r:id="rId1"/>
    </p:custDataLst>
    <p:extLst>
      <p:ext uri="{BB962C8B-B14F-4D97-AF65-F5344CB8AC3E}">
        <p14:creationId xmlns:p14="http://schemas.microsoft.com/office/powerpoint/2010/main" val="4085748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t>Findings and recommendations</a:t>
            </a:r>
          </a:p>
        </p:txBody>
      </p:sp>
      <p:graphicFrame>
        <p:nvGraphicFramePr>
          <p:cNvPr id="5" name="Table 4"/>
          <p:cNvGraphicFramePr>
            <a:graphicFrameLocks noGrp="1"/>
          </p:cNvGraphicFramePr>
          <p:nvPr/>
        </p:nvGraphicFramePr>
        <p:xfrm>
          <a:off x="457201" y="1137920"/>
          <a:ext cx="8229600" cy="311912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n-lt"/>
                          <a:ea typeface="+mn-ea"/>
                          <a:cs typeface="Arial" charset="0"/>
                        </a:rPr>
                        <a:t>Transportation minimum and capital direct and indirect analysis (continued)</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574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Through our invoice testing, we observed double postings within the PR5 system that interfaces with CAB which results in overcharges to the Contractors.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Recommendation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Division of Fiscal Services should put in place additional internal controls to prevent and detect double postings in the PR5 system to ensure the Contractors are not billed more than once for a respective purchase. The double postings originated in the PR5 system.</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Division of Fiscal Services will put in place additional internal controls to prevent and detect double postings in the PR5 system to ensure the Contractors are not billed more than once for a respective purchase.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574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Construction project costs are billed monthly that includes a retention balance that is paid at the end of the project by the Department. The Contractors are billed the full amount of the contract (including retentions) monthly.</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Recommendation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develop a formal policy in writing over the billing of retentions to the Contractors.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will consider developing a formal policy in writing over the billing of retentions to the Contractors.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2914344"/>
                  </a:ext>
                </a:extLst>
              </a:tr>
            </a:tbl>
          </a:graphicData>
        </a:graphic>
      </p:graphicFrame>
      <p:sp>
        <p:nvSpPr>
          <p:cNvPr id="2" name="TextBox 1">
            <a:extLst>
              <a:ext uri="{FF2B5EF4-FFF2-40B4-BE49-F238E27FC236}">
                <a16:creationId xmlns:a16="http://schemas.microsoft.com/office/drawing/2014/main" id="{97DBABFE-1ABC-EF73-415C-3DBB5352440E}"/>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3884357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solidFill>
                  <a:schemeClr val="bg1">
                    <a:lumMod val="100000"/>
                  </a:schemeClr>
                </a:solidFill>
              </a:rPr>
              <a:t>F</a:t>
            </a:r>
            <a:r>
              <a:rPr lang="en-US" b="0" dirty="0">
                <a:solidFill>
                  <a:schemeClr val="bg1">
                    <a:lumMod val="100000"/>
                  </a:schemeClr>
                </a:solidFill>
              </a:rPr>
              <a:t>indings and recommendations</a:t>
            </a:r>
          </a:p>
        </p:txBody>
      </p:sp>
      <p:graphicFrame>
        <p:nvGraphicFramePr>
          <p:cNvPr id="5" name="Table 4"/>
          <p:cNvGraphicFramePr>
            <a:graphicFrameLocks noGrp="1"/>
          </p:cNvGraphicFramePr>
          <p:nvPr/>
        </p:nvGraphicFramePr>
        <p:xfrm>
          <a:off x="457201" y="1137920"/>
          <a:ext cx="8229600" cy="339344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j-lt"/>
                          <a:ea typeface="+mn-ea"/>
                          <a:cs typeface="Arial" charset="0"/>
                        </a:rPr>
                        <a:t>Debt service</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Suspended costs were included in the Delta Facilities Program costs. Suspended costs should not be included in the cost/debt reconciliation project. In addition, there were costs incorrectly labeled as suspended costs that represent actual allocated costs.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Delta Facilities Program suspended costs — $87</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Costs labeled incorrect as suspended costs — $207,503</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cap="none" normalizeH="0" baseline="0" dirty="0">
                          <a:ln>
                            <a:noFill/>
                          </a:ln>
                          <a:solidFill>
                            <a:schemeClr val="bg1"/>
                          </a:solidFill>
                          <a:effectLst/>
                          <a:latin typeface="+mj-lt"/>
                          <a:cs typeface="Arial" charset="0"/>
                        </a:rPr>
                        <a:t>To be determined</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remove all suspended costs from the cost/debt reconciliation project and re-label any costs that are incorrectly described as being suspended costs.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has </a:t>
                      </a:r>
                      <a:r>
                        <a:rPr lang="en-US" sz="900" kern="1200" dirty="0">
                          <a:solidFill>
                            <a:schemeClr val="bg1"/>
                          </a:solidFill>
                          <a:latin typeface="+mn-lt"/>
                          <a:ea typeface="Times New Roman"/>
                          <a:cs typeface="Arial" pitchFamily="34" charset="0"/>
                        </a:rPr>
                        <a:t>removed all suspended costs from the cost/debt reconciliation project working file. </a:t>
                      </a:r>
                    </a:p>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cost/debt reconciliation spreadsheet includes unreconciled differences between the total bond amounts and capital costs.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Oroville Dam Spillway Recovery and Restoration — $376,882 (bond amounts greater than capital costs)</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Oroville Dam Spillway Response — $25,006 (bond amounts greater than capital costs)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To be determined</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reconcile these differences included in the cost/debt reconciliation spreadsheet. If the Department decides to not reconcile these differences, we recommend they document their position in writing and provide to the Contractors for their approval/comments.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N/A</a:t>
                      </a:r>
                    </a:p>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has communicated that the differences were deemed immaterial to reconcile. In that case, the Department should provide written documentation over these differences for approval and comment from the Contractors.</a:t>
                      </a: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041774"/>
                  </a:ext>
                </a:extLst>
              </a:tr>
            </a:tbl>
          </a:graphicData>
        </a:graphic>
      </p:graphicFrame>
      <p:sp>
        <p:nvSpPr>
          <p:cNvPr id="2" name="TextBox 1">
            <a:extLst>
              <a:ext uri="{FF2B5EF4-FFF2-40B4-BE49-F238E27FC236}">
                <a16:creationId xmlns:a16="http://schemas.microsoft.com/office/drawing/2014/main" id="{A80528E7-1D72-DFB7-8270-5A9A3C691C8F}"/>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719986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solidFill>
                  <a:schemeClr val="bg1">
                    <a:lumMod val="100000"/>
                  </a:schemeClr>
                </a:solidFill>
              </a:rPr>
              <a:t>F</a:t>
            </a:r>
            <a:r>
              <a:rPr lang="en-US" b="0" dirty="0">
                <a:solidFill>
                  <a:schemeClr val="bg1">
                    <a:lumMod val="100000"/>
                  </a:schemeClr>
                </a:solidFill>
              </a:rPr>
              <a:t>indings and recommendations</a:t>
            </a:r>
          </a:p>
        </p:txBody>
      </p:sp>
      <p:graphicFrame>
        <p:nvGraphicFramePr>
          <p:cNvPr id="5" name="Table 4"/>
          <p:cNvGraphicFramePr>
            <a:graphicFrameLocks noGrp="1"/>
          </p:cNvGraphicFramePr>
          <p:nvPr/>
        </p:nvGraphicFramePr>
        <p:xfrm>
          <a:off x="457201" y="1137920"/>
          <a:ext cx="8229600" cy="484632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j-lt"/>
                          <a:ea typeface="+mn-ea"/>
                          <a:cs typeface="Arial" charset="0"/>
                        </a:rPr>
                        <a:t>Debt service (continued)</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Cost adjustments to exclude outstanding CP from the cost/debt reconciliation project were not applied to the correct projects and were not applied in the correct amount. The adjustments related to outstanding CP should be applied to the projects which had an outstanding CP balance within the 2014 file to properly remove the impact of any outstanding CP.</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Arroyo </a:t>
                      </a:r>
                      <a:r>
                        <a:rPr lang="en-US" sz="900" kern="1200" dirty="0" err="1">
                          <a:solidFill>
                            <a:schemeClr val="bg1"/>
                          </a:solidFill>
                          <a:latin typeface="+mj-lt"/>
                          <a:ea typeface="Times New Roman"/>
                          <a:cs typeface="Arial" pitchFamily="34" charset="0"/>
                        </a:rPr>
                        <a:t>Pasajero</a:t>
                      </a:r>
                      <a:r>
                        <a:rPr lang="en-US" sz="900" kern="1200" dirty="0">
                          <a:solidFill>
                            <a:schemeClr val="bg1"/>
                          </a:solidFill>
                          <a:latin typeface="+mj-lt"/>
                          <a:ea typeface="Times New Roman"/>
                          <a:cs typeface="Arial" pitchFamily="34" charset="0"/>
                        </a:rPr>
                        <a:t> Program — $901,998 increase in costs </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Facilities Reconstruction and Improvement Project (FRIP) — $530,543 decrease in costs </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SBA Enlargement — $1,792 increase in costs </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Tehachapi East Afterbay — $371,455 decrease in costs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To be determined</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update the adjustments related to outstanding CP within the cost/debt reconciliation project to apply them in the correct amount and to the appropriate projects.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has updated the adjustments related to outstanding CP within the working file.</a:t>
                      </a:r>
                      <a:endParaRPr lang="en-US" sz="900" kern="1200" dirty="0">
                        <a:solidFill>
                          <a:schemeClr val="bg1"/>
                        </a:solidFill>
                        <a:latin typeface="+mj-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cost/debt reconciliation spreadsheet related to Series BB Prefund debt by project was not updated to match the support file related to this bond provided by Fiscal.</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Delta Facilities Program — $10,276,747 overstatement of debt</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FRIP — $10,276,647 understatement of debt</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FERC Relicensing P2100 — $68 overstatement of debt</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FERC Relicensing P2426 — $68 understatement of debt</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err="1">
                          <a:solidFill>
                            <a:schemeClr val="bg1"/>
                          </a:solidFill>
                          <a:latin typeface="+mj-lt"/>
                          <a:ea typeface="Times New Roman"/>
                          <a:cs typeface="Arial" pitchFamily="34" charset="0"/>
                        </a:rPr>
                        <a:t>Thermalito</a:t>
                      </a:r>
                      <a:r>
                        <a:rPr lang="en-US" sz="900" kern="1200" dirty="0">
                          <a:solidFill>
                            <a:schemeClr val="bg1"/>
                          </a:solidFill>
                          <a:latin typeface="+mj-lt"/>
                          <a:ea typeface="Times New Roman"/>
                          <a:cs typeface="Arial" pitchFamily="34" charset="0"/>
                        </a:rPr>
                        <a:t> Power Plant Clean-Up &amp; Reconstruction — $100 understatement of debt</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To be determined</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adjust the debt amounts by project to properly reflect the correct allocation by project for Series BB Prefund debt.</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updated the debt amounts to properly reflect the allocation of Series BB Prefund debt within the working file.</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3183706"/>
                  </a:ext>
                </a:extLst>
              </a:tr>
            </a:tbl>
          </a:graphicData>
        </a:graphic>
      </p:graphicFrame>
      <p:sp>
        <p:nvSpPr>
          <p:cNvPr id="2" name="TextBox 1">
            <a:extLst>
              <a:ext uri="{FF2B5EF4-FFF2-40B4-BE49-F238E27FC236}">
                <a16:creationId xmlns:a16="http://schemas.microsoft.com/office/drawing/2014/main" id="{9D398AA2-60BC-2448-A1EF-316F908A41AE}"/>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41915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solidFill>
                  <a:schemeClr val="bg1">
                    <a:lumMod val="100000"/>
                  </a:schemeClr>
                </a:solidFill>
              </a:rPr>
              <a:t>F</a:t>
            </a:r>
            <a:r>
              <a:rPr lang="en-US" b="0" dirty="0">
                <a:solidFill>
                  <a:schemeClr val="bg1">
                    <a:lumMod val="100000"/>
                  </a:schemeClr>
                </a:solidFill>
              </a:rPr>
              <a:t>indings and recommendations</a:t>
            </a:r>
          </a:p>
        </p:txBody>
      </p:sp>
      <p:graphicFrame>
        <p:nvGraphicFramePr>
          <p:cNvPr id="5" name="Table 4"/>
          <p:cNvGraphicFramePr>
            <a:graphicFrameLocks noGrp="1"/>
          </p:cNvGraphicFramePr>
          <p:nvPr>
            <p:extLst>
              <p:ext uri="{D42A27DB-BD31-4B8C-83A1-F6EECF244321}">
                <p14:modId xmlns:p14="http://schemas.microsoft.com/office/powerpoint/2010/main" val="920151977"/>
              </p:ext>
            </p:extLst>
          </p:nvPr>
        </p:nvGraphicFramePr>
        <p:xfrm>
          <a:off x="457201" y="1137920"/>
          <a:ext cx="8229600" cy="420370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j-lt"/>
                          <a:ea typeface="+mn-ea"/>
                          <a:cs typeface="Arial" charset="0"/>
                        </a:rPr>
                        <a:t>Debt service (continued)</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When processing the annual SOC, the Department used the latest WSRB file. The Department used Series A-BA for the 2021 SOC and Series A-BA for the 2020 SOC. If there was a new WSRB Series issuance, it would affect a future SOC in the amounts required to be collected. The Department does not currently true-up for the WSRB Surcharge by going back and adjusting for refunding of WSRB issuances on past SOCs.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Overstatement of WSRB Surcharge (2020 SOC year) of $10,506,424 </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Interest impact using the project interest rate — $2,061,097</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Interest impact using surplus money investment fund (SMIF) — $435,484</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Overstatement of WSRB Surcharge (2021 SOC year) of $9,711,545</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Interest impact using the project interest rate — $1,396,413</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Interest impact using surplus money investment fund (SMIF) — $73,967</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SOC years prior to 2020 not quantified </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Actual interest impact to be determined at a later date.</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Favorable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true-up the WSRB Surcharge by going back and adjusting for refunding of WSRB issuances on past SOCs.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will adjust the WSRB Surcharge calculation after the finalization of the cost/debt reconciliation project.</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4E6E6E79-86D0-A721-4D68-D655D532A70E}"/>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860206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solidFill>
                  <a:schemeClr val="bg1">
                    <a:lumMod val="100000"/>
                  </a:schemeClr>
                </a:solidFill>
              </a:rPr>
              <a:t>F</a:t>
            </a:r>
            <a:r>
              <a:rPr lang="en-US" b="0" dirty="0">
                <a:solidFill>
                  <a:schemeClr val="bg1">
                    <a:lumMod val="100000"/>
                  </a:schemeClr>
                </a:solidFill>
              </a:rPr>
              <a:t>indings and recommendations</a:t>
            </a:r>
          </a:p>
        </p:txBody>
      </p:sp>
      <p:graphicFrame>
        <p:nvGraphicFramePr>
          <p:cNvPr id="5" name="Table 4"/>
          <p:cNvGraphicFramePr>
            <a:graphicFrameLocks noGrp="1"/>
          </p:cNvGraphicFramePr>
          <p:nvPr>
            <p:extLst>
              <p:ext uri="{D42A27DB-BD31-4B8C-83A1-F6EECF244321}">
                <p14:modId xmlns:p14="http://schemas.microsoft.com/office/powerpoint/2010/main" val="1274799912"/>
              </p:ext>
            </p:extLst>
          </p:nvPr>
        </p:nvGraphicFramePr>
        <p:xfrm>
          <a:off x="457201" y="1137920"/>
          <a:ext cx="8229600" cy="447040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j-lt"/>
                          <a:ea typeface="+mn-ea"/>
                          <a:cs typeface="Arial" charset="0"/>
                        </a:rPr>
                        <a:t>Debt service (continued)</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EBX direct billed debt service charged to San Bernardino Valley MWD and San Gorgonio Pass Water Agency was overstated, as the amount charged in the SOC was not subsequently adjusted to provide the benefits of the refinanced debt service for bond series used for the EBX project.</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Overstatement of debt service charges of $5,103,125 from 1999 to 2024 Interest impact using the project interest rate — $1,529,742</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Interest impact using surplus money investment fund (SMIF) — $857,594</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Actual interest impact to be determined at a later date.</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No impact to CCWA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update the 2025 SOC to reflect the benefits of the refinanced debt service to San Bernardino MWD and San Gorgonio Pass Water Agency.</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plans to develop a process for correcting these costs. Once determined, the process will be communicated to the impacted Contractors before implementation.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SBA Enlargement direct billed debt service charged to Alameda County FC and WCD, Zone 7 was overstated, as the amount charged in the SOC was not subsequently adjusted to provide the benefits of the refinanced debt service for bond series used for the SBA Enlargement.</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Overstatement of debt service charges of $18,033,799 from 2004 to 2024</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Interest impact using the project interest rate — $9,757,730</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Interest impact using surplus money investment fund (SMIF) — $1,400,296</a:t>
                      </a:r>
                    </a:p>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Actual interest impact to be determined at a later date.</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No impact </a:t>
                      </a:r>
                      <a:r>
                        <a:rPr kumimoji="0" lang="en-US" sz="900" b="0" i="0" u="none" strike="noStrike" kern="1200" cap="none" normalizeH="0" baseline="0">
                          <a:ln>
                            <a:noFill/>
                          </a:ln>
                          <a:solidFill>
                            <a:schemeClr val="bg1"/>
                          </a:solidFill>
                          <a:effectLst/>
                          <a:latin typeface="+mn-lt"/>
                          <a:ea typeface="+mn-ea"/>
                          <a:cs typeface="Arial" charset="0"/>
                        </a:rPr>
                        <a:t>to CCWA</a:t>
                      </a:r>
                      <a:endParaRPr kumimoji="0" lang="en-US" sz="900" b="0" i="0" u="none" strike="noStrike" kern="1200" cap="none" normalizeH="0" baseline="0" dirty="0">
                        <a:ln>
                          <a:noFill/>
                        </a:ln>
                        <a:solidFill>
                          <a:schemeClr val="bg1"/>
                        </a:solidFill>
                        <a:effectLst/>
                        <a:latin typeface="+mn-lt"/>
                        <a:ea typeface="+mn-ea"/>
                        <a:cs typeface="Arial"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The Department should update the 2025 SOC to reflect the benefits of the refinanced debt service to Alameda County FC and WCD, Zone 7</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plans to develop a process for correcting these costs. Once determined, the process will be communicated to the impacted Contractors before implementation. </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1771689"/>
                  </a:ext>
                </a:extLst>
              </a:tr>
            </a:tbl>
          </a:graphicData>
        </a:graphic>
      </p:graphicFrame>
      <p:sp>
        <p:nvSpPr>
          <p:cNvPr id="2" name="TextBox 1">
            <a:extLst>
              <a:ext uri="{FF2B5EF4-FFF2-40B4-BE49-F238E27FC236}">
                <a16:creationId xmlns:a16="http://schemas.microsoft.com/office/drawing/2014/main" id="{088A9ED4-4B12-97FC-4E8D-E557828DE6AB}"/>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2654274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a:solidFill>
                  <a:schemeClr val="bg1">
                    <a:lumMod val="100000"/>
                  </a:schemeClr>
                </a:solidFill>
              </a:rPr>
              <a:t>F</a:t>
            </a:r>
            <a:r>
              <a:rPr lang="en-US" b="0" dirty="0">
                <a:solidFill>
                  <a:schemeClr val="bg1">
                    <a:lumMod val="100000"/>
                  </a:schemeClr>
                </a:solidFill>
              </a:rPr>
              <a:t>indings and recommendations</a:t>
            </a:r>
          </a:p>
        </p:txBody>
      </p:sp>
      <p:graphicFrame>
        <p:nvGraphicFramePr>
          <p:cNvPr id="5" name="Table 4"/>
          <p:cNvGraphicFramePr>
            <a:graphicFrameLocks noGrp="1"/>
          </p:cNvGraphicFramePr>
          <p:nvPr/>
        </p:nvGraphicFramePr>
        <p:xfrm>
          <a:off x="457201" y="1137920"/>
          <a:ext cx="8229600" cy="3573780"/>
        </p:xfrm>
        <a:graphic>
          <a:graphicData uri="http://schemas.openxmlformats.org/drawingml/2006/table">
            <a:tbl>
              <a:tblPr>
                <a:tableStyleId>{2D5ABB26-0587-4C30-8999-92F81FD0307C}</a:tableStyleId>
              </a:tblPr>
              <a:tblGrid>
                <a:gridCol w="201168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rgbClr val="FFFFFF"/>
                          </a:solidFill>
                          <a:effectLst/>
                          <a:latin typeface="+mn-lt"/>
                          <a:ea typeface="+mn-ea"/>
                          <a:cs typeface="Arial" charset="0"/>
                        </a:rPr>
                        <a:t>Findings and recommendations</a:t>
                      </a:r>
                    </a:p>
                  </a:txBody>
                  <a:tcPr marL="46990" marR="46990" marT="46990" marB="4699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Net dollar impact*</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Favorable/</a:t>
                      </a:r>
                      <a:br>
                        <a:rPr kumimoji="0" lang="en-US" sz="900" b="1" i="0" u="none" strike="noStrike" cap="none" normalizeH="0" baseline="0" dirty="0">
                          <a:ln>
                            <a:noFill/>
                          </a:ln>
                          <a:solidFill>
                            <a:srgbClr val="FFFFFF"/>
                          </a:solidFill>
                          <a:effectLst/>
                          <a:latin typeface="+mj-lt"/>
                          <a:cs typeface="Arial" charset="0"/>
                        </a:rPr>
                      </a:br>
                      <a:r>
                        <a:rPr kumimoji="0" lang="en-US" sz="900" b="1" i="0" u="none" strike="noStrike" cap="none" normalizeH="0" baseline="0" dirty="0">
                          <a:ln>
                            <a:noFill/>
                          </a:ln>
                          <a:solidFill>
                            <a:srgbClr val="FFFFFF"/>
                          </a:solidFill>
                          <a:effectLst/>
                          <a:latin typeface="+mj-lt"/>
                          <a:cs typeface="Arial" charset="0"/>
                        </a:rPr>
                        <a:t>unfavorable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Recommendation</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Risk of future occurrence</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mj-lt"/>
                          <a:cs typeface="Arial" charset="0"/>
                        </a:rPr>
                        <a:t>Status</a:t>
                      </a:r>
                    </a:p>
                  </a:txBody>
                  <a:tcPr marL="46990" marR="46990" marT="46990" marB="4699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a:ln>
                            <a:noFill/>
                          </a:ln>
                          <a:solidFill>
                            <a:schemeClr val="bg1"/>
                          </a:solidFill>
                          <a:effectLst/>
                          <a:latin typeface="+mj-lt"/>
                          <a:ea typeface="+mn-ea"/>
                          <a:cs typeface="Arial" charset="0"/>
                        </a:rPr>
                        <a:t>Debt service (continued)</a:t>
                      </a:r>
                    </a:p>
                  </a:txBody>
                  <a:tcPr marL="46990" marR="46990" marT="46990" marB="4699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Related to the completion of the cost/debt reconciliation project, there will be decisions made during the pricing report development, recalculation of the WSRB surcharge calculation from 1988 to present, direct debt service reconciliations, rate management credit 51(e) recalculation, debt service reserve fund recalculation, protest item resolutions, and payments/refunds to/from the Contractors. For example, the WSRB surcharge calculation will be recalculated from 1988 to present based on the data finalized as part of the cost/debt reconciliation project and it is important that all the steps and decisions made up to the final output (impact by Contractor) are properly documented.</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Recommendation</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kumimoji="0" lang="en-US" sz="900" b="0" i="0" u="none" strike="noStrike" kern="1200" cap="none" normalizeH="0" baseline="0" dirty="0">
                          <a:ln>
                            <a:noFill/>
                          </a:ln>
                          <a:solidFill>
                            <a:schemeClr val="bg1"/>
                          </a:solidFill>
                          <a:effectLst/>
                          <a:latin typeface="+mn-lt"/>
                          <a:ea typeface="+mn-ea"/>
                          <a:cs typeface="Arial" charset="0"/>
                        </a:rPr>
                        <a:t>N/A</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We recommend the Department work with the Contractors to ensure proper documentation is developed regarding the steps taken to resolve the allocation of costs and debt as a result of certain protest items.</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j-lt"/>
                          <a:ea typeface="Times New Roman"/>
                          <a:cs typeface="Arial" pitchFamily="34" charset="0"/>
                        </a:rPr>
                        <a:t>High</a:t>
                      </a: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200"/>
                        </a:spcBef>
                        <a:spcAft>
                          <a:spcPts val="200"/>
                        </a:spcAft>
                        <a:buClrTx/>
                        <a:buSzTx/>
                        <a:buFontTx/>
                        <a:buNone/>
                        <a:tabLst/>
                        <a:defRPr/>
                      </a:pPr>
                      <a:r>
                        <a:rPr lang="en-US" sz="900" kern="1200" dirty="0">
                          <a:solidFill>
                            <a:schemeClr val="bg1"/>
                          </a:solidFill>
                          <a:latin typeface="+mn-lt"/>
                          <a:ea typeface="Times New Roman"/>
                          <a:cs typeface="Arial" pitchFamily="34" charset="0"/>
                        </a:rPr>
                        <a:t>The Department will work with the Contractors to ensure proper documentation is developed regarding the steps taken to resolve the allocation of costs and debt as a result of certain protest items.</a:t>
                      </a:r>
                    </a:p>
                    <a:p>
                      <a:pPr marL="0" marR="0" lvl="0" indent="0" algn="l" defTabSz="914400" rtl="0" eaLnBrk="1" fontAlgn="ctr" latinLnBrk="0" hangingPunct="1">
                        <a:lnSpc>
                          <a:spcPct val="100000"/>
                        </a:lnSpc>
                        <a:spcBef>
                          <a:spcPts val="200"/>
                        </a:spcBef>
                        <a:spcAft>
                          <a:spcPts val="200"/>
                        </a:spcAft>
                        <a:buClrTx/>
                        <a:buSzTx/>
                        <a:buFontTx/>
                        <a:buNone/>
                        <a:tabLst/>
                        <a:defRPr/>
                      </a:pPr>
                      <a:endParaRPr lang="en-US" sz="900" kern="1200" dirty="0">
                        <a:solidFill>
                          <a:schemeClr val="bg1"/>
                        </a:solidFill>
                        <a:latin typeface="+mn-lt"/>
                        <a:ea typeface="Times New Roman"/>
                        <a:cs typeface="Arial" pitchFamily="34" charset="0"/>
                      </a:endParaRPr>
                    </a:p>
                  </a:txBody>
                  <a:tcPr marL="46990" marR="46990" marT="46990" marB="4699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6627974"/>
                  </a:ext>
                </a:extLst>
              </a:tr>
            </a:tbl>
          </a:graphicData>
        </a:graphic>
      </p:graphicFrame>
      <p:sp>
        <p:nvSpPr>
          <p:cNvPr id="2" name="TextBox 1">
            <a:extLst>
              <a:ext uri="{FF2B5EF4-FFF2-40B4-BE49-F238E27FC236}">
                <a16:creationId xmlns:a16="http://schemas.microsoft.com/office/drawing/2014/main" id="{7BAED9D8-832D-635C-BEC1-F8D48C79C797}"/>
              </a:ext>
            </a:extLst>
          </p:cNvPr>
          <p:cNvSpPr txBox="1">
            <a:spLocks noChangeArrowheads="1"/>
          </p:cNvSpPr>
          <p:nvPr/>
        </p:nvSpPr>
        <p:spPr bwMode="auto">
          <a:xfrm>
            <a:off x="457199" y="6206462"/>
            <a:ext cx="8229600" cy="123111"/>
          </a:xfrm>
          <a:prstGeom prst="rect">
            <a:avLst/>
          </a:prstGeom>
          <a:noFill/>
          <a:ln w="9525">
            <a:noFill/>
            <a:miter lim="800000"/>
            <a:headEnd/>
            <a:tailEnd/>
          </a:ln>
        </p:spPr>
        <p:txBody>
          <a:bodyPr lIns="0" tIns="0" rIns="0" bIns="0">
            <a:spAutoFit/>
          </a:bodyPr>
          <a:lstStyle/>
          <a:p>
            <a:pPr marL="91440" indent="-91440"/>
            <a:r>
              <a:rPr lang="en-US" sz="800" dirty="0">
                <a:solidFill>
                  <a:schemeClr val="bg1"/>
                </a:solidFill>
              </a:rPr>
              <a:t>* 	</a:t>
            </a:r>
            <a:r>
              <a:rPr lang="en-IN" sz="800" dirty="0">
                <a:solidFill>
                  <a:schemeClr val="bg1"/>
                </a:solidFill>
                <a:cs typeface="Arial" panose="020B0604020202020204" pitchFamily="34" charset="0"/>
              </a:rPr>
              <a:t>The net dollar impact is shown in total for all contractors. </a:t>
            </a:r>
          </a:p>
        </p:txBody>
      </p:sp>
    </p:spTree>
    <p:custDataLst>
      <p:custData r:id="rId1"/>
    </p:custDataLst>
    <p:extLst>
      <p:ext uri="{BB962C8B-B14F-4D97-AF65-F5344CB8AC3E}">
        <p14:creationId xmlns:p14="http://schemas.microsoft.com/office/powerpoint/2010/main" val="3080392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93CEA2-8131-442D-A944-70D6C7F682BF}"/>
              </a:ext>
            </a:extLst>
          </p:cNvPr>
          <p:cNvSpPr txBox="1">
            <a:spLocks/>
          </p:cNvSpPr>
          <p:nvPr/>
        </p:nvSpPr>
        <p:spPr>
          <a:xfrm>
            <a:off x="472906" y="327978"/>
            <a:ext cx="3205138" cy="2545312"/>
          </a:xfrm>
          <a:prstGeom prst="rect">
            <a:avLst/>
          </a:prstGeom>
          <a:noFill/>
        </p:spPr>
        <p:txBody>
          <a:bodyPr wrap="square" lIns="0" tIns="0" rIns="0" bIns="0" rtlCol="0" anchor="t">
            <a:spAutoFit/>
          </a:bodyPr>
          <a:lstStyle/>
          <a:p>
            <a:pPr lvl="0">
              <a:spcAft>
                <a:spcPts val="12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lvl="0">
              <a:spcAft>
                <a:spcPts val="1200"/>
              </a:spcAft>
              <a:buClr>
                <a:srgbClr val="FFD200"/>
              </a:buClr>
              <a:buSzPct val="70000"/>
              <a:defRPr/>
            </a:pPr>
            <a:r>
              <a:rPr lang="en-IN" sz="1100" kern="0" dirty="0">
                <a:solidFill>
                  <a:srgbClr val="FFFFFF"/>
                </a:solidFill>
                <a:latin typeface="EYInterstate" panose="02000503020000020004" pitchFamily="2" charset="0"/>
              </a:rPr>
              <a:t>EY exists to build a better working world, helping create long-term value for clients, people and society and build trust in the capital markets.</a:t>
            </a:r>
          </a:p>
          <a:p>
            <a:pPr lvl="0">
              <a:spcAft>
                <a:spcPts val="1200"/>
              </a:spcAft>
              <a:buClr>
                <a:srgbClr val="FFD200"/>
              </a:buClr>
              <a:buSzPct val="70000"/>
              <a:defRPr/>
            </a:pPr>
            <a:r>
              <a:rPr lang="en-IN"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a:t>
            </a:r>
          </a:p>
          <a:p>
            <a:pPr lvl="0">
              <a:spcAft>
                <a:spcPts val="1200"/>
              </a:spcAft>
              <a:buClr>
                <a:srgbClr val="FFD200"/>
              </a:buClr>
              <a:buSzPct val="70000"/>
              <a:defRPr/>
            </a:pPr>
            <a:r>
              <a:rPr lang="en-IN"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
        <p:nvSpPr>
          <p:cNvPr id="8" name="TextBox 7">
            <a:extLst>
              <a:ext uri="{FF2B5EF4-FFF2-40B4-BE49-F238E27FC236}">
                <a16:creationId xmlns:a16="http://schemas.microsoft.com/office/drawing/2014/main" id="{F42979DF-2B42-473B-809D-CA6B6F39B4D1}"/>
              </a:ext>
            </a:extLst>
          </p:cNvPr>
          <p:cNvSpPr txBox="1">
            <a:spLocks/>
          </p:cNvSpPr>
          <p:nvPr/>
        </p:nvSpPr>
        <p:spPr>
          <a:xfrm>
            <a:off x="5446294" y="327978"/>
            <a:ext cx="3309810" cy="3145476"/>
          </a:xfrm>
          <a:prstGeom prst="rect">
            <a:avLst/>
          </a:prstGeom>
          <a:noFill/>
        </p:spPr>
        <p:txBody>
          <a:bodyPr wrap="square" lIns="0" tIns="0" rIns="0" bIns="0" rtlCol="0" anchor="t">
            <a:spAutoFit/>
          </a:bodyPr>
          <a:lstStyle/>
          <a:p>
            <a:pPr lvl="0">
              <a:spcAft>
                <a:spcPts val="1200"/>
              </a:spcAft>
              <a:buClr>
                <a:srgbClr val="FFD200"/>
              </a:buClr>
              <a:buSzPct val="70000"/>
              <a:defRPr/>
            </a:pPr>
            <a:r>
              <a:rPr lang="en-IN" sz="800" kern="0" dirty="0">
                <a:solidFill>
                  <a:srgbClr val="FFFFFF"/>
                </a:solidFill>
                <a:latin typeface="+mj-lt"/>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spcAft>
                <a:spcPts val="1200"/>
              </a:spcAft>
              <a:buClr>
                <a:srgbClr val="FFD200"/>
              </a:buClr>
              <a:buSzPct val="70000"/>
              <a:defRPr/>
            </a:pPr>
            <a:r>
              <a:rPr lang="en-IN" sz="800" kern="0" dirty="0">
                <a:solidFill>
                  <a:srgbClr val="FFFFFF"/>
                </a:solidFill>
                <a:latin typeface="+mj-lt"/>
              </a:rPr>
              <a:t>Ernst &amp; Young LLP is a client-serving member firm of </a:t>
            </a:r>
            <a:br>
              <a:rPr lang="en-IN" sz="800" kern="0" dirty="0">
                <a:solidFill>
                  <a:srgbClr val="FFFFFF"/>
                </a:solidFill>
                <a:latin typeface="+mj-lt"/>
              </a:rPr>
            </a:br>
            <a:r>
              <a:rPr lang="en-IN" sz="800" kern="0" dirty="0">
                <a:solidFill>
                  <a:srgbClr val="FFFFFF"/>
                </a:solidFill>
                <a:latin typeface="+mj-lt"/>
              </a:rPr>
              <a:t>Ernst &amp; Young Global Limited operating in the US.</a:t>
            </a:r>
            <a:endParaRPr lang="en-US" sz="800" dirty="0">
              <a:latin typeface="+mj-lt"/>
            </a:endParaRPr>
          </a:p>
          <a:p>
            <a:pPr>
              <a:spcAft>
                <a:spcPts val="1200"/>
              </a:spcAft>
              <a:buClr>
                <a:srgbClr val="FFD200"/>
              </a:buClr>
              <a:buSzPct val="70000"/>
              <a:defRPr/>
            </a:pPr>
            <a:r>
              <a:rPr lang="en-IN" sz="800" kern="0" dirty="0">
                <a:solidFill>
                  <a:srgbClr val="FFFFFF"/>
                </a:solidFill>
              </a:rPr>
              <a:t>© 2024 Ernst &amp; Young LLP.</a:t>
            </a:r>
            <a:br>
              <a:rPr lang="en-IN" sz="800" kern="0" dirty="0">
                <a:solidFill>
                  <a:srgbClr val="FFFFFF"/>
                </a:solidFill>
              </a:rPr>
            </a:br>
            <a:r>
              <a:rPr lang="en-IN" sz="800" kern="0" dirty="0">
                <a:solidFill>
                  <a:srgbClr val="FFFFFF"/>
                </a:solidFill>
              </a:rPr>
              <a:t>All Rights Reserved.</a:t>
            </a:r>
          </a:p>
          <a:p>
            <a:pPr>
              <a:spcAft>
                <a:spcPts val="1200"/>
              </a:spcAft>
              <a:buClr>
                <a:srgbClr val="FFD200"/>
              </a:buClr>
              <a:buSzPct val="70000"/>
              <a:defRPr/>
            </a:pPr>
            <a:r>
              <a:rPr lang="en-IN" sz="800" kern="0" dirty="0">
                <a:solidFill>
                  <a:srgbClr val="FFFFFF"/>
                </a:solidFill>
              </a:rPr>
              <a:t>2403-4488145</a:t>
            </a:r>
            <a:br>
              <a:rPr lang="en-IN" sz="800" kern="0" dirty="0">
                <a:solidFill>
                  <a:srgbClr val="FFFFFF"/>
                </a:solidFill>
              </a:rPr>
            </a:br>
            <a:r>
              <a:rPr lang="en-IN" sz="800" kern="0" dirty="0">
                <a:solidFill>
                  <a:srgbClr val="FFFFFF"/>
                </a:solidFill>
              </a:rPr>
              <a:t>ED None</a:t>
            </a:r>
          </a:p>
          <a:p>
            <a:pPr lvl="0">
              <a:spcAft>
                <a:spcPts val="1200"/>
              </a:spcAft>
              <a:buClr>
                <a:srgbClr val="FFD200"/>
              </a:buClr>
              <a:buSzPct val="70000"/>
              <a:defRPr/>
            </a:pPr>
            <a:r>
              <a:rPr lang="en-IN" sz="700" kern="0" dirty="0">
                <a:solidFill>
                  <a:srgbClr val="FFFFFF"/>
                </a:solidFill>
              </a:rPr>
              <a:t>This material has been prepared for general informational purposes only and is not intended to be relied upon as accounting, tax, legal or other professional advice. Please refer to your advisors for specific advice.</a:t>
            </a:r>
          </a:p>
          <a:p>
            <a:pPr lvl="0">
              <a:spcAft>
                <a:spcPts val="1200"/>
              </a:spcAft>
              <a:buClr>
                <a:srgbClr val="FFD200"/>
              </a:buClr>
              <a:buSzPct val="70000"/>
              <a:defRPr/>
            </a:pPr>
            <a:r>
              <a:rPr lang="en-IN" sz="1100" kern="0" dirty="0">
                <a:solidFill>
                  <a:srgbClr val="FFFFFF"/>
                </a:solidFill>
                <a:latin typeface="EYInterstate" panose="02000503020000020004" pitchFamily="2" charset="0"/>
              </a:rPr>
              <a:t>ey.com</a:t>
            </a:r>
          </a:p>
        </p:txBody>
      </p:sp>
    </p:spTree>
    <p:custDataLst>
      <p:custData r:id="rId1"/>
    </p:custDataLst>
    <p:extLst>
      <p:ext uri="{BB962C8B-B14F-4D97-AF65-F5344CB8AC3E}">
        <p14:creationId xmlns:p14="http://schemas.microsoft.com/office/powerpoint/2010/main" val="404473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p:txBody>
          <a:bodyPr/>
          <a:lstStyle/>
          <a:p>
            <a:r>
              <a:rPr lang="en-US" dirty="0"/>
              <a:t>Summary of areas of focus</a:t>
            </a:r>
          </a:p>
        </p:txBody>
      </p:sp>
      <p:sp>
        <p:nvSpPr>
          <p:cNvPr id="6" name="Content Placeholder 5"/>
          <p:cNvSpPr>
            <a:spLocks noGrp="1"/>
          </p:cNvSpPr>
          <p:nvPr>
            <p:ph idx="1"/>
          </p:nvPr>
        </p:nvSpPr>
        <p:spPr/>
        <p:txBody>
          <a:bodyPr/>
          <a:lstStyle/>
          <a:p>
            <a:pPr marL="0" indent="0">
              <a:spcBef>
                <a:spcPts val="300"/>
              </a:spcBef>
              <a:spcAft>
                <a:spcPts val="300"/>
              </a:spcAft>
              <a:buClr>
                <a:srgbClr val="2E2E38"/>
              </a:buClr>
              <a:buNone/>
            </a:pPr>
            <a:r>
              <a:rPr lang="en-IN" sz="1800" dirty="0"/>
              <a:t>Areas of focus performed for CCWA:</a:t>
            </a:r>
          </a:p>
          <a:p>
            <a:pPr marL="356616" indent="-356616">
              <a:spcBef>
                <a:spcPts val="300"/>
              </a:spcBef>
              <a:spcAft>
                <a:spcPts val="300"/>
              </a:spcAft>
              <a:buClr>
                <a:srgbClr val="2E2E38"/>
              </a:buClr>
            </a:pPr>
            <a:r>
              <a:rPr lang="en-IN" sz="1800" dirty="0"/>
              <a:t>Transportation minimum</a:t>
            </a:r>
          </a:p>
          <a:p>
            <a:pPr marL="356616" indent="-356616">
              <a:spcBef>
                <a:spcPts val="300"/>
              </a:spcBef>
              <a:spcAft>
                <a:spcPts val="300"/>
              </a:spcAft>
              <a:buClr>
                <a:srgbClr val="2E2E38"/>
              </a:buClr>
            </a:pPr>
            <a:r>
              <a:rPr lang="en-IN" sz="1800" dirty="0"/>
              <a:t>Rate management credit allocation</a:t>
            </a:r>
          </a:p>
          <a:p>
            <a:pPr marL="356616" indent="-356616">
              <a:spcBef>
                <a:spcPts val="300"/>
              </a:spcBef>
              <a:spcAft>
                <a:spcPts val="300"/>
              </a:spcAft>
              <a:buClr>
                <a:srgbClr val="2E2E38"/>
              </a:buClr>
            </a:pPr>
            <a:r>
              <a:rPr lang="en-IN" sz="1800" dirty="0"/>
              <a:t>Coastal Branch Extension direct debt service </a:t>
            </a:r>
          </a:p>
          <a:p>
            <a:pPr marL="356616" indent="-356616">
              <a:spcBef>
                <a:spcPts val="300"/>
              </a:spcBef>
              <a:spcAft>
                <a:spcPts val="300"/>
              </a:spcAft>
              <a:buClr>
                <a:srgbClr val="2E2E38"/>
              </a:buClr>
            </a:pPr>
            <a:r>
              <a:rPr lang="en-IN" sz="1800" dirty="0"/>
              <a:t>Coastal Branch Extension cost/debt reconciliation </a:t>
            </a:r>
          </a:p>
          <a:p>
            <a:pPr marL="356616" indent="-356616">
              <a:spcBef>
                <a:spcPts val="300"/>
              </a:spcBef>
              <a:spcAft>
                <a:spcPts val="300"/>
              </a:spcAft>
              <a:buClr>
                <a:srgbClr val="2E2E38"/>
              </a:buClr>
            </a:pPr>
            <a:r>
              <a:rPr lang="en-IN" sz="1800" dirty="0"/>
              <a:t>FAD890 alpha allocation cycle</a:t>
            </a:r>
          </a:p>
          <a:p>
            <a:pPr marL="0" indent="0">
              <a:spcBef>
                <a:spcPts val="300"/>
              </a:spcBef>
              <a:spcAft>
                <a:spcPts val="300"/>
              </a:spcAft>
              <a:buClr>
                <a:srgbClr val="2E2E38"/>
              </a:buClr>
              <a:buNone/>
            </a:pPr>
            <a:endParaRPr lang="en-IN" sz="500" dirty="0"/>
          </a:p>
          <a:p>
            <a:pPr marL="0" indent="0">
              <a:spcBef>
                <a:spcPts val="300"/>
              </a:spcBef>
              <a:spcAft>
                <a:spcPts val="300"/>
              </a:spcAft>
              <a:buClr>
                <a:srgbClr val="2E2E38"/>
              </a:buClr>
              <a:buNone/>
            </a:pPr>
            <a:r>
              <a:rPr lang="en-IN" sz="1800" dirty="0"/>
              <a:t>Areas of focus performed for the IAA (CCWA is a participating member):</a:t>
            </a:r>
          </a:p>
          <a:p>
            <a:pPr marL="356616" indent="-356616">
              <a:spcBef>
                <a:spcPts val="300"/>
              </a:spcBef>
              <a:spcAft>
                <a:spcPts val="300"/>
              </a:spcAft>
              <a:buClr>
                <a:srgbClr val="2E2E38"/>
              </a:buClr>
            </a:pPr>
            <a:r>
              <a:rPr lang="en-IN" sz="1800" dirty="0"/>
              <a:t>Alpha allocation cycles</a:t>
            </a:r>
          </a:p>
          <a:p>
            <a:pPr marL="356616" indent="-356616">
              <a:spcBef>
                <a:spcPts val="300"/>
              </a:spcBef>
              <a:spcAft>
                <a:spcPts val="300"/>
              </a:spcAft>
              <a:buClr>
                <a:srgbClr val="2E2E38"/>
              </a:buClr>
            </a:pPr>
            <a:r>
              <a:rPr lang="en-IN" sz="1800" dirty="0"/>
              <a:t>System power costs </a:t>
            </a:r>
            <a:r>
              <a:rPr lang="en-US" sz="1800" dirty="0"/>
              <a:t>—</a:t>
            </a:r>
            <a:r>
              <a:rPr lang="en-IN" sz="1800" dirty="0"/>
              <a:t> variable transportation</a:t>
            </a:r>
          </a:p>
          <a:p>
            <a:pPr marL="356616" indent="-356616">
              <a:spcBef>
                <a:spcPts val="300"/>
              </a:spcBef>
              <a:spcAft>
                <a:spcPts val="300"/>
              </a:spcAft>
              <a:buClr>
                <a:srgbClr val="2E2E38"/>
              </a:buClr>
            </a:pPr>
            <a:r>
              <a:rPr lang="en-IN" sz="1800" dirty="0"/>
              <a:t>Delta water charge</a:t>
            </a:r>
          </a:p>
          <a:p>
            <a:pPr marL="356616" indent="-356616">
              <a:spcBef>
                <a:spcPts val="300"/>
              </a:spcBef>
              <a:spcAft>
                <a:spcPts val="300"/>
              </a:spcAft>
              <a:buClr>
                <a:srgbClr val="2E2E38"/>
              </a:buClr>
            </a:pPr>
            <a:r>
              <a:rPr lang="en-IN" sz="1800" dirty="0"/>
              <a:t>Statement of charges</a:t>
            </a:r>
          </a:p>
          <a:p>
            <a:pPr marL="356616" indent="-356616">
              <a:spcBef>
                <a:spcPts val="300"/>
              </a:spcBef>
              <a:spcAft>
                <a:spcPts val="300"/>
              </a:spcAft>
              <a:buClr>
                <a:srgbClr val="2E2E38"/>
              </a:buClr>
            </a:pPr>
            <a:r>
              <a:rPr lang="en-IN" sz="1800" dirty="0"/>
              <a:t>Transportation minimum and capital direct and indirect analysis</a:t>
            </a:r>
          </a:p>
          <a:p>
            <a:pPr marL="356616" indent="-356616">
              <a:spcBef>
                <a:spcPts val="300"/>
              </a:spcBef>
              <a:spcAft>
                <a:spcPts val="300"/>
              </a:spcAft>
              <a:buClr>
                <a:srgbClr val="2E2E38"/>
              </a:buClr>
            </a:pPr>
            <a:r>
              <a:rPr lang="en-IN" sz="1800" dirty="0"/>
              <a:t>Debt service</a:t>
            </a:r>
          </a:p>
          <a:p>
            <a:pPr marL="0" indent="0">
              <a:spcBef>
                <a:spcPts val="300"/>
              </a:spcBef>
              <a:spcAft>
                <a:spcPts val="300"/>
              </a:spcAft>
              <a:buClr>
                <a:srgbClr val="2E2E38"/>
              </a:buClr>
              <a:buNone/>
            </a:pPr>
            <a:endParaRPr lang="en-IN" sz="1800" dirty="0"/>
          </a:p>
        </p:txBody>
      </p:sp>
    </p:spTree>
    <p:custDataLst>
      <p:custData r:id="rId1"/>
    </p:custDataLst>
    <p:extLst>
      <p:ext uri="{BB962C8B-B14F-4D97-AF65-F5344CB8AC3E}">
        <p14:creationId xmlns:p14="http://schemas.microsoft.com/office/powerpoint/2010/main" val="190197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p:txBody>
          <a:bodyPr/>
          <a:lstStyle/>
          <a:p>
            <a:r>
              <a:rPr lang="en-US" dirty="0"/>
              <a:t>Findings and recommendations definitions</a:t>
            </a:r>
          </a:p>
        </p:txBody>
      </p:sp>
      <p:sp>
        <p:nvSpPr>
          <p:cNvPr id="6" name="Content Placeholder 5"/>
          <p:cNvSpPr>
            <a:spLocks noGrp="1"/>
          </p:cNvSpPr>
          <p:nvPr>
            <p:ph idx="1"/>
          </p:nvPr>
        </p:nvSpPr>
        <p:spPr/>
        <p:txBody>
          <a:bodyPr/>
          <a:lstStyle/>
          <a:p>
            <a:pPr marL="356616" indent="-356616">
              <a:spcBef>
                <a:spcPts val="300"/>
              </a:spcBef>
              <a:spcAft>
                <a:spcPts val="300"/>
              </a:spcAft>
              <a:buClr>
                <a:srgbClr val="2E2E38"/>
              </a:buClr>
            </a:pPr>
            <a:r>
              <a:rPr lang="en-IN" sz="1800" dirty="0"/>
              <a:t>Findings </a:t>
            </a:r>
            <a:r>
              <a:rPr lang="en-US" sz="1800" dirty="0"/>
              <a:t>—</a:t>
            </a:r>
            <a:r>
              <a:rPr lang="en-IN" sz="1800" dirty="0"/>
              <a:t> observations resulting from performing the current year areas of focus which have a dollar impact to the contractors</a:t>
            </a:r>
          </a:p>
          <a:p>
            <a:pPr marL="356616" indent="-356616">
              <a:spcBef>
                <a:spcPts val="300"/>
              </a:spcBef>
              <a:spcAft>
                <a:spcPts val="300"/>
              </a:spcAft>
              <a:buClr>
                <a:srgbClr val="2E2E38"/>
              </a:buClr>
            </a:pPr>
            <a:r>
              <a:rPr lang="en-IN" sz="1800" dirty="0"/>
              <a:t>Recommendations </a:t>
            </a:r>
            <a:r>
              <a:rPr lang="en-US" sz="1800" dirty="0"/>
              <a:t>—</a:t>
            </a:r>
            <a:r>
              <a:rPr lang="en-IN" sz="1800" dirty="0"/>
              <a:t> suggested process improvements for the Department of Water Resources specifically identified through performing the current year areas of focus for which no dollar impact to the contractors was determined</a:t>
            </a:r>
          </a:p>
          <a:p>
            <a:pPr marL="0" indent="0">
              <a:spcBef>
                <a:spcPts val="300"/>
              </a:spcBef>
              <a:spcAft>
                <a:spcPts val="300"/>
              </a:spcAft>
              <a:buClr>
                <a:srgbClr val="2E2E38"/>
              </a:buClr>
              <a:buNone/>
            </a:pPr>
            <a:endParaRPr lang="en-IN" sz="500" dirty="0"/>
          </a:p>
        </p:txBody>
      </p:sp>
    </p:spTree>
    <p:custDataLst>
      <p:custData r:id="rId1"/>
    </p:custDataLst>
    <p:extLst>
      <p:ext uri="{BB962C8B-B14F-4D97-AF65-F5344CB8AC3E}">
        <p14:creationId xmlns:p14="http://schemas.microsoft.com/office/powerpoint/2010/main" val="168994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p:txBody>
          <a:bodyPr/>
          <a:lstStyle/>
          <a:p>
            <a:r>
              <a:rPr lang="en-US" dirty="0"/>
              <a:t>Total current year findings and recommendations count</a:t>
            </a:r>
          </a:p>
        </p:txBody>
      </p:sp>
      <p:sp>
        <p:nvSpPr>
          <p:cNvPr id="9" name="TextBox 8">
            <a:extLst>
              <a:ext uri="{FF2B5EF4-FFF2-40B4-BE49-F238E27FC236}">
                <a16:creationId xmlns:a16="http://schemas.microsoft.com/office/drawing/2014/main" id="{76B1ACD3-30B9-4649-A4D1-957371412054}"/>
              </a:ext>
            </a:extLst>
          </p:cNvPr>
          <p:cNvSpPr txBox="1">
            <a:spLocks noChangeArrowheads="1"/>
          </p:cNvSpPr>
          <p:nvPr/>
        </p:nvSpPr>
        <p:spPr bwMode="auto">
          <a:xfrm>
            <a:off x="457200" y="5941060"/>
            <a:ext cx="8229600" cy="338554"/>
          </a:xfrm>
          <a:prstGeom prst="rect">
            <a:avLst/>
          </a:prstGeom>
          <a:noFill/>
          <a:ln w="9525">
            <a:noFill/>
            <a:miter lim="800000"/>
            <a:headEnd/>
            <a:tailEnd/>
          </a:ln>
        </p:spPr>
        <p:txBody>
          <a:bodyPr lIns="0" tIns="0" rIns="0" bIns="0">
            <a:spAutoFit/>
          </a:bodyPr>
          <a:lstStyle/>
          <a:p>
            <a:pPr marL="112713" indent="-112713"/>
            <a:r>
              <a:rPr lang="en-US" sz="1100" b="0" dirty="0">
                <a:solidFill>
                  <a:schemeClr val="bg1"/>
                </a:solidFill>
              </a:rPr>
              <a:t>* </a:t>
            </a:r>
            <a:r>
              <a:rPr lang="en-US" sz="1100" b="0" dirty="0">
                <a:solidFill>
                  <a:schemeClr val="bg1"/>
                </a:solidFill>
                <a:cs typeface="Arial" panose="020B0604020202020204" pitchFamily="34" charset="0"/>
              </a:rPr>
              <a:t>Cost/debt reconciliation project matters are findings identified reviewing the cost/debt reconciliation project that </a:t>
            </a:r>
            <a:r>
              <a:rPr lang="en-US" sz="1100" dirty="0">
                <a:solidFill>
                  <a:schemeClr val="bg1"/>
                </a:solidFill>
                <a:cs typeface="Arial" panose="020B0604020202020204" pitchFamily="34" charset="0"/>
              </a:rPr>
              <a:t>are adjusted</a:t>
            </a:r>
            <a:r>
              <a:rPr lang="en-US" sz="1100" b="0" dirty="0">
                <a:solidFill>
                  <a:schemeClr val="bg1"/>
                </a:solidFill>
                <a:cs typeface="Arial" panose="020B0604020202020204" pitchFamily="34" charset="0"/>
              </a:rPr>
              <a:t> in the updated working file maintained by the Department of Water Resources.</a:t>
            </a:r>
            <a:endParaRPr lang="en-US" sz="1100" b="0" dirty="0">
              <a:solidFill>
                <a:schemeClr val="bg1"/>
              </a:solidFill>
            </a:endParaRPr>
          </a:p>
        </p:txBody>
      </p:sp>
      <p:sp>
        <p:nvSpPr>
          <p:cNvPr id="2" name="TextBox 1">
            <a:extLst>
              <a:ext uri="{FF2B5EF4-FFF2-40B4-BE49-F238E27FC236}">
                <a16:creationId xmlns:a16="http://schemas.microsoft.com/office/drawing/2014/main" id="{E16C34D9-5C59-F7C8-A428-4575339A55E5}"/>
              </a:ext>
            </a:extLst>
          </p:cNvPr>
          <p:cNvSpPr txBox="1"/>
          <p:nvPr/>
        </p:nvSpPr>
        <p:spPr>
          <a:xfrm>
            <a:off x="457201" y="1086365"/>
            <a:ext cx="2100255" cy="272382"/>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b="1" dirty="0">
                <a:solidFill>
                  <a:schemeClr val="bg1"/>
                </a:solidFill>
              </a:rPr>
              <a:t>Applicable to CCWA</a:t>
            </a:r>
          </a:p>
        </p:txBody>
      </p:sp>
      <p:graphicFrame>
        <p:nvGraphicFramePr>
          <p:cNvPr id="3" name="Content Placeholder 1">
            <a:extLst>
              <a:ext uri="{FF2B5EF4-FFF2-40B4-BE49-F238E27FC236}">
                <a16:creationId xmlns:a16="http://schemas.microsoft.com/office/drawing/2014/main" id="{69BA745A-D5C0-3C62-E7C3-BF6774A49A75}"/>
              </a:ext>
            </a:extLst>
          </p:cNvPr>
          <p:cNvGraphicFramePr>
            <a:graphicFrameLocks/>
          </p:cNvGraphicFramePr>
          <p:nvPr>
            <p:extLst>
              <p:ext uri="{D42A27DB-BD31-4B8C-83A1-F6EECF244321}">
                <p14:modId xmlns:p14="http://schemas.microsoft.com/office/powerpoint/2010/main" val="2260614281"/>
              </p:ext>
            </p:extLst>
          </p:nvPr>
        </p:nvGraphicFramePr>
        <p:xfrm>
          <a:off x="457200" y="1560512"/>
          <a:ext cx="8229600" cy="1501140"/>
        </p:xfrm>
        <a:graphic>
          <a:graphicData uri="http://schemas.openxmlformats.org/drawingml/2006/table">
            <a:tbl>
              <a:tblPr firstRow="1" bandRow="1">
                <a:tableStyleId>{2D5ABB26-0587-4C30-8999-92F81FD0307C}</a:tableStyleId>
              </a:tblPr>
              <a:tblGrid>
                <a:gridCol w="2027484">
                  <a:extLst>
                    <a:ext uri="{9D8B030D-6E8A-4147-A177-3AD203B41FA5}">
                      <a16:colId xmlns:a16="http://schemas.microsoft.com/office/drawing/2014/main" val="72160313"/>
                    </a:ext>
                  </a:extLst>
                </a:gridCol>
                <a:gridCol w="2027484">
                  <a:extLst>
                    <a:ext uri="{9D8B030D-6E8A-4147-A177-3AD203B41FA5}">
                      <a16:colId xmlns:a16="http://schemas.microsoft.com/office/drawing/2014/main" val="2689087594"/>
                    </a:ext>
                  </a:extLst>
                </a:gridCol>
                <a:gridCol w="2087316">
                  <a:extLst>
                    <a:ext uri="{9D8B030D-6E8A-4147-A177-3AD203B41FA5}">
                      <a16:colId xmlns:a16="http://schemas.microsoft.com/office/drawing/2014/main" val="3877340745"/>
                    </a:ext>
                  </a:extLst>
                </a:gridCol>
                <a:gridCol w="2087316">
                  <a:extLst>
                    <a:ext uri="{9D8B030D-6E8A-4147-A177-3AD203B41FA5}">
                      <a16:colId xmlns:a16="http://schemas.microsoft.com/office/drawing/2014/main" val="1772952214"/>
                    </a:ext>
                  </a:extLst>
                </a:gridCol>
              </a:tblGrid>
              <a:tr h="0">
                <a:tc>
                  <a:txBody>
                    <a:bodyPr/>
                    <a:lstStyle/>
                    <a:p>
                      <a:pPr algn="ctr"/>
                      <a:r>
                        <a:rPr lang="en-US" sz="1600" b="1" dirty="0">
                          <a:solidFill>
                            <a:srgbClr val="FFFFFF"/>
                          </a:solidFill>
                          <a:latin typeface="+mn-lt"/>
                        </a:rPr>
                        <a:t>Report</a:t>
                      </a:r>
                    </a:p>
                  </a:txBody>
                  <a:tcPr marL="46990" marR="46990" marT="46990" marB="46990" anchor="b">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solidFill>
                      <a:srgbClr val="747480"/>
                    </a:solidFill>
                  </a:tcPr>
                </a:tc>
                <a:tc>
                  <a:txBody>
                    <a:bodyPr/>
                    <a:lstStyle/>
                    <a:p>
                      <a:pPr algn="ctr"/>
                      <a:r>
                        <a:rPr lang="en-US" sz="1600" b="1" dirty="0">
                          <a:solidFill>
                            <a:srgbClr val="FFFFFF"/>
                          </a:solidFill>
                          <a:latin typeface="+mn-lt"/>
                        </a:rPr>
                        <a:t>Findings </a:t>
                      </a:r>
                    </a:p>
                  </a:txBody>
                  <a:tcPr marL="46990" marR="46990" marT="46990" marB="4699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solidFill>
                      <a:srgbClr val="747480"/>
                    </a:solidFill>
                  </a:tcPr>
                </a:tc>
                <a:tc>
                  <a:txBody>
                    <a:bodyPr/>
                    <a:lstStyle/>
                    <a:p>
                      <a:pPr algn="ctr"/>
                      <a:r>
                        <a:rPr lang="en-US" sz="1600" b="1" dirty="0">
                          <a:solidFill>
                            <a:srgbClr val="FFFFFF"/>
                          </a:solidFill>
                          <a:latin typeface="+mn-lt"/>
                        </a:rPr>
                        <a:t>Recommendations</a:t>
                      </a:r>
                    </a:p>
                  </a:txBody>
                  <a:tcPr marL="46990" marR="46990" marT="46990" marB="4699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solidFill>
                      <a:srgbClr val="747480"/>
                    </a:solidFill>
                  </a:tcPr>
                </a:tc>
                <a:tc>
                  <a:txBody>
                    <a:bodyPr/>
                    <a:lstStyle/>
                    <a:p>
                      <a:pPr algn="ctr"/>
                      <a:r>
                        <a:rPr lang="en-US" sz="1600" b="1" dirty="0">
                          <a:solidFill>
                            <a:srgbClr val="FFFFFF"/>
                          </a:solidFill>
                          <a:latin typeface="+mn-lt"/>
                        </a:rPr>
                        <a:t>Cost/Debt Reconciliation Project Matters*</a:t>
                      </a:r>
                    </a:p>
                  </a:txBody>
                  <a:tcPr marL="46990" marR="46990" marT="46990" marB="46990" anchor="b">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solidFill>
                      <a:srgbClr val="747480"/>
                    </a:solidFill>
                  </a:tcPr>
                </a:tc>
                <a:extLst>
                  <a:ext uri="{0D108BD9-81ED-4DB2-BD59-A6C34878D82A}">
                    <a16:rowId xmlns:a16="http://schemas.microsoft.com/office/drawing/2014/main" val="422448518"/>
                  </a:ext>
                </a:extLst>
              </a:tr>
              <a:tr h="0">
                <a:tc>
                  <a:txBody>
                    <a:bodyPr/>
                    <a:lstStyle/>
                    <a:p>
                      <a:pPr algn="ctr"/>
                      <a:r>
                        <a:rPr lang="en-US" sz="1600" dirty="0">
                          <a:solidFill>
                            <a:schemeClr val="bg1"/>
                          </a:solidFill>
                          <a:latin typeface="+mn-lt"/>
                        </a:rPr>
                        <a:t>CCWA</a:t>
                      </a:r>
                    </a:p>
                  </a:txBody>
                  <a:tcPr marL="46990" marR="46990" marT="46990" marB="4699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noFill/>
                  </a:tcPr>
                </a:tc>
                <a:tc>
                  <a:txBody>
                    <a:bodyPr/>
                    <a:lstStyle/>
                    <a:p>
                      <a:pPr algn="ctr"/>
                      <a:r>
                        <a:rPr lang="en-US" sz="1600" dirty="0">
                          <a:solidFill>
                            <a:schemeClr val="bg1"/>
                          </a:solidFill>
                          <a:latin typeface="+mn-lt"/>
                        </a:rPr>
                        <a:t>5</a:t>
                      </a:r>
                    </a:p>
                  </a:txBody>
                  <a:tcPr marL="46990" marR="46990" marT="46990" marB="4699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noFill/>
                  </a:tcPr>
                </a:tc>
                <a:tc>
                  <a:txBody>
                    <a:bodyPr/>
                    <a:lstStyle/>
                    <a:p>
                      <a:pPr algn="ctr"/>
                      <a:r>
                        <a:rPr lang="en-US" sz="1600" dirty="0">
                          <a:solidFill>
                            <a:schemeClr val="bg1"/>
                          </a:solidFill>
                          <a:latin typeface="+mn-lt"/>
                        </a:rPr>
                        <a:t>2</a:t>
                      </a:r>
                    </a:p>
                  </a:txBody>
                  <a:tcPr marL="46990" marR="46990" marT="46990" marB="4699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noFill/>
                  </a:tcPr>
                </a:tc>
                <a:tc>
                  <a:txBody>
                    <a:bodyPr/>
                    <a:lstStyle/>
                    <a:p>
                      <a:pPr algn="ctr"/>
                      <a:r>
                        <a:rPr lang="en-US" sz="1600" dirty="0">
                          <a:solidFill>
                            <a:schemeClr val="bg1"/>
                          </a:solidFill>
                          <a:latin typeface="+mn-lt"/>
                        </a:rPr>
                        <a:t>0</a:t>
                      </a:r>
                    </a:p>
                  </a:txBody>
                  <a:tcPr marL="46990" marR="46990" marT="46990" marB="4699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597374125"/>
                  </a:ext>
                </a:extLst>
              </a:tr>
              <a:tr h="0">
                <a:tc>
                  <a:txBody>
                    <a:bodyPr/>
                    <a:lstStyle/>
                    <a:p>
                      <a:pPr algn="ctr"/>
                      <a:r>
                        <a:rPr lang="en-US" sz="1600" dirty="0">
                          <a:solidFill>
                            <a:schemeClr val="bg1"/>
                          </a:solidFill>
                          <a:latin typeface="+mn-lt"/>
                        </a:rPr>
                        <a:t>IAA</a:t>
                      </a:r>
                    </a:p>
                  </a:txBody>
                  <a:tcPr marL="46990" marR="46990" marT="46990" marB="4699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noFill/>
                  </a:tcPr>
                </a:tc>
                <a:tc>
                  <a:txBody>
                    <a:bodyPr/>
                    <a:lstStyle/>
                    <a:p>
                      <a:pPr algn="ctr"/>
                      <a:r>
                        <a:rPr lang="en-US" sz="1600" dirty="0">
                          <a:solidFill>
                            <a:schemeClr val="bg1"/>
                          </a:solidFill>
                          <a:latin typeface="+mn-lt"/>
                        </a:rPr>
                        <a:t>11</a:t>
                      </a:r>
                    </a:p>
                  </a:txBody>
                  <a:tcPr marL="46990" marR="46990" marT="46990" marB="4699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noFill/>
                  </a:tcPr>
                </a:tc>
                <a:tc>
                  <a:txBody>
                    <a:bodyPr/>
                    <a:lstStyle/>
                    <a:p>
                      <a:pPr algn="ctr"/>
                      <a:r>
                        <a:rPr lang="en-US" sz="1600" dirty="0">
                          <a:solidFill>
                            <a:schemeClr val="bg1"/>
                          </a:solidFill>
                          <a:latin typeface="+mn-lt"/>
                        </a:rPr>
                        <a:t>9</a:t>
                      </a:r>
                    </a:p>
                  </a:txBody>
                  <a:tcPr marL="46990" marR="46990" marT="46990" marB="4699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noFill/>
                  </a:tcPr>
                </a:tc>
                <a:tc>
                  <a:txBody>
                    <a:bodyPr/>
                    <a:lstStyle/>
                    <a:p>
                      <a:pPr algn="ctr"/>
                      <a:r>
                        <a:rPr lang="en-US" sz="1600" dirty="0">
                          <a:solidFill>
                            <a:schemeClr val="bg1"/>
                          </a:solidFill>
                          <a:latin typeface="+mn-lt"/>
                        </a:rPr>
                        <a:t>4</a:t>
                      </a:r>
                    </a:p>
                  </a:txBody>
                  <a:tcPr marL="46990" marR="46990" marT="46990" marB="4699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433628565"/>
                  </a:ext>
                </a:extLst>
              </a:tr>
            </a:tbl>
          </a:graphicData>
        </a:graphic>
      </p:graphicFrame>
      <p:sp>
        <p:nvSpPr>
          <p:cNvPr id="4" name="TextBox 3">
            <a:extLst>
              <a:ext uri="{FF2B5EF4-FFF2-40B4-BE49-F238E27FC236}">
                <a16:creationId xmlns:a16="http://schemas.microsoft.com/office/drawing/2014/main" id="{512D8CEC-1DB0-5728-A63D-7E2447E2C87F}"/>
              </a:ext>
            </a:extLst>
          </p:cNvPr>
          <p:cNvSpPr txBox="1"/>
          <p:nvPr/>
        </p:nvSpPr>
        <p:spPr>
          <a:xfrm>
            <a:off x="457202" y="3263417"/>
            <a:ext cx="3031599" cy="272382"/>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b="1" dirty="0">
                <a:solidFill>
                  <a:schemeClr val="bg1"/>
                </a:solidFill>
              </a:rPr>
              <a:t>Applicable to all Contractors</a:t>
            </a:r>
          </a:p>
        </p:txBody>
      </p:sp>
      <p:graphicFrame>
        <p:nvGraphicFramePr>
          <p:cNvPr id="5" name="Content Placeholder 1">
            <a:extLst>
              <a:ext uri="{FF2B5EF4-FFF2-40B4-BE49-F238E27FC236}">
                <a16:creationId xmlns:a16="http://schemas.microsoft.com/office/drawing/2014/main" id="{E9B68AE9-3779-9C2D-A716-351A5973DACF}"/>
              </a:ext>
            </a:extLst>
          </p:cNvPr>
          <p:cNvGraphicFramePr>
            <a:graphicFrameLocks/>
          </p:cNvGraphicFramePr>
          <p:nvPr>
            <p:extLst>
              <p:ext uri="{D42A27DB-BD31-4B8C-83A1-F6EECF244321}">
                <p14:modId xmlns:p14="http://schemas.microsoft.com/office/powerpoint/2010/main" val="632544243"/>
              </p:ext>
            </p:extLst>
          </p:nvPr>
        </p:nvGraphicFramePr>
        <p:xfrm>
          <a:off x="457202" y="3755424"/>
          <a:ext cx="8229600" cy="1163320"/>
        </p:xfrm>
        <a:graphic>
          <a:graphicData uri="http://schemas.openxmlformats.org/drawingml/2006/table">
            <a:tbl>
              <a:tblPr firstRow="1" bandRow="1">
                <a:tableStyleId>{2D5ABB26-0587-4C30-8999-92F81FD0307C}</a:tableStyleId>
              </a:tblPr>
              <a:tblGrid>
                <a:gridCol w="2027484">
                  <a:extLst>
                    <a:ext uri="{9D8B030D-6E8A-4147-A177-3AD203B41FA5}">
                      <a16:colId xmlns:a16="http://schemas.microsoft.com/office/drawing/2014/main" val="1289540646"/>
                    </a:ext>
                  </a:extLst>
                </a:gridCol>
                <a:gridCol w="2027484">
                  <a:extLst>
                    <a:ext uri="{9D8B030D-6E8A-4147-A177-3AD203B41FA5}">
                      <a16:colId xmlns:a16="http://schemas.microsoft.com/office/drawing/2014/main" val="2689087594"/>
                    </a:ext>
                  </a:extLst>
                </a:gridCol>
                <a:gridCol w="2087316">
                  <a:extLst>
                    <a:ext uri="{9D8B030D-6E8A-4147-A177-3AD203B41FA5}">
                      <a16:colId xmlns:a16="http://schemas.microsoft.com/office/drawing/2014/main" val="3877340745"/>
                    </a:ext>
                  </a:extLst>
                </a:gridCol>
                <a:gridCol w="2087316">
                  <a:extLst>
                    <a:ext uri="{9D8B030D-6E8A-4147-A177-3AD203B41FA5}">
                      <a16:colId xmlns:a16="http://schemas.microsoft.com/office/drawing/2014/main" val="1772952214"/>
                    </a:ext>
                  </a:extLst>
                </a:gridCol>
              </a:tblGrid>
              <a:tr h="0">
                <a:tc>
                  <a:txBody>
                    <a:bodyPr/>
                    <a:lstStyle/>
                    <a:p>
                      <a:pPr algn="ctr"/>
                      <a:r>
                        <a:rPr lang="en-US" sz="1600" b="1" dirty="0">
                          <a:solidFill>
                            <a:srgbClr val="FFFFFF"/>
                          </a:solidFill>
                          <a:latin typeface="+mn-lt"/>
                        </a:rPr>
                        <a:t>Report</a:t>
                      </a:r>
                    </a:p>
                  </a:txBody>
                  <a:tcPr marL="46990" marR="46990" marT="46990" marB="46990" anchor="b">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solidFill>
                      <a:srgbClr val="747480"/>
                    </a:solidFill>
                  </a:tcPr>
                </a:tc>
                <a:tc>
                  <a:txBody>
                    <a:bodyPr/>
                    <a:lstStyle/>
                    <a:p>
                      <a:pPr algn="ctr"/>
                      <a:r>
                        <a:rPr lang="en-US" sz="1600" b="1" dirty="0">
                          <a:solidFill>
                            <a:srgbClr val="FFFFFF"/>
                          </a:solidFill>
                          <a:latin typeface="+mn-lt"/>
                        </a:rPr>
                        <a:t>Findings </a:t>
                      </a:r>
                    </a:p>
                  </a:txBody>
                  <a:tcPr marL="46990" marR="46990" marT="46990" marB="4699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solidFill>
                      <a:srgbClr val="747480"/>
                    </a:solidFill>
                  </a:tcPr>
                </a:tc>
                <a:tc>
                  <a:txBody>
                    <a:bodyPr/>
                    <a:lstStyle/>
                    <a:p>
                      <a:pPr algn="ctr"/>
                      <a:r>
                        <a:rPr lang="en-US" sz="1600" b="1" dirty="0">
                          <a:solidFill>
                            <a:srgbClr val="FFFFFF"/>
                          </a:solidFill>
                          <a:latin typeface="+mn-lt"/>
                        </a:rPr>
                        <a:t>Recommendations</a:t>
                      </a:r>
                    </a:p>
                  </a:txBody>
                  <a:tcPr marL="46990" marR="46990" marT="46990" marB="4699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solidFill>
                      <a:srgbClr val="747480"/>
                    </a:solidFill>
                  </a:tcPr>
                </a:tc>
                <a:tc>
                  <a:txBody>
                    <a:bodyPr/>
                    <a:lstStyle/>
                    <a:p>
                      <a:pPr algn="ctr"/>
                      <a:r>
                        <a:rPr lang="en-US" sz="1600" b="1" dirty="0">
                          <a:solidFill>
                            <a:srgbClr val="FFFFFF"/>
                          </a:solidFill>
                          <a:latin typeface="+mn-lt"/>
                        </a:rPr>
                        <a:t>Cost/Debt Reconciliation Project Matters*</a:t>
                      </a:r>
                    </a:p>
                  </a:txBody>
                  <a:tcPr marL="46990" marR="46990" marT="46990" marB="46990" anchor="b">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solidFill>
                      <a:srgbClr val="747480"/>
                    </a:solidFill>
                  </a:tcPr>
                </a:tc>
                <a:extLst>
                  <a:ext uri="{0D108BD9-81ED-4DB2-BD59-A6C34878D82A}">
                    <a16:rowId xmlns:a16="http://schemas.microsoft.com/office/drawing/2014/main" val="422448518"/>
                  </a:ext>
                </a:extLst>
              </a:tr>
              <a:tr h="0">
                <a:tc>
                  <a:txBody>
                    <a:bodyPr/>
                    <a:lstStyle/>
                    <a:p>
                      <a:pPr algn="ctr"/>
                      <a:r>
                        <a:rPr lang="en-US" sz="1600" dirty="0">
                          <a:solidFill>
                            <a:schemeClr val="bg1"/>
                          </a:solidFill>
                          <a:latin typeface="+mn-lt"/>
                        </a:rPr>
                        <a:t>IAA</a:t>
                      </a:r>
                    </a:p>
                  </a:txBody>
                  <a:tcPr marL="46990" marR="46990" marT="46990" marB="4699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noFill/>
                  </a:tcPr>
                </a:tc>
                <a:tc>
                  <a:txBody>
                    <a:bodyPr/>
                    <a:lstStyle/>
                    <a:p>
                      <a:pPr algn="ctr"/>
                      <a:r>
                        <a:rPr lang="en-US" sz="1600" dirty="0">
                          <a:solidFill>
                            <a:schemeClr val="bg1"/>
                          </a:solidFill>
                          <a:latin typeface="+mn-lt"/>
                        </a:rPr>
                        <a:t>18</a:t>
                      </a:r>
                    </a:p>
                  </a:txBody>
                  <a:tcPr marL="46990" marR="46990" marT="46990" marB="4699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noFill/>
                  </a:tcPr>
                </a:tc>
                <a:tc>
                  <a:txBody>
                    <a:bodyPr/>
                    <a:lstStyle/>
                    <a:p>
                      <a:pPr algn="ctr"/>
                      <a:r>
                        <a:rPr lang="en-US" sz="1600" dirty="0">
                          <a:solidFill>
                            <a:schemeClr val="bg1"/>
                          </a:solidFill>
                          <a:latin typeface="+mn-lt"/>
                        </a:rPr>
                        <a:t>10</a:t>
                      </a:r>
                    </a:p>
                  </a:txBody>
                  <a:tcPr marL="46990" marR="46990" marT="46990" marB="4699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noFill/>
                  </a:tcPr>
                </a:tc>
                <a:tc>
                  <a:txBody>
                    <a:bodyPr/>
                    <a:lstStyle/>
                    <a:p>
                      <a:pPr algn="ctr"/>
                      <a:r>
                        <a:rPr lang="en-US" sz="1600" dirty="0">
                          <a:solidFill>
                            <a:schemeClr val="bg1"/>
                          </a:solidFill>
                          <a:latin typeface="+mn-lt"/>
                        </a:rPr>
                        <a:t>4</a:t>
                      </a:r>
                    </a:p>
                  </a:txBody>
                  <a:tcPr marL="46990" marR="46990" marT="46990" marB="46990">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597374125"/>
                  </a:ext>
                </a:extLst>
              </a:tr>
            </a:tbl>
          </a:graphicData>
        </a:graphic>
      </p:graphicFrame>
    </p:spTree>
    <p:custDataLst>
      <p:custData r:id="rId1"/>
    </p:custDataLst>
    <p:extLst>
      <p:ext uri="{BB962C8B-B14F-4D97-AF65-F5344CB8AC3E}">
        <p14:creationId xmlns:p14="http://schemas.microsoft.com/office/powerpoint/2010/main" val="216090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p:txBody>
          <a:bodyPr/>
          <a:lstStyle/>
          <a:p>
            <a:r>
              <a:rPr lang="en-US" dirty="0"/>
              <a:t>Dollar impact of findings — CCWA report </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642324704"/>
              </p:ext>
            </p:extLst>
          </p:nvPr>
        </p:nvGraphicFramePr>
        <p:xfrm>
          <a:off x="466727" y="1908855"/>
          <a:ext cx="8229599" cy="2133600"/>
        </p:xfrm>
        <a:graphic>
          <a:graphicData uri="http://schemas.openxmlformats.org/drawingml/2006/table">
            <a:tbl>
              <a:tblPr>
                <a:tableStyleId>{2D5ABB26-0587-4C30-8999-92F81FD0307C}</a:tableStyleId>
              </a:tblPr>
              <a:tblGrid>
                <a:gridCol w="3520482">
                  <a:extLst>
                    <a:ext uri="{9D8B030D-6E8A-4147-A177-3AD203B41FA5}">
                      <a16:colId xmlns:a16="http://schemas.microsoft.com/office/drawing/2014/main" val="20000"/>
                    </a:ext>
                  </a:extLst>
                </a:gridCol>
                <a:gridCol w="1562986">
                  <a:extLst>
                    <a:ext uri="{9D8B030D-6E8A-4147-A177-3AD203B41FA5}">
                      <a16:colId xmlns:a16="http://schemas.microsoft.com/office/drawing/2014/main" val="20001"/>
                    </a:ext>
                  </a:extLst>
                </a:gridCol>
                <a:gridCol w="1605517">
                  <a:extLst>
                    <a:ext uri="{9D8B030D-6E8A-4147-A177-3AD203B41FA5}">
                      <a16:colId xmlns:a16="http://schemas.microsoft.com/office/drawing/2014/main" val="20002"/>
                    </a:ext>
                  </a:extLst>
                </a:gridCol>
                <a:gridCol w="1540614">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Area of Focus</a:t>
                      </a:r>
                    </a:p>
                  </a:txBody>
                  <a:tcPr marL="45720" marR="4572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rgbClr val="7474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Benefit</a:t>
                      </a:r>
                    </a:p>
                  </a:txBody>
                  <a:tcPr marL="45720" marR="4572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rgbClr val="7474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Cost</a:t>
                      </a:r>
                    </a:p>
                  </a:txBody>
                  <a:tcPr marL="45720" marR="4572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rgbClr val="7474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Net benefit (cost) </a:t>
                      </a:r>
                    </a:p>
                  </a:txBody>
                  <a:tcPr marL="45720" marR="4572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n-lt"/>
                          <a:cs typeface="Arial" charset="0"/>
                        </a:rPr>
                        <a:t>Transportation minimum</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49,337</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a:t>
                      </a:r>
                      <a:r>
                        <a:rPr kumimoji="0" lang="en-US" sz="1400" b="1" i="0" u="none" strike="noStrike" kern="1200" cap="none" normalizeH="0" baseline="0" dirty="0">
                          <a:ln>
                            <a:noFill/>
                          </a:ln>
                          <a:solidFill>
                            <a:schemeClr val="bg1"/>
                          </a:solidFill>
                          <a:effectLst/>
                          <a:latin typeface="+mn-lt"/>
                          <a:ea typeface="+mn-ea"/>
                          <a:cs typeface="Arial" charset="0"/>
                        </a:rPr>
                        <a:t>		</a:t>
                      </a:r>
                      <a:r>
                        <a:rPr kumimoji="0" lang="en-US" sz="1400" b="0" i="0" u="none" strike="noStrike" kern="1200" cap="none" normalizeH="0" baseline="0" dirty="0">
                          <a:ln>
                            <a:noFill/>
                          </a:ln>
                          <a:solidFill>
                            <a:schemeClr val="bg1"/>
                          </a:solidFill>
                          <a:effectLst/>
                          <a:latin typeface="+mn-lt"/>
                          <a:ea typeface="+mn-ea"/>
                          <a:cs typeface="Arial" charset="0"/>
                        </a:rPr>
                        <a:t>—</a:t>
                      </a:r>
                      <a:endParaRPr kumimoji="0" lang="en-US" sz="1400" b="1" i="0" u="none" strike="noStrike" kern="1200" cap="none" normalizeH="0" baseline="0" dirty="0">
                        <a:ln>
                          <a:noFill/>
                        </a:ln>
                        <a:solidFill>
                          <a:schemeClr val="bg1"/>
                        </a:solidFill>
                        <a:effectLst/>
                        <a:latin typeface="+mn-lt"/>
                        <a:ea typeface="+mn-ea"/>
                        <a:cs typeface="Arial" charset="0"/>
                      </a:endParaRP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noProof="0" dirty="0">
                          <a:ln>
                            <a:noFill/>
                          </a:ln>
                          <a:solidFill>
                            <a:schemeClr val="bg1"/>
                          </a:solidFill>
                          <a:effectLst/>
                          <a:latin typeface="+mn-lt"/>
                          <a:ea typeface="+mn-ea"/>
                          <a:cs typeface="Arial" charset="0"/>
                        </a:rPr>
                        <a:t>$		49,337</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6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bg1"/>
                          </a:solidFill>
                          <a:effectLst/>
                          <a:latin typeface="+mn-lt"/>
                          <a:cs typeface="Arial" charset="0"/>
                        </a:rPr>
                        <a:t>Rate management credit allocation</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noProof="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noProof="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2917511"/>
                  </a:ext>
                </a:extLst>
              </a:tr>
              <a:tr h="21056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bg1"/>
                          </a:solidFill>
                          <a:effectLst/>
                          <a:latin typeface="+mn-lt"/>
                          <a:cs typeface="Arial" charset="0"/>
                        </a:rPr>
                        <a:t>CBX direct debt service</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1,971,552</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noProof="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noProof="0" dirty="0">
                          <a:ln>
                            <a:noFill/>
                          </a:ln>
                          <a:solidFill>
                            <a:schemeClr val="bg1"/>
                          </a:solidFill>
                          <a:effectLst/>
                          <a:latin typeface="+mn-lt"/>
                          <a:ea typeface="+mn-ea"/>
                          <a:cs typeface="Arial" charset="0"/>
                        </a:rPr>
                        <a:t>		</a:t>
                      </a:r>
                      <a:r>
                        <a:rPr kumimoji="0" lang="en-US" sz="1400" b="0" i="0" u="none" strike="noStrike" kern="1200" cap="none" normalizeH="0" baseline="0" dirty="0">
                          <a:ln>
                            <a:noFill/>
                          </a:ln>
                          <a:solidFill>
                            <a:schemeClr val="bg1"/>
                          </a:solidFill>
                          <a:effectLst/>
                          <a:latin typeface="+mn-lt"/>
                          <a:ea typeface="+mn-ea"/>
                          <a:cs typeface="Arial" charset="0"/>
                        </a:rPr>
                        <a:t>1,971,552</a:t>
                      </a:r>
                      <a:endParaRPr kumimoji="0" lang="en-US" sz="1400" b="0" i="0" u="none" strike="noStrike" kern="1200" cap="none" normalizeH="0" baseline="0" noProof="0" dirty="0">
                        <a:ln>
                          <a:noFill/>
                        </a:ln>
                        <a:solidFill>
                          <a:schemeClr val="bg1"/>
                        </a:solidFill>
                        <a:effectLst/>
                        <a:latin typeface="+mn-lt"/>
                        <a:ea typeface="+mn-ea"/>
                        <a:cs typeface="Arial" charset="0"/>
                      </a:endParaRP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056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bg1"/>
                          </a:solidFill>
                          <a:effectLst/>
                          <a:latin typeface="+mn-lt"/>
                          <a:cs typeface="Arial" charset="0"/>
                        </a:rPr>
                        <a:t>CBX cost/debt reconciliation</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noProof="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noProof="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4648269"/>
                  </a:ext>
                </a:extLst>
              </a:tr>
              <a:tr h="1184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bg1"/>
                          </a:solidFill>
                          <a:effectLst/>
                          <a:latin typeface="+mn-lt"/>
                          <a:cs typeface="Arial" charset="0"/>
                        </a:rPr>
                        <a:t>FAD890 alpha allocation cycle</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noProof="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4009704"/>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n-lt"/>
                          <a:cs typeface="Arial" charset="0"/>
                        </a:rPr>
                        <a:t>Total</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1" i="0" u="none" strike="noStrike" kern="1200" cap="none" normalizeH="0" baseline="0" dirty="0">
                          <a:ln>
                            <a:noFill/>
                          </a:ln>
                          <a:solidFill>
                            <a:schemeClr val="bg1"/>
                          </a:solidFill>
                          <a:effectLst/>
                          <a:latin typeface="+mn-lt"/>
                          <a:ea typeface="+mn-ea"/>
                          <a:cs typeface="Arial" charset="0"/>
                        </a:rPr>
                        <a:t>$		2,020,889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1" i="0" u="none" strike="noStrike" kern="1200" cap="none" normalizeH="0" baseline="0" dirty="0">
                          <a:ln>
                            <a:noFill/>
                          </a:ln>
                          <a:solidFill>
                            <a:schemeClr val="bg1"/>
                          </a:solidFill>
                          <a:effectLst/>
                          <a:latin typeface="+mn-lt"/>
                          <a:ea typeface="+mn-ea"/>
                          <a:cs typeface="Arial" charset="0"/>
                        </a:rPr>
                        <a:t>$		</a:t>
                      </a:r>
                      <a:r>
                        <a:rPr kumimoji="0" lang="en-US" sz="1400" b="0" i="0" u="none" strike="noStrike" kern="1200" cap="none" normalizeH="0" baseline="0" dirty="0">
                          <a:ln>
                            <a:noFill/>
                          </a:ln>
                          <a:solidFill>
                            <a:schemeClr val="bg1"/>
                          </a:solidFill>
                          <a:effectLst/>
                          <a:latin typeface="+mn-lt"/>
                          <a:ea typeface="+mn-ea"/>
                          <a:cs typeface="Arial" charset="0"/>
                        </a:rPr>
                        <a:t>—</a:t>
                      </a:r>
                      <a:endParaRPr kumimoji="0" lang="en-US" sz="1400" b="1" i="0" u="none" strike="noStrike" kern="1200" cap="none" normalizeH="0" baseline="0" dirty="0">
                        <a:ln>
                          <a:noFill/>
                        </a:ln>
                        <a:solidFill>
                          <a:schemeClr val="bg1"/>
                        </a:solidFill>
                        <a:effectLst/>
                        <a:latin typeface="+mn-lt"/>
                        <a:ea typeface="+mn-ea"/>
                        <a:cs typeface="Arial" charset="0"/>
                      </a:endParaRP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1" i="0" u="none" strike="noStrike" kern="1200" cap="none" normalizeH="0" baseline="0" dirty="0">
                          <a:ln>
                            <a:noFill/>
                          </a:ln>
                          <a:solidFill>
                            <a:schemeClr val="bg1"/>
                          </a:solidFill>
                          <a:effectLst/>
                          <a:latin typeface="+mn-lt"/>
                          <a:ea typeface="+mn-ea"/>
                          <a:cs typeface="Arial" charset="0"/>
                        </a:rPr>
                        <a:t>$		2,020,889</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7"/>
                  </a:ext>
                </a:extLst>
              </a:tr>
            </a:tbl>
          </a:graphicData>
        </a:graphic>
      </p:graphicFrame>
      <p:sp>
        <p:nvSpPr>
          <p:cNvPr id="4" name="Content Placeholder 5">
            <a:extLst>
              <a:ext uri="{FF2B5EF4-FFF2-40B4-BE49-F238E27FC236}">
                <a16:creationId xmlns:a16="http://schemas.microsoft.com/office/drawing/2014/main" id="{FBBE236B-402A-42CE-80D6-BE35CC537393}"/>
              </a:ext>
            </a:extLst>
          </p:cNvPr>
          <p:cNvSpPr txBox="1">
            <a:spLocks/>
          </p:cNvSpPr>
          <p:nvPr/>
        </p:nvSpPr>
        <p:spPr>
          <a:xfrm>
            <a:off x="466726" y="1139598"/>
            <a:ext cx="8229600" cy="699589"/>
          </a:xfrm>
          <a:prstGeom prst="rect">
            <a:avLst/>
          </a:prstGeom>
        </p:spPr>
        <p:txBody>
          <a:bodyPr vert="horz" lIns="0" tIns="0" rIns="0" bIns="0" rtlCol="0" anchor="t" anchorCtr="0">
            <a:noAutofit/>
          </a:bodyPr>
          <a:lstStyle>
            <a:lvl1pPr marL="267319" indent="-267319" algn="l" defTabSz="685434" rtl="0" eaLnBrk="1" latinLnBrk="0" hangingPunct="1">
              <a:spcBef>
                <a:spcPct val="20000"/>
              </a:spcBef>
              <a:buClr>
                <a:srgbClr val="FFE600"/>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rgbClr val="FFE600"/>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rgbClr val="FFE600"/>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rgbClr val="FFE600"/>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rgbClr val="FFE600"/>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spcBef>
                <a:spcPts val="300"/>
              </a:spcBef>
              <a:spcAft>
                <a:spcPts val="300"/>
              </a:spcAft>
              <a:buNone/>
            </a:pPr>
            <a:r>
              <a:rPr lang="en-US" dirty="0"/>
              <a:t>Below is the dollar impact of findings quantified included in the CCWA report:</a:t>
            </a:r>
          </a:p>
        </p:txBody>
      </p:sp>
      <p:sp>
        <p:nvSpPr>
          <p:cNvPr id="2" name="Content Placeholder 5">
            <a:extLst>
              <a:ext uri="{FF2B5EF4-FFF2-40B4-BE49-F238E27FC236}">
                <a16:creationId xmlns:a16="http://schemas.microsoft.com/office/drawing/2014/main" id="{71677F89-CBD1-48ED-3DEB-F60A313709AD}"/>
              </a:ext>
            </a:extLst>
          </p:cNvPr>
          <p:cNvSpPr txBox="1">
            <a:spLocks/>
          </p:cNvSpPr>
          <p:nvPr/>
        </p:nvSpPr>
        <p:spPr>
          <a:xfrm>
            <a:off x="466727" y="4261621"/>
            <a:ext cx="8229600" cy="1189945"/>
          </a:xfrm>
          <a:prstGeom prst="rect">
            <a:avLst/>
          </a:prstGeom>
        </p:spPr>
        <p:txBody>
          <a:bodyPr vert="horz" lIns="0" tIns="0" rIns="0" bIns="0" rtlCol="0" anchor="t" anchorCtr="0">
            <a:noAutofit/>
          </a:bodyPr>
          <a:lstStyle>
            <a:lvl1pPr marL="267319" indent="-267319" algn="l" defTabSz="685434" rtl="0" eaLnBrk="1" latinLnBrk="0" hangingPunct="1">
              <a:spcBef>
                <a:spcPct val="20000"/>
              </a:spcBef>
              <a:buClr>
                <a:srgbClr val="FFE600"/>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rgbClr val="FFE600"/>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rgbClr val="FFE600"/>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rgbClr val="FFE600"/>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rgbClr val="FFE600"/>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spcBef>
                <a:spcPts val="300"/>
              </a:spcBef>
              <a:spcAft>
                <a:spcPts val="300"/>
              </a:spcAft>
              <a:buNone/>
            </a:pPr>
            <a:r>
              <a:rPr lang="en-US" sz="1800" dirty="0"/>
              <a:t>Definitions:</a:t>
            </a:r>
          </a:p>
          <a:p>
            <a:pPr marL="356616" marR="0" lvl="0" indent="-356616" algn="l" defTabSz="685434" rtl="0" eaLnBrk="1" fontAlgn="auto" latinLnBrk="0" hangingPunct="1">
              <a:lnSpc>
                <a:spcPct val="100000"/>
              </a:lnSpc>
              <a:spcBef>
                <a:spcPts val="300"/>
              </a:spcBef>
              <a:spcAft>
                <a:spcPts val="300"/>
              </a:spcAft>
              <a:buClr>
                <a:srgbClr val="2E2E38"/>
              </a:buClr>
              <a:buSzPct val="100000"/>
              <a:buFont typeface="EYInterstate" panose="02000503020000020004" pitchFamily="2" charset="0"/>
              <a:buChar char="•"/>
              <a:tabLst/>
              <a:defRPr/>
            </a:pPr>
            <a:r>
              <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Benefit </a:t>
            </a:r>
            <a:r>
              <a:rPr lang="en-US" sz="1800" dirty="0"/>
              <a:t>—</a:t>
            </a:r>
            <a:r>
              <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Overstatement of costs charged to CCWA</a:t>
            </a:r>
          </a:p>
          <a:p>
            <a:pPr marL="356616" marR="0" lvl="0" indent="-356616" algn="l" defTabSz="685434" rtl="0" eaLnBrk="1" fontAlgn="auto" latinLnBrk="0" hangingPunct="1">
              <a:lnSpc>
                <a:spcPct val="100000"/>
              </a:lnSpc>
              <a:spcBef>
                <a:spcPts val="300"/>
              </a:spcBef>
              <a:spcAft>
                <a:spcPts val="300"/>
              </a:spcAft>
              <a:buClr>
                <a:srgbClr val="2E2E38"/>
              </a:buClr>
              <a:buSzPct val="100000"/>
              <a:buFont typeface="EYInterstate" panose="02000503020000020004" pitchFamily="2" charset="0"/>
              <a:buChar char="•"/>
              <a:tabLst/>
              <a:defRPr/>
            </a:pPr>
            <a:r>
              <a:rPr lang="en-IN" sz="1800" dirty="0">
                <a:solidFill>
                  <a:srgbClr val="2E2E38"/>
                </a:solidFill>
              </a:rPr>
              <a:t>Cost </a:t>
            </a:r>
            <a:r>
              <a:rPr lang="en-US" sz="1800" dirty="0"/>
              <a:t>—</a:t>
            </a:r>
            <a:r>
              <a:rPr lang="en-IN" sz="1800" dirty="0">
                <a:solidFill>
                  <a:srgbClr val="2E2E38"/>
                </a:solidFill>
              </a:rPr>
              <a:t> Understatement of costs charged to CCWA</a:t>
            </a: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Tree>
    <p:custDataLst>
      <p:custData r:id="rId1"/>
    </p:custDataLst>
    <p:extLst>
      <p:ext uri="{BB962C8B-B14F-4D97-AF65-F5344CB8AC3E}">
        <p14:creationId xmlns:p14="http://schemas.microsoft.com/office/powerpoint/2010/main" val="256035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p:txBody>
          <a:bodyPr/>
          <a:lstStyle/>
          <a:p>
            <a:r>
              <a:rPr lang="en-US" dirty="0"/>
              <a:t>Dollar impact of findings — IAA report — CCWA </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3966855079"/>
              </p:ext>
            </p:extLst>
          </p:nvPr>
        </p:nvGraphicFramePr>
        <p:xfrm>
          <a:off x="466727" y="1908855"/>
          <a:ext cx="8229599" cy="2438400"/>
        </p:xfrm>
        <a:graphic>
          <a:graphicData uri="http://schemas.openxmlformats.org/drawingml/2006/table">
            <a:tbl>
              <a:tblPr>
                <a:tableStyleId>{2D5ABB26-0587-4C30-8999-92F81FD0307C}</a:tableStyleId>
              </a:tblPr>
              <a:tblGrid>
                <a:gridCol w="3293873">
                  <a:extLst>
                    <a:ext uri="{9D8B030D-6E8A-4147-A177-3AD203B41FA5}">
                      <a16:colId xmlns:a16="http://schemas.microsoft.com/office/drawing/2014/main" val="20000"/>
                    </a:ext>
                  </a:extLst>
                </a:gridCol>
                <a:gridCol w="1645242">
                  <a:extLst>
                    <a:ext uri="{9D8B030D-6E8A-4147-A177-3AD203B41FA5}">
                      <a16:colId xmlns:a16="http://schemas.microsoft.com/office/drawing/2014/main" val="20001"/>
                    </a:ext>
                  </a:extLst>
                </a:gridCol>
                <a:gridCol w="1645242">
                  <a:extLst>
                    <a:ext uri="{9D8B030D-6E8A-4147-A177-3AD203B41FA5}">
                      <a16:colId xmlns:a16="http://schemas.microsoft.com/office/drawing/2014/main" val="20002"/>
                    </a:ext>
                  </a:extLst>
                </a:gridCol>
                <a:gridCol w="1645242">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Area of Focus</a:t>
                      </a:r>
                    </a:p>
                  </a:txBody>
                  <a:tcPr marL="45720" marR="4572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rgbClr val="7474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Benefit</a:t>
                      </a:r>
                    </a:p>
                  </a:txBody>
                  <a:tcPr marL="45720" marR="4572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rgbClr val="7474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Cost</a:t>
                      </a:r>
                    </a:p>
                  </a:txBody>
                  <a:tcPr marL="45720" marR="4572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rgbClr val="7474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Net benefit (cost) </a:t>
                      </a:r>
                    </a:p>
                  </a:txBody>
                  <a:tcPr marL="45720" marR="4572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n-lt"/>
                          <a:cs typeface="Arial" charset="0"/>
                        </a:rPr>
                        <a:t>Alpha allocation cycles</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7,501</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a:t>
                      </a:r>
                      <a:r>
                        <a:rPr kumimoji="0" lang="en-US" sz="1400" b="0" i="0" u="none" strike="noStrike" kern="1200" cap="none" normalizeH="0" baseline="0" noProof="0" dirty="0">
                          <a:ln>
                            <a:noFill/>
                          </a:ln>
                          <a:solidFill>
                            <a:schemeClr val="bg1"/>
                          </a:solidFill>
                          <a:effectLst/>
                          <a:latin typeface="+mn-lt"/>
                          <a:ea typeface="+mn-ea"/>
                          <a:cs typeface="Arial" charset="0"/>
                        </a:rPr>
                        <a:t>—</a:t>
                      </a:r>
                      <a:endParaRPr kumimoji="0" lang="en-US" sz="1400" b="0" i="0" u="none" strike="noStrike" kern="1200" cap="none" normalizeH="0" baseline="0" dirty="0">
                        <a:ln>
                          <a:noFill/>
                        </a:ln>
                        <a:solidFill>
                          <a:schemeClr val="bg1"/>
                        </a:solidFill>
                        <a:effectLst/>
                        <a:latin typeface="+mn-lt"/>
                        <a:ea typeface="+mn-ea"/>
                        <a:cs typeface="Arial" charset="0"/>
                      </a:endParaRP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7,501</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chemeClr val="bg1"/>
                          </a:solidFill>
                        </a:rPr>
                        <a:t>System power costs</a:t>
                      </a:r>
                      <a:endParaRPr lang="en-IN" sz="1400" dirty="0">
                        <a:solidFill>
                          <a:schemeClr val="bg1"/>
                        </a:solidFill>
                      </a:endParaRP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3,928</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a:t>
                      </a:r>
                      <a:r>
                        <a:rPr kumimoji="0" lang="en-US" sz="1400" b="0" i="0" u="none" strike="noStrike" kern="1200" cap="none" normalizeH="0" baseline="0" noProof="0" dirty="0">
                          <a:ln>
                            <a:noFill/>
                          </a:ln>
                          <a:solidFill>
                            <a:schemeClr val="bg1"/>
                          </a:solidFill>
                          <a:effectLst/>
                          <a:latin typeface="+mn-lt"/>
                          <a:ea typeface="+mn-ea"/>
                          <a:cs typeface="Arial" charset="0"/>
                        </a:rPr>
                        <a:t>—</a:t>
                      </a:r>
                      <a:endParaRPr kumimoji="0" lang="en-US" sz="1400" b="0" i="0" u="none" strike="noStrike" kern="1200" cap="none" normalizeH="0" baseline="0" dirty="0">
                        <a:ln>
                          <a:noFill/>
                        </a:ln>
                        <a:solidFill>
                          <a:schemeClr val="bg1"/>
                        </a:solidFill>
                        <a:effectLst/>
                        <a:latin typeface="+mn-lt"/>
                        <a:ea typeface="+mn-ea"/>
                        <a:cs typeface="Arial" charset="0"/>
                      </a:endParaRP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3,928</a:t>
                      </a:r>
                      <a:endParaRPr kumimoji="0" lang="en-US" sz="1400" b="0" i="0" u="none" strike="noStrike" kern="1200" cap="none" normalizeH="0" baseline="0" noProof="0" dirty="0">
                        <a:ln>
                          <a:noFill/>
                        </a:ln>
                        <a:solidFill>
                          <a:schemeClr val="bg1"/>
                        </a:solidFill>
                        <a:effectLst/>
                        <a:latin typeface="+mn-lt"/>
                        <a:ea typeface="+mn-ea"/>
                        <a:cs typeface="Arial" charset="0"/>
                      </a:endParaRP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291751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normalizeH="0" baseline="0" dirty="0">
                          <a:ln>
                            <a:noFill/>
                          </a:ln>
                          <a:solidFill>
                            <a:schemeClr val="bg1"/>
                          </a:solidFill>
                          <a:effectLst/>
                          <a:latin typeface="+mn-lt"/>
                          <a:ea typeface="+mn-ea"/>
                          <a:cs typeface="Arial" charset="0"/>
                        </a:rPr>
                        <a:t>Delta water charge</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131,680</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noProof="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noProof="0" dirty="0">
                          <a:ln>
                            <a:noFill/>
                          </a:ln>
                          <a:solidFill>
                            <a:schemeClr val="bg1"/>
                          </a:solidFill>
                          <a:effectLst/>
                          <a:latin typeface="+mn-lt"/>
                          <a:ea typeface="+mn-ea"/>
                          <a:cs typeface="Arial" charset="0"/>
                        </a:rPr>
                        <a:t>		131,680</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normalizeH="0" baseline="0" dirty="0">
                          <a:ln>
                            <a:noFill/>
                          </a:ln>
                          <a:solidFill>
                            <a:schemeClr val="bg1"/>
                          </a:solidFill>
                          <a:effectLst/>
                          <a:latin typeface="+mn-lt"/>
                          <a:cs typeface="+mn-cs"/>
                        </a:rPr>
                        <a:t>Statement of charges</a:t>
                      </a:r>
                      <a:endParaRPr kumimoji="0" lang="en-US" sz="1400" b="0" i="0" u="none" strike="noStrike" cap="none" normalizeH="0" baseline="0" dirty="0">
                        <a:ln>
                          <a:noFill/>
                        </a:ln>
                        <a:solidFill>
                          <a:schemeClr val="bg1"/>
                        </a:solidFill>
                        <a:effectLst/>
                        <a:latin typeface="+mn-lt"/>
                        <a:cs typeface="Arial" charset="0"/>
                      </a:endParaRP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5,354</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a:t>
                      </a:r>
                      <a:r>
                        <a:rPr kumimoji="0" lang="en-US" sz="1400" b="0" i="0" u="none" strike="noStrike" kern="1200" cap="none" normalizeH="0" baseline="0" noProof="0" dirty="0">
                          <a:ln>
                            <a:noFill/>
                          </a:ln>
                          <a:solidFill>
                            <a:schemeClr val="bg1"/>
                          </a:solidFill>
                          <a:effectLst/>
                          <a:latin typeface="+mn-lt"/>
                          <a:ea typeface="+mn-ea"/>
                          <a:cs typeface="Arial" charset="0"/>
                        </a:rPr>
                        <a:t>—</a:t>
                      </a:r>
                      <a:endParaRPr kumimoji="0" lang="en-US" sz="1400" b="0" i="0" u="none" strike="noStrike" kern="1200" cap="none" normalizeH="0" baseline="0" dirty="0">
                        <a:ln>
                          <a:noFill/>
                        </a:ln>
                        <a:solidFill>
                          <a:schemeClr val="bg1"/>
                        </a:solidFill>
                        <a:effectLst/>
                        <a:latin typeface="+mn-lt"/>
                        <a:ea typeface="+mn-ea"/>
                        <a:cs typeface="Arial" charset="0"/>
                      </a:endParaRP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a:t>
                      </a:r>
                      <a:r>
                        <a:rPr kumimoji="0" lang="en-US" sz="1400" b="0" i="0" u="none" strike="noStrike" kern="1200" cap="none" normalizeH="0" baseline="0" noProof="0" dirty="0">
                          <a:ln>
                            <a:noFill/>
                          </a:ln>
                          <a:solidFill>
                            <a:schemeClr val="bg1"/>
                          </a:solidFill>
                          <a:effectLst/>
                          <a:latin typeface="+mn-lt"/>
                          <a:ea typeface="+mn-ea"/>
                          <a:cs typeface="Arial" charset="0"/>
                        </a:rPr>
                        <a:t>5,354</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bg1"/>
                          </a:solidFill>
                          <a:effectLst/>
                          <a:latin typeface="+mn-lt"/>
                          <a:cs typeface="Arial" charset="0"/>
                        </a:rPr>
                        <a:t>Transportation minimum and capital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3,496</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3,496</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4009704"/>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bg1"/>
                          </a:solidFill>
                          <a:effectLst/>
                          <a:latin typeface="+mn-lt"/>
                          <a:cs typeface="Arial" charset="0"/>
                        </a:rPr>
                        <a:t>Debt service</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873,150</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873,150</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n-lt"/>
                          <a:cs typeface="Arial" charset="0"/>
                        </a:rPr>
                        <a:t>Total</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1" i="0" u="none" strike="noStrike" kern="1200" cap="none" normalizeH="0" baseline="0" dirty="0">
                          <a:ln>
                            <a:noFill/>
                          </a:ln>
                          <a:solidFill>
                            <a:schemeClr val="bg1"/>
                          </a:solidFill>
                          <a:effectLst/>
                          <a:latin typeface="+mn-lt"/>
                          <a:ea typeface="+mn-ea"/>
                          <a:cs typeface="Arial" charset="0"/>
                        </a:rPr>
                        <a:t>$		1,025,109</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1" i="0" u="none" strike="noStrike" kern="1200" cap="none" normalizeH="0" baseline="0" dirty="0">
                          <a:ln>
                            <a:noFill/>
                          </a:ln>
                          <a:solidFill>
                            <a:schemeClr val="bg1"/>
                          </a:solidFill>
                          <a:effectLst/>
                          <a:latin typeface="+mn-lt"/>
                          <a:ea typeface="+mn-ea"/>
                          <a:cs typeface="Arial" charset="0"/>
                        </a:rPr>
                        <a:t>$		</a:t>
                      </a:r>
                      <a:r>
                        <a:rPr kumimoji="0" lang="en-US" sz="1400" b="0" i="0" u="none" strike="noStrike" kern="1200" cap="none" normalizeH="0" baseline="0" dirty="0">
                          <a:ln>
                            <a:noFill/>
                          </a:ln>
                          <a:solidFill>
                            <a:schemeClr val="bg1"/>
                          </a:solidFill>
                          <a:effectLst/>
                          <a:latin typeface="+mn-lt"/>
                          <a:ea typeface="+mn-ea"/>
                          <a:cs typeface="Arial" charset="0"/>
                        </a:rPr>
                        <a:t>—</a:t>
                      </a:r>
                      <a:endParaRPr kumimoji="0" lang="en-US" sz="1400" b="1" i="0" u="none" strike="noStrike" kern="1200" cap="none" normalizeH="0" baseline="0" dirty="0">
                        <a:ln>
                          <a:noFill/>
                        </a:ln>
                        <a:solidFill>
                          <a:schemeClr val="bg1"/>
                        </a:solidFill>
                        <a:effectLst/>
                        <a:latin typeface="+mn-lt"/>
                        <a:ea typeface="+mn-ea"/>
                        <a:cs typeface="Arial" charset="0"/>
                      </a:endParaRP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1" i="0" u="none" strike="noStrike" kern="1200" cap="none" normalizeH="0" baseline="0" dirty="0">
                          <a:ln>
                            <a:noFill/>
                          </a:ln>
                          <a:solidFill>
                            <a:schemeClr val="bg1"/>
                          </a:solidFill>
                          <a:effectLst/>
                          <a:latin typeface="+mn-lt"/>
                          <a:ea typeface="+mn-ea"/>
                          <a:cs typeface="Arial" charset="0"/>
                        </a:rPr>
                        <a:t>$		1,025,109</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7"/>
                  </a:ext>
                </a:extLst>
              </a:tr>
            </a:tbl>
          </a:graphicData>
        </a:graphic>
      </p:graphicFrame>
      <p:sp>
        <p:nvSpPr>
          <p:cNvPr id="4" name="Content Placeholder 5">
            <a:extLst>
              <a:ext uri="{FF2B5EF4-FFF2-40B4-BE49-F238E27FC236}">
                <a16:creationId xmlns:a16="http://schemas.microsoft.com/office/drawing/2014/main" id="{FBBE236B-402A-42CE-80D6-BE35CC537393}"/>
              </a:ext>
            </a:extLst>
          </p:cNvPr>
          <p:cNvSpPr txBox="1">
            <a:spLocks/>
          </p:cNvSpPr>
          <p:nvPr/>
        </p:nvSpPr>
        <p:spPr>
          <a:xfrm>
            <a:off x="466726" y="1139598"/>
            <a:ext cx="8229600" cy="699589"/>
          </a:xfrm>
          <a:prstGeom prst="rect">
            <a:avLst/>
          </a:prstGeom>
        </p:spPr>
        <p:txBody>
          <a:bodyPr vert="horz" lIns="0" tIns="0" rIns="0" bIns="0" rtlCol="0" anchor="t" anchorCtr="0">
            <a:noAutofit/>
          </a:bodyPr>
          <a:lstStyle>
            <a:lvl1pPr marL="267319" indent="-267319" algn="l" defTabSz="685434" rtl="0" eaLnBrk="1" latinLnBrk="0" hangingPunct="1">
              <a:spcBef>
                <a:spcPct val="20000"/>
              </a:spcBef>
              <a:buClr>
                <a:srgbClr val="FFE600"/>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rgbClr val="FFE600"/>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rgbClr val="FFE600"/>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rgbClr val="FFE600"/>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rgbClr val="FFE600"/>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spcBef>
                <a:spcPts val="300"/>
              </a:spcBef>
              <a:spcAft>
                <a:spcPts val="300"/>
              </a:spcAft>
              <a:buNone/>
            </a:pPr>
            <a:r>
              <a:rPr lang="en-US" dirty="0"/>
              <a:t>Below is the dollar impact of findings quantified for CCWA included in the IAA report:</a:t>
            </a:r>
          </a:p>
        </p:txBody>
      </p:sp>
      <p:sp>
        <p:nvSpPr>
          <p:cNvPr id="2" name="Content Placeholder 5">
            <a:extLst>
              <a:ext uri="{FF2B5EF4-FFF2-40B4-BE49-F238E27FC236}">
                <a16:creationId xmlns:a16="http://schemas.microsoft.com/office/drawing/2014/main" id="{1B3281A1-7AE7-9ADF-DF0D-3EB301A46002}"/>
              </a:ext>
            </a:extLst>
          </p:cNvPr>
          <p:cNvSpPr txBox="1">
            <a:spLocks/>
          </p:cNvSpPr>
          <p:nvPr/>
        </p:nvSpPr>
        <p:spPr>
          <a:xfrm>
            <a:off x="457200" y="4528457"/>
            <a:ext cx="8229600" cy="1189945"/>
          </a:xfrm>
          <a:prstGeom prst="rect">
            <a:avLst/>
          </a:prstGeom>
        </p:spPr>
        <p:txBody>
          <a:bodyPr vert="horz" lIns="0" tIns="0" rIns="0" bIns="0" rtlCol="0" anchor="t" anchorCtr="0">
            <a:noAutofit/>
          </a:bodyPr>
          <a:lstStyle>
            <a:lvl1pPr marL="267319" indent="-267319" algn="l" defTabSz="685434" rtl="0" eaLnBrk="1" latinLnBrk="0" hangingPunct="1">
              <a:spcBef>
                <a:spcPct val="20000"/>
              </a:spcBef>
              <a:buClr>
                <a:srgbClr val="FFE600"/>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rgbClr val="FFE600"/>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rgbClr val="FFE600"/>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rgbClr val="FFE600"/>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rgbClr val="FFE600"/>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spcBef>
                <a:spcPts val="300"/>
              </a:spcBef>
              <a:spcAft>
                <a:spcPts val="300"/>
              </a:spcAft>
              <a:buNone/>
            </a:pPr>
            <a:r>
              <a:rPr lang="en-US" sz="1800" dirty="0"/>
              <a:t>Definitions:</a:t>
            </a:r>
          </a:p>
          <a:p>
            <a:pPr marL="356616" marR="0" lvl="0" indent="-356616" algn="l" defTabSz="685434" rtl="0" eaLnBrk="1" fontAlgn="auto" latinLnBrk="0" hangingPunct="1">
              <a:lnSpc>
                <a:spcPct val="100000"/>
              </a:lnSpc>
              <a:spcBef>
                <a:spcPts val="300"/>
              </a:spcBef>
              <a:spcAft>
                <a:spcPts val="300"/>
              </a:spcAft>
              <a:buClr>
                <a:srgbClr val="2E2E38"/>
              </a:buClr>
              <a:buSzPct val="100000"/>
              <a:buFont typeface="EYInterstate" panose="02000503020000020004" pitchFamily="2" charset="0"/>
              <a:buChar char="•"/>
              <a:tabLst/>
              <a:defRPr/>
            </a:pPr>
            <a:r>
              <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Benefit </a:t>
            </a:r>
            <a:r>
              <a:rPr lang="en-US" sz="1800" dirty="0"/>
              <a:t>—</a:t>
            </a:r>
            <a:r>
              <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Overstatement of costs charged to </a:t>
            </a:r>
            <a:r>
              <a:rPr lang="en-IN" sz="1800" dirty="0">
                <a:solidFill>
                  <a:srgbClr val="2E2E38"/>
                </a:solidFill>
              </a:rPr>
              <a:t>CCWA</a:t>
            </a: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356616" marR="0" lvl="0" indent="-356616" algn="l" defTabSz="685434" rtl="0" eaLnBrk="1" fontAlgn="auto" latinLnBrk="0" hangingPunct="1">
              <a:lnSpc>
                <a:spcPct val="100000"/>
              </a:lnSpc>
              <a:spcBef>
                <a:spcPts val="300"/>
              </a:spcBef>
              <a:spcAft>
                <a:spcPts val="300"/>
              </a:spcAft>
              <a:buClr>
                <a:srgbClr val="2E2E38"/>
              </a:buClr>
              <a:buSzPct val="100000"/>
              <a:buFont typeface="EYInterstate" panose="02000503020000020004" pitchFamily="2" charset="0"/>
              <a:buChar char="•"/>
              <a:tabLst/>
              <a:defRPr/>
            </a:pPr>
            <a:r>
              <a:rPr lang="en-IN" sz="1800" dirty="0">
                <a:solidFill>
                  <a:srgbClr val="2E2E38"/>
                </a:solidFill>
              </a:rPr>
              <a:t>Cost </a:t>
            </a:r>
            <a:r>
              <a:rPr lang="en-US" sz="1800" dirty="0"/>
              <a:t>—</a:t>
            </a:r>
            <a:r>
              <a:rPr lang="en-IN" sz="1800" dirty="0">
                <a:solidFill>
                  <a:srgbClr val="2E2E38"/>
                </a:solidFill>
              </a:rPr>
              <a:t> Understatement of costs charged to CCWA</a:t>
            </a: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Tree>
    <p:custDataLst>
      <p:custData r:id="rId1"/>
    </p:custDataLst>
    <p:extLst>
      <p:ext uri="{BB962C8B-B14F-4D97-AF65-F5344CB8AC3E}">
        <p14:creationId xmlns:p14="http://schemas.microsoft.com/office/powerpoint/2010/main" val="321903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p:txBody>
          <a:bodyPr/>
          <a:lstStyle/>
          <a:p>
            <a:r>
              <a:rPr lang="en-US" dirty="0"/>
              <a:t>Dollar impact of findings — All contractors</a:t>
            </a:r>
          </a:p>
        </p:txBody>
      </p:sp>
      <p:graphicFrame>
        <p:nvGraphicFramePr>
          <p:cNvPr id="8" name="Content Placeholder 7"/>
          <p:cNvGraphicFramePr>
            <a:graphicFrameLocks noGrp="1"/>
          </p:cNvGraphicFramePr>
          <p:nvPr>
            <p:ph idx="4294967295"/>
          </p:nvPr>
        </p:nvGraphicFramePr>
        <p:xfrm>
          <a:off x="466727" y="1908855"/>
          <a:ext cx="8229599" cy="2438400"/>
        </p:xfrm>
        <a:graphic>
          <a:graphicData uri="http://schemas.openxmlformats.org/drawingml/2006/table">
            <a:tbl>
              <a:tblPr>
                <a:tableStyleId>{2D5ABB26-0587-4C30-8999-92F81FD0307C}</a:tableStyleId>
              </a:tblPr>
              <a:tblGrid>
                <a:gridCol w="3293873">
                  <a:extLst>
                    <a:ext uri="{9D8B030D-6E8A-4147-A177-3AD203B41FA5}">
                      <a16:colId xmlns:a16="http://schemas.microsoft.com/office/drawing/2014/main" val="20000"/>
                    </a:ext>
                  </a:extLst>
                </a:gridCol>
                <a:gridCol w="1645242">
                  <a:extLst>
                    <a:ext uri="{9D8B030D-6E8A-4147-A177-3AD203B41FA5}">
                      <a16:colId xmlns:a16="http://schemas.microsoft.com/office/drawing/2014/main" val="20001"/>
                    </a:ext>
                  </a:extLst>
                </a:gridCol>
                <a:gridCol w="1645242">
                  <a:extLst>
                    <a:ext uri="{9D8B030D-6E8A-4147-A177-3AD203B41FA5}">
                      <a16:colId xmlns:a16="http://schemas.microsoft.com/office/drawing/2014/main" val="20002"/>
                    </a:ext>
                  </a:extLst>
                </a:gridCol>
                <a:gridCol w="1645242">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Area of Focus</a:t>
                      </a:r>
                    </a:p>
                  </a:txBody>
                  <a:tcPr marL="45720" marR="45720" anchor="b" horzOverflow="overflow">
                    <a:lnL w="6350" cap="flat" cmpd="sng" algn="ctr">
                      <a:solidFill>
                        <a:srgbClr val="74748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rgbClr val="7474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Benefit</a:t>
                      </a:r>
                    </a:p>
                  </a:txBody>
                  <a:tcPr marL="45720" marR="4572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rgbClr val="7474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Cost</a:t>
                      </a:r>
                    </a:p>
                  </a:txBody>
                  <a:tcPr marL="45720" marR="4572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rgbClr val="7474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Net benefit (cost) </a:t>
                      </a:r>
                    </a:p>
                  </a:txBody>
                  <a:tcPr marL="45720" marR="45720" anchor="b" horzOverflow="overflow">
                    <a:lnL w="6350" cap="flat" cmpd="sng" algn="ctr">
                      <a:solidFill>
                        <a:schemeClr val="tx1"/>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rgbClr val="747480"/>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n-lt"/>
                          <a:cs typeface="Arial" charset="0"/>
                        </a:rPr>
                        <a:t>Alpha allocation cycles</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727,835</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(8,595)</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719,240</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chemeClr val="bg1"/>
                          </a:solidFill>
                        </a:rPr>
                        <a:t>System power costs</a:t>
                      </a:r>
                      <a:endParaRPr lang="en-IN" sz="1400" dirty="0">
                        <a:solidFill>
                          <a:schemeClr val="bg1"/>
                        </a:solidFill>
                      </a:endParaRP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60,719</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(62,373)</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a:t>
                      </a:r>
                      <a:r>
                        <a:rPr kumimoji="0" lang="en-US" sz="1400" b="0" i="0" u="none" strike="noStrike" kern="1200" cap="none" normalizeH="0" baseline="0" noProof="0" dirty="0">
                          <a:ln>
                            <a:noFill/>
                          </a:ln>
                          <a:solidFill>
                            <a:schemeClr val="bg1"/>
                          </a:solidFill>
                          <a:effectLst/>
                          <a:latin typeface="+mn-lt"/>
                          <a:ea typeface="+mn-ea"/>
                          <a:cs typeface="Arial" charset="0"/>
                        </a:rPr>
                        <a:t>1,654)</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291751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normalizeH="0" baseline="0" dirty="0">
                          <a:ln>
                            <a:noFill/>
                          </a:ln>
                          <a:solidFill>
                            <a:schemeClr val="bg1"/>
                          </a:solidFill>
                          <a:effectLst/>
                          <a:latin typeface="+mn-lt"/>
                          <a:ea typeface="+mn-ea"/>
                          <a:cs typeface="Arial" charset="0"/>
                        </a:rPr>
                        <a:t>Delta water charge</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12,080,016</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noProof="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noProof="0" dirty="0">
                          <a:ln>
                            <a:noFill/>
                          </a:ln>
                          <a:solidFill>
                            <a:schemeClr val="bg1"/>
                          </a:solidFill>
                          <a:effectLst/>
                          <a:latin typeface="+mn-lt"/>
                          <a:ea typeface="+mn-ea"/>
                          <a:cs typeface="Arial" charset="0"/>
                        </a:rPr>
                        <a:t>		12,080,016</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normalizeH="0" baseline="0" dirty="0">
                          <a:ln>
                            <a:noFill/>
                          </a:ln>
                          <a:solidFill>
                            <a:schemeClr val="bg1"/>
                          </a:solidFill>
                          <a:effectLst/>
                          <a:latin typeface="+mn-lt"/>
                          <a:cs typeface="+mn-cs"/>
                        </a:rPr>
                        <a:t>Statement of charges</a:t>
                      </a:r>
                      <a:endParaRPr kumimoji="0" lang="en-US" sz="1400" b="0" i="0" u="none" strike="noStrike" cap="none" normalizeH="0" baseline="0" dirty="0">
                        <a:ln>
                          <a:noFill/>
                        </a:ln>
                        <a:solidFill>
                          <a:schemeClr val="bg1"/>
                        </a:solidFill>
                        <a:effectLst/>
                        <a:latin typeface="+mn-lt"/>
                        <a:cs typeface="Arial" charset="0"/>
                      </a:endParaRP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5,623</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(5,623)</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a:t>
                      </a:r>
                      <a:r>
                        <a:rPr kumimoji="0" lang="en-US" sz="1400" b="0" i="0" u="none" strike="noStrike" kern="1200" cap="none" normalizeH="0" baseline="0" noProof="0" dirty="0">
                          <a:ln>
                            <a:noFill/>
                          </a:ln>
                          <a:solidFill>
                            <a:schemeClr val="bg1"/>
                          </a:solidFill>
                          <a:effectLst/>
                          <a:latin typeface="+mn-lt"/>
                          <a:ea typeface="+mn-ea"/>
                          <a:cs typeface="Arial" charset="0"/>
                        </a:rPr>
                        <a:t>—</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bg1"/>
                          </a:solidFill>
                          <a:effectLst/>
                          <a:latin typeface="+mn-lt"/>
                          <a:cs typeface="Arial" charset="0"/>
                        </a:rPr>
                        <a:t>Transportation minimum and capital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443,621</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443,621</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4009704"/>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bg1"/>
                          </a:solidFill>
                          <a:effectLst/>
                          <a:latin typeface="+mn-lt"/>
                          <a:cs typeface="Arial" charset="0"/>
                        </a:rPr>
                        <a:t>Debt service</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58,099,875</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0" i="0" u="none" strike="noStrike" kern="1200" cap="none" normalizeH="0" baseline="0" dirty="0">
                          <a:ln>
                            <a:noFill/>
                          </a:ln>
                          <a:solidFill>
                            <a:schemeClr val="bg1"/>
                          </a:solidFill>
                          <a:effectLst/>
                          <a:latin typeface="+mn-lt"/>
                          <a:ea typeface="+mn-ea"/>
                          <a:cs typeface="Arial" charset="0"/>
                        </a:rPr>
                        <a:t>		—</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1484313" algn="dec"/>
                        </a:tabLst>
                      </a:pPr>
                      <a:r>
                        <a:rPr kumimoji="0" lang="en-US" sz="1400" b="0" i="0" u="none" strike="noStrike" kern="1200" cap="none" normalizeH="0" baseline="0" dirty="0">
                          <a:ln>
                            <a:noFill/>
                          </a:ln>
                          <a:solidFill>
                            <a:schemeClr val="bg1"/>
                          </a:solidFill>
                          <a:effectLst/>
                          <a:latin typeface="+mn-lt"/>
                          <a:ea typeface="+mn-ea"/>
                          <a:cs typeface="Arial" charset="0"/>
                        </a:rPr>
                        <a:t>		58,099,875</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n-lt"/>
                          <a:cs typeface="Arial" charset="0"/>
                        </a:rPr>
                        <a:t>Total</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1" i="0" u="none" strike="noStrike" kern="1200" cap="none" normalizeH="0" baseline="0" dirty="0">
                          <a:ln>
                            <a:noFill/>
                          </a:ln>
                          <a:solidFill>
                            <a:schemeClr val="bg1"/>
                          </a:solidFill>
                          <a:effectLst/>
                          <a:latin typeface="+mn-lt"/>
                          <a:ea typeface="+mn-ea"/>
                          <a:cs typeface="Arial" charset="0"/>
                        </a:rPr>
                        <a:t>$		71,417,689</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1" i="0" u="none" strike="noStrike" kern="1200" cap="none" normalizeH="0" baseline="0" dirty="0">
                          <a:ln>
                            <a:noFill/>
                          </a:ln>
                          <a:solidFill>
                            <a:schemeClr val="bg1"/>
                          </a:solidFill>
                          <a:effectLst/>
                          <a:latin typeface="+mn-lt"/>
                          <a:ea typeface="+mn-ea"/>
                          <a:cs typeface="Arial" charset="0"/>
                        </a:rPr>
                        <a:t>$		(76,591)</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2103120" rtl="0" eaLnBrk="1" fontAlgn="base" latinLnBrk="0" hangingPunct="1">
                        <a:lnSpc>
                          <a:spcPct val="100000"/>
                        </a:lnSpc>
                        <a:spcBef>
                          <a:spcPct val="0"/>
                        </a:spcBef>
                        <a:spcAft>
                          <a:spcPct val="0"/>
                        </a:spcAft>
                        <a:buClrTx/>
                        <a:buSzTx/>
                        <a:buFontTx/>
                        <a:buNone/>
                        <a:tabLst>
                          <a:tab pos="117475" algn="l"/>
                          <a:tab pos="1484313" algn="dec"/>
                        </a:tabLst>
                        <a:defRPr/>
                      </a:pPr>
                      <a:r>
                        <a:rPr kumimoji="0" lang="en-US" sz="1400" b="1" i="0" u="none" strike="noStrike" kern="1200" cap="none" normalizeH="0" baseline="0" dirty="0">
                          <a:ln>
                            <a:noFill/>
                          </a:ln>
                          <a:solidFill>
                            <a:schemeClr val="bg1"/>
                          </a:solidFill>
                          <a:effectLst/>
                          <a:latin typeface="+mn-lt"/>
                          <a:ea typeface="+mn-ea"/>
                          <a:cs typeface="Arial" charset="0"/>
                        </a:rPr>
                        <a:t>$		71,341,098</a:t>
                      </a:r>
                    </a:p>
                  </a:txBody>
                  <a:tcPr marL="45720" marR="45720" horzOverflow="overflow">
                    <a:lnL w="6350" cap="flat" cmpd="sng" algn="ctr">
                      <a:solidFill>
                        <a:srgbClr val="747480"/>
                      </a:solid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7"/>
                  </a:ext>
                </a:extLst>
              </a:tr>
            </a:tbl>
          </a:graphicData>
        </a:graphic>
      </p:graphicFrame>
      <p:sp>
        <p:nvSpPr>
          <p:cNvPr id="4" name="Content Placeholder 5">
            <a:extLst>
              <a:ext uri="{FF2B5EF4-FFF2-40B4-BE49-F238E27FC236}">
                <a16:creationId xmlns:a16="http://schemas.microsoft.com/office/drawing/2014/main" id="{FBBE236B-402A-42CE-80D6-BE35CC537393}"/>
              </a:ext>
            </a:extLst>
          </p:cNvPr>
          <p:cNvSpPr txBox="1">
            <a:spLocks/>
          </p:cNvSpPr>
          <p:nvPr/>
        </p:nvSpPr>
        <p:spPr>
          <a:xfrm>
            <a:off x="466726" y="1139598"/>
            <a:ext cx="8229600" cy="699589"/>
          </a:xfrm>
          <a:prstGeom prst="rect">
            <a:avLst/>
          </a:prstGeom>
        </p:spPr>
        <p:txBody>
          <a:bodyPr vert="horz" lIns="0" tIns="0" rIns="0" bIns="0" rtlCol="0" anchor="t" anchorCtr="0">
            <a:noAutofit/>
          </a:bodyPr>
          <a:lstStyle>
            <a:lvl1pPr marL="267319" indent="-267319" algn="l" defTabSz="685434" rtl="0" eaLnBrk="1" latinLnBrk="0" hangingPunct="1">
              <a:spcBef>
                <a:spcPct val="20000"/>
              </a:spcBef>
              <a:buClr>
                <a:srgbClr val="FFE600"/>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rgbClr val="FFE600"/>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rgbClr val="FFE600"/>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rgbClr val="FFE600"/>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rgbClr val="FFE600"/>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spcBef>
                <a:spcPts val="300"/>
              </a:spcBef>
              <a:spcAft>
                <a:spcPts val="300"/>
              </a:spcAft>
              <a:buNone/>
            </a:pPr>
            <a:r>
              <a:rPr lang="en-US" dirty="0"/>
              <a:t>Below is the dollar impact of findings quantified for all contractors included in the report:</a:t>
            </a:r>
          </a:p>
        </p:txBody>
      </p:sp>
      <p:sp>
        <p:nvSpPr>
          <p:cNvPr id="2" name="Content Placeholder 5">
            <a:extLst>
              <a:ext uri="{FF2B5EF4-FFF2-40B4-BE49-F238E27FC236}">
                <a16:creationId xmlns:a16="http://schemas.microsoft.com/office/drawing/2014/main" id="{1B3281A1-7AE7-9ADF-DF0D-3EB301A46002}"/>
              </a:ext>
            </a:extLst>
          </p:cNvPr>
          <p:cNvSpPr txBox="1">
            <a:spLocks/>
          </p:cNvSpPr>
          <p:nvPr/>
        </p:nvSpPr>
        <p:spPr>
          <a:xfrm>
            <a:off x="457200" y="4528457"/>
            <a:ext cx="8229600" cy="1189945"/>
          </a:xfrm>
          <a:prstGeom prst="rect">
            <a:avLst/>
          </a:prstGeom>
        </p:spPr>
        <p:txBody>
          <a:bodyPr vert="horz" lIns="0" tIns="0" rIns="0" bIns="0" rtlCol="0" anchor="t" anchorCtr="0">
            <a:noAutofit/>
          </a:bodyPr>
          <a:lstStyle>
            <a:lvl1pPr marL="267319" indent="-267319" algn="l" defTabSz="685434" rtl="0" eaLnBrk="1" latinLnBrk="0" hangingPunct="1">
              <a:spcBef>
                <a:spcPct val="20000"/>
              </a:spcBef>
              <a:buClr>
                <a:srgbClr val="FFE600"/>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rgbClr val="FFE600"/>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rgbClr val="FFE600"/>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rgbClr val="FFE600"/>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rgbClr val="FFE600"/>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spcBef>
                <a:spcPts val="300"/>
              </a:spcBef>
              <a:spcAft>
                <a:spcPts val="300"/>
              </a:spcAft>
              <a:buNone/>
            </a:pPr>
            <a:r>
              <a:rPr lang="en-US" sz="1800" dirty="0"/>
              <a:t>Definitions:</a:t>
            </a:r>
          </a:p>
          <a:p>
            <a:pPr marL="356616" marR="0" lvl="0" indent="-356616" algn="l" defTabSz="685434" rtl="0" eaLnBrk="1" fontAlgn="auto" latinLnBrk="0" hangingPunct="1">
              <a:lnSpc>
                <a:spcPct val="100000"/>
              </a:lnSpc>
              <a:spcBef>
                <a:spcPts val="300"/>
              </a:spcBef>
              <a:spcAft>
                <a:spcPts val="300"/>
              </a:spcAft>
              <a:buClr>
                <a:srgbClr val="2E2E38"/>
              </a:buClr>
              <a:buSzPct val="100000"/>
              <a:buFont typeface="EYInterstate" panose="02000503020000020004" pitchFamily="2" charset="0"/>
              <a:buChar char="•"/>
              <a:tabLst/>
              <a:defRPr/>
            </a:pPr>
            <a:r>
              <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Benefit </a:t>
            </a:r>
            <a:r>
              <a:rPr lang="en-US" sz="1800" dirty="0"/>
              <a:t>—</a:t>
            </a:r>
            <a:r>
              <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Overstatement of costs charged to </a:t>
            </a:r>
            <a:r>
              <a:rPr lang="en-IN" sz="1800" dirty="0">
                <a:solidFill>
                  <a:srgbClr val="2E2E38"/>
                </a:solidFill>
              </a:rPr>
              <a:t>all contractors</a:t>
            </a: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356616" marR="0" lvl="0" indent="-356616" algn="l" defTabSz="685434" rtl="0" eaLnBrk="1" fontAlgn="auto" latinLnBrk="0" hangingPunct="1">
              <a:lnSpc>
                <a:spcPct val="100000"/>
              </a:lnSpc>
              <a:spcBef>
                <a:spcPts val="300"/>
              </a:spcBef>
              <a:spcAft>
                <a:spcPts val="300"/>
              </a:spcAft>
              <a:buClr>
                <a:srgbClr val="2E2E38"/>
              </a:buClr>
              <a:buSzPct val="100000"/>
              <a:buFont typeface="EYInterstate" panose="02000503020000020004" pitchFamily="2" charset="0"/>
              <a:buChar char="•"/>
              <a:tabLst/>
              <a:defRPr/>
            </a:pPr>
            <a:r>
              <a:rPr lang="en-IN" sz="1800" dirty="0">
                <a:solidFill>
                  <a:srgbClr val="2E2E38"/>
                </a:solidFill>
              </a:rPr>
              <a:t>Cost </a:t>
            </a:r>
            <a:r>
              <a:rPr lang="en-US" sz="1800" dirty="0"/>
              <a:t>—</a:t>
            </a:r>
            <a:r>
              <a:rPr lang="en-IN" sz="1800" dirty="0">
                <a:solidFill>
                  <a:srgbClr val="2E2E38"/>
                </a:solidFill>
              </a:rPr>
              <a:t> Understatement of costs charged to all contractors</a:t>
            </a: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Tree>
    <p:custDataLst>
      <p:custData r:id="rId1"/>
    </p:custDataLst>
    <p:extLst>
      <p:ext uri="{BB962C8B-B14F-4D97-AF65-F5344CB8AC3E}">
        <p14:creationId xmlns:p14="http://schemas.microsoft.com/office/powerpoint/2010/main" val="2582191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I6HmFpqTZ.UhMQjjDZc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I6HmFpqTZ.UhMQjjDZcJg"/>
</p:tagLst>
</file>

<file path=ppt/theme/theme1.xml><?xml version="1.0" encoding="utf-8"?>
<a:theme xmlns:a="http://schemas.openxmlformats.org/drawingml/2006/main" name="EY light background">
  <a:themeElements>
    <a:clrScheme name="Custom 26">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1_EY light background">
  <a:themeElements>
    <a:clrScheme name="Custom 26">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DcR_SlideID>793e3ee8-3178-46ed-a883-4247d5105cc5</DcR_SlideID>
</file>

<file path=customXml/item10.xml><?xml version="1.0" encoding="utf-8"?>
<DcR_SlideID>d57d32ef-2819-44e5-b799-eb380f02c586</DcR_SlideID>
</file>

<file path=customXml/item11.xml><?xml version="1.0" encoding="utf-8"?>
<DcR_SlideID>80153e34-6598-434a-9cb9-9547e6429491</DcR_SlideID>
</file>

<file path=customXml/item12.xml><?xml version="1.0" encoding="utf-8"?>
<DcR_SlideID>a5f123b7-8166-485f-ad40-00eab7fc8516</DcR_SlideID>
</file>

<file path=customXml/item13.xml><?xml version="1.0" encoding="utf-8"?>
<DcR_SlideID>d57d32ef-2819-44e5-b799-eb380f02c586</DcR_SlideID>
</file>

<file path=customXml/item14.xml><?xml version="1.0" encoding="utf-8"?>
<DcR_SlideID>80153e34-6598-434a-9cb9-9547e6429491</DcR_SlideID>
</file>

<file path=customXml/item15.xml><?xml version="1.0" encoding="utf-8"?>
<DcR_SlideID>a5f123b7-8166-485f-ad40-00eab7fc8516</DcR_SlideID>
</file>

<file path=customXml/item16.xml><?xml version="1.0" encoding="utf-8"?>
<DcR_SlideID>d57d32ef-2819-44e5-b799-eb380f02c586</DcR_SlideID>
</file>

<file path=customXml/item17.xml><?xml version="1.0" encoding="utf-8"?>
<DcR_SlideID>a5f123b7-8166-485f-ad40-00eab7fc8516</DcR_SlideID>
</file>

<file path=customXml/item18.xml><?xml version="1.0" encoding="utf-8"?>
<DcR_SlideID>ac510b8c-c6d5-46e6-8966-51a1d6a289de</DcR_SlideID>
</file>

<file path=customXml/item19.xml><?xml version="1.0" encoding="utf-8"?>
<DcR_SlideID>b11949e5-c8a2-4121-a341-b8d3a960e3f4</DcR_SlideID>
</file>

<file path=customXml/item2.xml><?xml version="1.0" encoding="utf-8"?>
<DcR_SlideID>a5f123b7-8166-485f-ad40-00eab7fc8516</DcR_SlideID>
</file>

<file path=customXml/item20.xml><?xml version="1.0" encoding="utf-8"?>
<DcR_SlideID>d57d32ef-2819-44e5-b799-eb380f02c586</DcR_SlideID>
</file>

<file path=customXml/item21.xml><?xml version="1.0" encoding="utf-8"?>
<DcR_SlideID>0533ee3e-be68-45d3-ab02-0c35e3bd9a9b</DcR_SlideID>
</file>

<file path=customXml/item22.xml><?xml version="1.0" encoding="utf-8"?>
<DcR_SlideID>c8fb7c1c-196c-492e-a641-4d75c0bd39d5</DcR_SlideID>
</file>

<file path=customXml/item23.xml><?xml version="1.0" encoding="utf-8"?>
<DcR_SlideID>d57d32ef-2819-44e5-b799-eb380f02c586</DcR_SlideID>
</file>

<file path=customXml/item24.xml><?xml version="1.0" encoding="utf-8"?>
<DcR_SlideID>cdf44f4b-9ddc-41e1-a664-237b0c1b5dfb</DcR_SlideID>
</file>

<file path=customXml/item25.xml><?xml version="1.0" encoding="utf-8"?>
<DcR_SlideID>c8fb7c1c-196c-492e-a641-4d75c0bd39d5</DcR_SlideID>
</file>

<file path=customXml/item26.xml><?xml version="1.0" encoding="utf-8"?>
<DcR_SlideID>9ca9acba-d27d-4392-b844-9275d80a5f75</DcR_SlideID>
</file>

<file path=customXml/item27.xml><?xml version="1.0" encoding="utf-8"?>
<DcR_SlideID>39d86b21-505f-43ae-a83a-955ddcdba174</DcR_SlideID>
</file>

<file path=customXml/item28.xml><?xml version="1.0" encoding="utf-8"?>
<DcR_SlideID>a5f123b7-8166-485f-ad40-00eab7fc8516</DcR_SlideID>
</file>

<file path=customXml/item29.xml><?xml version="1.0" encoding="utf-8"?>
<DcR_SlideID>0ccee56a-b580-4e9f-aa3b-45897cb82bf3</DcR_SlideID>
</file>

<file path=customXml/item3.xml><?xml version="1.0" encoding="utf-8"?>
<DcR_SlideID>d57d32ef-2819-44e5-b799-eb380f02c586</DcR_SlideID>
</file>

<file path=customXml/item30.xml><?xml version="1.0" encoding="utf-8"?>
<DcR_SlideID>793e3ee8-3178-46ed-a883-4247d5105cc5</DcR_SlideID>
</file>

<file path=customXml/item31.xml><?xml version="1.0" encoding="utf-8"?>
<DcR_SlideID>cdf44f4b-9ddc-41e1-a664-237b0c1b5dfb</DcR_SlideID>
</file>

<file path=customXml/item32.xml><?xml version="1.0" encoding="utf-8"?>
<DcR_SlideID>80153e34-6598-434a-9cb9-9547e6429491</DcR_SlideID>
</file>

<file path=customXml/item33.xml><?xml version="1.0" encoding="utf-8"?>
<DcR_SlideID>2eb81dd6-727c-4461-91c1-6345664162bb</DcR_SlideID>
</file>

<file path=customXml/item34.xml><?xml version="1.0" encoding="utf-8"?>
<DcR_SlideID>ac510b8c-c6d5-46e6-8966-51a1d6a289de</DcR_SlideID>
</file>

<file path=customXml/item35.xml><?xml version="1.0" encoding="utf-8"?>
<DcR_SlideID>793e3ee8-3178-46ed-a883-4247d5105cc5</DcR_SlideID>
</file>

<file path=customXml/item36.xml><?xml version="1.0" encoding="utf-8"?>
<DcR_SlideID>d57d32ef-2819-44e5-b799-eb380f02c586</DcR_SlideID>
</file>

<file path=customXml/item37.xml><?xml version="1.0" encoding="utf-8"?>
<DcR_SlideID>ac510b8c-c6d5-46e6-8966-51a1d6a289de</DcR_SlideID>
</file>

<file path=customXml/item38.xml><?xml version="1.0" encoding="utf-8"?>
<DcR_SlideID>d57d32ef-2819-44e5-b799-eb380f02c586</DcR_SlideID>
</file>

<file path=customXml/item39.xml><?xml version="1.0" encoding="utf-8"?>
<DcR_SlideID>d57d32ef-2819-44e5-b799-eb380f02c586</DcR_SlideID>
</file>

<file path=customXml/item4.xml><?xml version="1.0" encoding="utf-8"?>
<DcR_SlideID>39d86b21-505f-43ae-a83a-955ddcdba174</DcR_SlideID>
</file>

<file path=customXml/item40.xml><?xml version="1.0" encoding="utf-8"?>
<DcR_SlideID>d57d32ef-2819-44e5-b799-eb380f02c586</DcR_SlideID>
</file>

<file path=customXml/item41.xml><?xml version="1.0" encoding="utf-8"?>
<DcR_SlideID>b11949e5-c8a2-4121-a341-b8d3a960e3f4</DcR_SlideID>
</file>

<file path=customXml/item42.xml><?xml version="1.0" encoding="utf-8"?>
<DcR_SlideID>793e3ee8-3178-46ed-a883-4247d5105cc5</DcR_SlideID>
</file>

<file path=customXml/item43.xml><?xml version="1.0" encoding="utf-8"?>
<DcR_SlideID>d57d32ef-2819-44e5-b799-eb380f02c586</DcR_SlideID>
</file>

<file path=customXml/item44.xml><?xml version="1.0" encoding="utf-8"?>
<DcR_SlideID>234047a6-a920-40e9-85d6-a33970824677</DcR_SlideID>
</file>

<file path=customXml/item45.xml><?xml version="1.0" encoding="utf-8"?>
<DcR_SlideID>d57d32ef-2819-44e5-b799-eb380f02c586</DcR_SlideID>
</file>

<file path=customXml/item46.xml><?xml version="1.0" encoding="utf-8"?>
<DcR_SlideID>67117e3e-4ad1-407d-9256-1f2a31b475a4</DcR_SlideID>
</file>

<file path=customXml/item47.xml><?xml version="1.0" encoding="utf-8"?>
<DcR_SlideID>dfbef69a-5bdc-4b9a-84b9-b4f18bed635f</DcR_SlideID>
</file>

<file path=customXml/item48.xml><?xml version="1.0" encoding="utf-8"?>
<DcR_SlideID>c34a6e11-8854-4863-938b-eba8aeeca678</DcR_SlideID>
</file>

<file path=customXml/item49.xml><?xml version="1.0" encoding="utf-8"?>
<DcR_SlideID>0848db55-5689-49fc-9d7d-815a3dbd3e73</DcR_SlideID>
</file>

<file path=customXml/item5.xml><?xml version="1.0" encoding="utf-8"?>
<DcR_SlideID>f41ced67-70d1-4547-9679-6a6c42c6016a</DcR_SlideID>
</file>

<file path=customXml/item50.xml><?xml version="1.0" encoding="utf-8"?>
<DcR_SlideID>0848db55-5689-49fc-9d7d-815a3dbd3e73</DcR_SlideID>
</file>

<file path=customXml/item51.xml><?xml version="1.0" encoding="utf-8"?>
<DcR_SlideID>4729b996-133b-4885-a779-f78b96bc2cd0</DcR_SlideID>
</file>

<file path=customXml/item52.xml><?xml version="1.0" encoding="utf-8"?>
<DcR_SlideID>b8f5ac2e-7e5a-404b-b48e-26524350d3f9</DcR_SlideID>
</file>

<file path=customXml/item53.xml><?xml version="1.0" encoding="utf-8"?>
<DcR_SlideID>b8f5ac2e-7e5a-404b-b48e-26524350d3f9</DcR_SlideID>
</file>

<file path=customXml/item54.xml><?xml version="1.0" encoding="utf-8"?>
<DcR_SlideID>b8f5ac2e-7e5a-404b-b48e-26524350d3f9</DcR_SlideID>
</file>

<file path=customXml/item55.xml><?xml version="1.0" encoding="utf-8"?>
<DcR_SlideID>0d0f293a-473d-4b5f-923c-4253901880f2</DcR_SlideID>
</file>

<file path=customXml/item56.xml><?xml version="1.0" encoding="utf-8"?>
<DcR_SlideID>7783398d-4aa3-42e9-932a-8b473eb603e3</DcR_SlideID>
</file>

<file path=customXml/item57.xml><?xml version="1.0" encoding="utf-8"?>
<DcR_SlideID>c7b83bcc-8b8a-4ca6-99a9-c7bc520663dc</DcR_SlideID>
</file>

<file path=customXml/item58.xml><?xml version="1.0" encoding="utf-8"?>
<DcR_SlideID>39d86b21-505f-43ae-a83a-955ddcdba174</DcR_SlideID>
</file>

<file path=customXml/item59.xml><?xml version="1.0" encoding="utf-8"?>
<DcR_SlideID>c7b83bcc-8b8a-4ca6-99a9-c7bc520663dc</DcR_SlideID>
</file>

<file path=customXml/item6.xml><?xml version="1.0" encoding="utf-8"?>
<DcR_SlideID>b11949e5-c8a2-4121-a341-b8d3a960e3f4</DcR_SlideID>
</file>

<file path=customXml/item60.xml><?xml version="1.0" encoding="utf-8"?>
<DcR_SlideID>39d86b21-505f-43ae-a83a-955ddcdba174</DcR_SlideID>
</file>

<file path=customXml/item61.xml><?xml version="1.0" encoding="utf-8"?>
<DcR_SlideID>39d86b21-505f-43ae-a83a-955ddcdba174</DcR_SlideID>
</file>

<file path=customXml/item62.xml><?xml version="1.0" encoding="utf-8"?>
<DcR_SlideID>39d86b21-505f-43ae-a83a-955ddcdba174</DcR_SlideID>
</file>

<file path=customXml/item63.xml><?xml version="1.0" encoding="utf-8"?>
<DcR_SlideID>793e3ee8-3178-46ed-a883-4247d5105cc5</DcR_SlideID>
</file>

<file path=customXml/item64.xml><?xml version="1.0" encoding="utf-8"?>
<DcR_SlideID>bf10d28f-c1f8-4d15-baca-bbf40456c049</DcR_SlideID>
</file>

<file path=customXml/item65.xml><?xml version="1.0" encoding="utf-8"?>
<DcR_SlideID>39d86b21-505f-43ae-a83a-955ddcdba174</DcR_SlideID>
</file>

<file path=customXml/item66.xml><?xml version="1.0" encoding="utf-8"?>
<DcR_SlideID>c8fb7c1c-196c-492e-a641-4d75c0bd39d5</DcR_SlideID>
</file>

<file path=customXml/item67.xml><?xml version="1.0" encoding="utf-8"?>
<DcR_SlideID>793e3ee8-3178-46ed-a883-4247d5105cc5</DcR_SlideID>
</file>

<file path=customXml/item68.xml><?xml version="1.0" encoding="utf-8"?>
<DcR_SlideID>793e3ee8-3178-46ed-a883-4247d5105cc5</DcR_SlideID>
</file>

<file path=customXml/item69.xml><?xml version="1.0" encoding="utf-8"?>
<DcR_SlideID>b11949e5-c8a2-4121-a341-b8d3a960e3f4</DcR_SlideID>
</file>

<file path=customXml/item7.xml><?xml version="1.0" encoding="utf-8"?>
<DcR_SlideID>d57d32ef-2819-44e5-b799-eb380f02c586</DcR_SlideID>
</file>

<file path=customXml/item70.xml><?xml version="1.0" encoding="utf-8"?>
<DcR_SlideID>ac510b8c-c6d5-46e6-8966-51a1d6a289de</DcR_SlideID>
</file>

<file path=customXml/item71.xml><?xml version="1.0" encoding="utf-8"?>
<DcR_SlideID>cdf44f4b-9ddc-41e1-a664-237b0c1b5dfb</DcR_SlideID>
</file>

<file path=customXml/item72.xml><?xml version="1.0" encoding="utf-8"?>
<DcR_SlideID>a5f123b7-8166-485f-ad40-00eab7fc8516</DcR_SlideID>
</file>

<file path=customXml/item73.xml><?xml version="1.0" encoding="utf-8"?>
<DcR_SlideID>a5f123b7-8166-485f-ad40-00eab7fc8516</DcR_SlideID>
</file>

<file path=customXml/item74.xml><?xml version="1.0" encoding="utf-8"?>
<DcR_SlideID>a5f123b7-8166-485f-ad40-00eab7fc8516</DcR_SlideID>
</file>

<file path=customXml/item75.xml><?xml version="1.0" encoding="utf-8"?>
<DcR_SlideID>ac510b8c-c6d5-46e6-8966-51a1d6a289de</DcR_SlideID>
</file>

<file path=customXml/item76.xml><?xml version="1.0" encoding="utf-8"?>
<DcR_SlideID>d57d32ef-2819-44e5-b799-eb380f02c586</DcR_SlideID>
</file>

<file path=customXml/item77.xml><?xml version="1.0" encoding="utf-8"?>
<DcR_SlideID>d57d32ef-2819-44e5-b799-eb380f02c586</DcR_SlideID>
</file>

<file path=customXml/item78.xml><?xml version="1.0" encoding="utf-8"?>
<DcR_SlideID>d57d32ef-2819-44e5-b799-eb380f02c586</DcR_SlideID>
</file>

<file path=customXml/item79.xml><?xml version="1.0" encoding="utf-8"?>
<DcR_SlideID>d57d32ef-2819-44e5-b799-eb380f02c586</DcR_SlideID>
</file>

<file path=customXml/item8.xml><?xml version="1.0" encoding="utf-8"?>
<DcR_SlideID>d57d32ef-2819-44e5-b799-eb380f02c586</DcR_SlideID>
</file>

<file path=customXml/item80.xml><?xml version="1.0" encoding="utf-8"?>
<DcR_SlideID>d57d32ef-2819-44e5-b799-eb380f02c586</DcR_SlideID>
</file>

<file path=customXml/item81.xml><?xml version="1.0" encoding="utf-8"?>
<DcR_SlideID>eee0023d-8ac2-4c60-9569-9c0081a389a4</DcR_SlideID>
</file>

<file path=customXml/item9.xml><?xml version="1.0" encoding="utf-8"?>
<DcR_SlideID>793e3ee8-3178-46ed-a883-4247d5105cc5</DcR_SlideID>
</file>

<file path=customXml/itemProps1.xml><?xml version="1.0" encoding="utf-8"?>
<ds:datastoreItem xmlns:ds="http://schemas.openxmlformats.org/officeDocument/2006/customXml" ds:itemID="{58C1BBEB-0B96-498B-9808-7614A8A8548A}">
  <ds:schemaRefs/>
</ds:datastoreItem>
</file>

<file path=customXml/itemProps10.xml><?xml version="1.0" encoding="utf-8"?>
<ds:datastoreItem xmlns:ds="http://schemas.openxmlformats.org/officeDocument/2006/customXml" ds:itemID="{C5FF50C1-898D-44DC-8CD0-569FFC3FDFF9}">
  <ds:schemaRefs/>
</ds:datastoreItem>
</file>

<file path=customXml/itemProps11.xml><?xml version="1.0" encoding="utf-8"?>
<ds:datastoreItem xmlns:ds="http://schemas.openxmlformats.org/officeDocument/2006/customXml" ds:itemID="{A789AD52-7543-4467-85C4-96CCDBEA0365}">
  <ds:schemaRefs/>
</ds:datastoreItem>
</file>

<file path=customXml/itemProps12.xml><?xml version="1.0" encoding="utf-8"?>
<ds:datastoreItem xmlns:ds="http://schemas.openxmlformats.org/officeDocument/2006/customXml" ds:itemID="{1394BD82-1AD8-4792-A43D-A19EEC69688A}">
  <ds:schemaRefs/>
</ds:datastoreItem>
</file>

<file path=customXml/itemProps13.xml><?xml version="1.0" encoding="utf-8"?>
<ds:datastoreItem xmlns:ds="http://schemas.openxmlformats.org/officeDocument/2006/customXml" ds:itemID="{AD25DD26-8B4C-4A53-A81B-04FC715BC4AB}">
  <ds:schemaRefs/>
</ds:datastoreItem>
</file>

<file path=customXml/itemProps14.xml><?xml version="1.0" encoding="utf-8"?>
<ds:datastoreItem xmlns:ds="http://schemas.openxmlformats.org/officeDocument/2006/customXml" ds:itemID="{B427227C-7207-40F6-9504-07D35E7DF703}">
  <ds:schemaRefs/>
</ds:datastoreItem>
</file>

<file path=customXml/itemProps15.xml><?xml version="1.0" encoding="utf-8"?>
<ds:datastoreItem xmlns:ds="http://schemas.openxmlformats.org/officeDocument/2006/customXml" ds:itemID="{765EECCC-4339-4845-9448-0FD742B2FB84}">
  <ds:schemaRefs/>
</ds:datastoreItem>
</file>

<file path=customXml/itemProps16.xml><?xml version="1.0" encoding="utf-8"?>
<ds:datastoreItem xmlns:ds="http://schemas.openxmlformats.org/officeDocument/2006/customXml" ds:itemID="{9CFF560C-674A-49E9-8520-7BFA764CD57A}">
  <ds:schemaRefs/>
</ds:datastoreItem>
</file>

<file path=customXml/itemProps17.xml><?xml version="1.0" encoding="utf-8"?>
<ds:datastoreItem xmlns:ds="http://schemas.openxmlformats.org/officeDocument/2006/customXml" ds:itemID="{DE0D84E7-9629-4815-9E47-F0311361D444}">
  <ds:schemaRefs/>
</ds:datastoreItem>
</file>

<file path=customXml/itemProps18.xml><?xml version="1.0" encoding="utf-8"?>
<ds:datastoreItem xmlns:ds="http://schemas.openxmlformats.org/officeDocument/2006/customXml" ds:itemID="{5D0A6785-B4FE-47FB-B4CA-0019018E2A77}">
  <ds:schemaRefs/>
</ds:datastoreItem>
</file>

<file path=customXml/itemProps19.xml><?xml version="1.0" encoding="utf-8"?>
<ds:datastoreItem xmlns:ds="http://schemas.openxmlformats.org/officeDocument/2006/customXml" ds:itemID="{571764A2-59C0-4EF4-BCB3-AB9C36F9D418}">
  <ds:schemaRefs/>
</ds:datastoreItem>
</file>

<file path=customXml/itemProps2.xml><?xml version="1.0" encoding="utf-8"?>
<ds:datastoreItem xmlns:ds="http://schemas.openxmlformats.org/officeDocument/2006/customXml" ds:itemID="{D728E2AE-2346-4DE2-A892-0B865472B666}">
  <ds:schemaRefs/>
</ds:datastoreItem>
</file>

<file path=customXml/itemProps20.xml><?xml version="1.0" encoding="utf-8"?>
<ds:datastoreItem xmlns:ds="http://schemas.openxmlformats.org/officeDocument/2006/customXml" ds:itemID="{12ADFFF2-DFE2-4355-85DD-F9CEF09C1A35}">
  <ds:schemaRefs/>
</ds:datastoreItem>
</file>

<file path=customXml/itemProps21.xml><?xml version="1.0" encoding="utf-8"?>
<ds:datastoreItem xmlns:ds="http://schemas.openxmlformats.org/officeDocument/2006/customXml" ds:itemID="{E6D7D5EB-D88C-4BCD-96D6-ABAADB7133F6}">
  <ds:schemaRefs/>
</ds:datastoreItem>
</file>

<file path=customXml/itemProps22.xml><?xml version="1.0" encoding="utf-8"?>
<ds:datastoreItem xmlns:ds="http://schemas.openxmlformats.org/officeDocument/2006/customXml" ds:itemID="{40D7B6BD-44B6-4518-9796-48FAB7B2AB0E}">
  <ds:schemaRefs/>
</ds:datastoreItem>
</file>

<file path=customXml/itemProps23.xml><?xml version="1.0" encoding="utf-8"?>
<ds:datastoreItem xmlns:ds="http://schemas.openxmlformats.org/officeDocument/2006/customXml" ds:itemID="{5EA71592-BB9A-4E30-8C95-8329E33BD39B}">
  <ds:schemaRefs/>
</ds:datastoreItem>
</file>

<file path=customXml/itemProps24.xml><?xml version="1.0" encoding="utf-8"?>
<ds:datastoreItem xmlns:ds="http://schemas.openxmlformats.org/officeDocument/2006/customXml" ds:itemID="{A7329463-62A7-46AE-9C16-B1B31A4C674A}">
  <ds:schemaRefs/>
</ds:datastoreItem>
</file>

<file path=customXml/itemProps25.xml><?xml version="1.0" encoding="utf-8"?>
<ds:datastoreItem xmlns:ds="http://schemas.openxmlformats.org/officeDocument/2006/customXml" ds:itemID="{1732A56C-4048-4862-B8B8-36D9C1511C12}">
  <ds:schemaRefs/>
</ds:datastoreItem>
</file>

<file path=customXml/itemProps26.xml><?xml version="1.0" encoding="utf-8"?>
<ds:datastoreItem xmlns:ds="http://schemas.openxmlformats.org/officeDocument/2006/customXml" ds:itemID="{68A44781-A0D5-4532-A7D5-1ECA2ABFB59E}">
  <ds:schemaRefs/>
</ds:datastoreItem>
</file>

<file path=customXml/itemProps27.xml><?xml version="1.0" encoding="utf-8"?>
<ds:datastoreItem xmlns:ds="http://schemas.openxmlformats.org/officeDocument/2006/customXml" ds:itemID="{EB4B2BBB-DA45-48E5-BAA7-F44CDEA1339C}">
  <ds:schemaRefs/>
</ds:datastoreItem>
</file>

<file path=customXml/itemProps28.xml><?xml version="1.0" encoding="utf-8"?>
<ds:datastoreItem xmlns:ds="http://schemas.openxmlformats.org/officeDocument/2006/customXml" ds:itemID="{16C47E95-2428-4861-A836-D8EEE704CA1F}">
  <ds:schemaRefs/>
</ds:datastoreItem>
</file>

<file path=customXml/itemProps29.xml><?xml version="1.0" encoding="utf-8"?>
<ds:datastoreItem xmlns:ds="http://schemas.openxmlformats.org/officeDocument/2006/customXml" ds:itemID="{7578AC42-B237-4AD7-AEEA-03ADBC247E61}">
  <ds:schemaRefs/>
</ds:datastoreItem>
</file>

<file path=customXml/itemProps3.xml><?xml version="1.0" encoding="utf-8"?>
<ds:datastoreItem xmlns:ds="http://schemas.openxmlformats.org/officeDocument/2006/customXml" ds:itemID="{2AFCCC75-3B67-4045-8530-E3E71FBE423E}">
  <ds:schemaRefs/>
</ds:datastoreItem>
</file>

<file path=customXml/itemProps30.xml><?xml version="1.0" encoding="utf-8"?>
<ds:datastoreItem xmlns:ds="http://schemas.openxmlformats.org/officeDocument/2006/customXml" ds:itemID="{5099CEF2-2AFD-4779-B6A2-473BE236C9A8}">
  <ds:schemaRefs/>
</ds:datastoreItem>
</file>

<file path=customXml/itemProps31.xml><?xml version="1.0" encoding="utf-8"?>
<ds:datastoreItem xmlns:ds="http://schemas.openxmlformats.org/officeDocument/2006/customXml" ds:itemID="{4F620271-81F9-4DE3-BF15-4B8E7B69A88F}">
  <ds:schemaRefs/>
</ds:datastoreItem>
</file>

<file path=customXml/itemProps32.xml><?xml version="1.0" encoding="utf-8"?>
<ds:datastoreItem xmlns:ds="http://schemas.openxmlformats.org/officeDocument/2006/customXml" ds:itemID="{70B0BD2B-06B6-4A71-955C-44619C24E4F1}">
  <ds:schemaRefs/>
</ds:datastoreItem>
</file>

<file path=customXml/itemProps33.xml><?xml version="1.0" encoding="utf-8"?>
<ds:datastoreItem xmlns:ds="http://schemas.openxmlformats.org/officeDocument/2006/customXml" ds:itemID="{74A5AE55-B990-4EA8-AB77-5BE0DA2C009F}">
  <ds:schemaRefs/>
</ds:datastoreItem>
</file>

<file path=customXml/itemProps34.xml><?xml version="1.0" encoding="utf-8"?>
<ds:datastoreItem xmlns:ds="http://schemas.openxmlformats.org/officeDocument/2006/customXml" ds:itemID="{6236DCC9-7324-4E53-8451-378F96B40784}">
  <ds:schemaRefs/>
</ds:datastoreItem>
</file>

<file path=customXml/itemProps35.xml><?xml version="1.0" encoding="utf-8"?>
<ds:datastoreItem xmlns:ds="http://schemas.openxmlformats.org/officeDocument/2006/customXml" ds:itemID="{71D4C5B6-2767-45BA-A5D9-E2D758D4F078}">
  <ds:schemaRefs/>
</ds:datastoreItem>
</file>

<file path=customXml/itemProps36.xml><?xml version="1.0" encoding="utf-8"?>
<ds:datastoreItem xmlns:ds="http://schemas.openxmlformats.org/officeDocument/2006/customXml" ds:itemID="{0BEB9B4D-3207-49D0-B93A-2A9E47CCF73A}">
  <ds:schemaRefs/>
</ds:datastoreItem>
</file>

<file path=customXml/itemProps37.xml><?xml version="1.0" encoding="utf-8"?>
<ds:datastoreItem xmlns:ds="http://schemas.openxmlformats.org/officeDocument/2006/customXml" ds:itemID="{3510BD2F-6ED7-4D90-910B-893FB3B4C481}">
  <ds:schemaRefs/>
</ds:datastoreItem>
</file>

<file path=customXml/itemProps38.xml><?xml version="1.0" encoding="utf-8"?>
<ds:datastoreItem xmlns:ds="http://schemas.openxmlformats.org/officeDocument/2006/customXml" ds:itemID="{B73E472A-FD64-4ABF-9536-3ED2720D1523}">
  <ds:schemaRefs/>
</ds:datastoreItem>
</file>

<file path=customXml/itemProps39.xml><?xml version="1.0" encoding="utf-8"?>
<ds:datastoreItem xmlns:ds="http://schemas.openxmlformats.org/officeDocument/2006/customXml" ds:itemID="{55CA2328-FBA2-459E-858D-B42BE875FEDB}">
  <ds:schemaRefs/>
</ds:datastoreItem>
</file>

<file path=customXml/itemProps4.xml><?xml version="1.0" encoding="utf-8"?>
<ds:datastoreItem xmlns:ds="http://schemas.openxmlformats.org/officeDocument/2006/customXml" ds:itemID="{321DE582-3A51-4962-B759-926EE59049D7}">
  <ds:schemaRefs/>
</ds:datastoreItem>
</file>

<file path=customXml/itemProps40.xml><?xml version="1.0" encoding="utf-8"?>
<ds:datastoreItem xmlns:ds="http://schemas.openxmlformats.org/officeDocument/2006/customXml" ds:itemID="{21719F74-E444-488D-8B8C-F8CB7E5A71DF}">
  <ds:schemaRefs/>
</ds:datastoreItem>
</file>

<file path=customXml/itemProps41.xml><?xml version="1.0" encoding="utf-8"?>
<ds:datastoreItem xmlns:ds="http://schemas.openxmlformats.org/officeDocument/2006/customXml" ds:itemID="{4A16573A-FF32-4537-8514-9FC4FCE4E960}">
  <ds:schemaRefs/>
</ds:datastoreItem>
</file>

<file path=customXml/itemProps42.xml><?xml version="1.0" encoding="utf-8"?>
<ds:datastoreItem xmlns:ds="http://schemas.openxmlformats.org/officeDocument/2006/customXml" ds:itemID="{2156FAE0-6611-4EBF-B411-157241AA536F}">
  <ds:schemaRefs/>
</ds:datastoreItem>
</file>

<file path=customXml/itemProps43.xml><?xml version="1.0" encoding="utf-8"?>
<ds:datastoreItem xmlns:ds="http://schemas.openxmlformats.org/officeDocument/2006/customXml" ds:itemID="{9F97123F-28C9-4D0B-91EC-CED06CFF6A32}">
  <ds:schemaRefs/>
</ds:datastoreItem>
</file>

<file path=customXml/itemProps44.xml><?xml version="1.0" encoding="utf-8"?>
<ds:datastoreItem xmlns:ds="http://schemas.openxmlformats.org/officeDocument/2006/customXml" ds:itemID="{197B5090-8FCD-4F66-AB71-E668AA8382D8}">
  <ds:schemaRefs/>
</ds:datastoreItem>
</file>

<file path=customXml/itemProps45.xml><?xml version="1.0" encoding="utf-8"?>
<ds:datastoreItem xmlns:ds="http://schemas.openxmlformats.org/officeDocument/2006/customXml" ds:itemID="{CCFC45BD-F876-450D-892F-6DA8A33C7055}">
  <ds:schemaRefs/>
</ds:datastoreItem>
</file>

<file path=customXml/itemProps46.xml><?xml version="1.0" encoding="utf-8"?>
<ds:datastoreItem xmlns:ds="http://schemas.openxmlformats.org/officeDocument/2006/customXml" ds:itemID="{70A54EED-C0C9-4B10-BAC8-69B4B3A0B124}">
  <ds:schemaRefs/>
</ds:datastoreItem>
</file>

<file path=customXml/itemProps47.xml><?xml version="1.0" encoding="utf-8"?>
<ds:datastoreItem xmlns:ds="http://schemas.openxmlformats.org/officeDocument/2006/customXml" ds:itemID="{6B382BDF-0D41-4E44-A286-EE95190186E5}">
  <ds:schemaRefs/>
</ds:datastoreItem>
</file>

<file path=customXml/itemProps48.xml><?xml version="1.0" encoding="utf-8"?>
<ds:datastoreItem xmlns:ds="http://schemas.openxmlformats.org/officeDocument/2006/customXml" ds:itemID="{6E12AF14-2B6E-4026-B7E3-7A50A9841755}">
  <ds:schemaRefs/>
</ds:datastoreItem>
</file>

<file path=customXml/itemProps49.xml><?xml version="1.0" encoding="utf-8"?>
<ds:datastoreItem xmlns:ds="http://schemas.openxmlformats.org/officeDocument/2006/customXml" ds:itemID="{3A913615-8A6E-4517-98C7-146B72B07155}">
  <ds:schemaRefs/>
</ds:datastoreItem>
</file>

<file path=customXml/itemProps5.xml><?xml version="1.0" encoding="utf-8"?>
<ds:datastoreItem xmlns:ds="http://schemas.openxmlformats.org/officeDocument/2006/customXml" ds:itemID="{D3A25E7C-13C5-4D2D-B7A6-6931269E5202}">
  <ds:schemaRefs/>
</ds:datastoreItem>
</file>

<file path=customXml/itemProps50.xml><?xml version="1.0" encoding="utf-8"?>
<ds:datastoreItem xmlns:ds="http://schemas.openxmlformats.org/officeDocument/2006/customXml" ds:itemID="{1569563D-2694-4C8F-B895-DC6713D74AAE}">
  <ds:schemaRefs/>
</ds:datastoreItem>
</file>

<file path=customXml/itemProps51.xml><?xml version="1.0" encoding="utf-8"?>
<ds:datastoreItem xmlns:ds="http://schemas.openxmlformats.org/officeDocument/2006/customXml" ds:itemID="{487F69E4-ED48-40AC-9BB4-157BD1CBB2E6}">
  <ds:schemaRefs/>
</ds:datastoreItem>
</file>

<file path=customXml/itemProps52.xml><?xml version="1.0" encoding="utf-8"?>
<ds:datastoreItem xmlns:ds="http://schemas.openxmlformats.org/officeDocument/2006/customXml" ds:itemID="{5A1BEB86-6CE8-4C5F-9D51-72CC4FAB50AE}">
  <ds:schemaRefs/>
</ds:datastoreItem>
</file>

<file path=customXml/itemProps53.xml><?xml version="1.0" encoding="utf-8"?>
<ds:datastoreItem xmlns:ds="http://schemas.openxmlformats.org/officeDocument/2006/customXml" ds:itemID="{BB563E2B-EB7C-4946-832C-1FA537C4DDF2}">
  <ds:schemaRefs/>
</ds:datastoreItem>
</file>

<file path=customXml/itemProps54.xml><?xml version="1.0" encoding="utf-8"?>
<ds:datastoreItem xmlns:ds="http://schemas.openxmlformats.org/officeDocument/2006/customXml" ds:itemID="{154069DB-E7DB-4963-BC2F-58491C8CF3D4}">
  <ds:schemaRefs/>
</ds:datastoreItem>
</file>

<file path=customXml/itemProps55.xml><?xml version="1.0" encoding="utf-8"?>
<ds:datastoreItem xmlns:ds="http://schemas.openxmlformats.org/officeDocument/2006/customXml" ds:itemID="{26E6E125-6EA5-4C49-B6B2-077A27C93632}">
  <ds:schemaRefs/>
</ds:datastoreItem>
</file>

<file path=customXml/itemProps56.xml><?xml version="1.0" encoding="utf-8"?>
<ds:datastoreItem xmlns:ds="http://schemas.openxmlformats.org/officeDocument/2006/customXml" ds:itemID="{190D90E6-9F8E-4D44-84AB-F8C29558A24E}">
  <ds:schemaRefs/>
</ds:datastoreItem>
</file>

<file path=customXml/itemProps57.xml><?xml version="1.0" encoding="utf-8"?>
<ds:datastoreItem xmlns:ds="http://schemas.openxmlformats.org/officeDocument/2006/customXml" ds:itemID="{0D76867E-DC86-41D0-8348-47497ACBD99D}">
  <ds:schemaRefs/>
</ds:datastoreItem>
</file>

<file path=customXml/itemProps58.xml><?xml version="1.0" encoding="utf-8"?>
<ds:datastoreItem xmlns:ds="http://schemas.openxmlformats.org/officeDocument/2006/customXml" ds:itemID="{10ADAAFC-9FF7-4313-8F76-7D5BD0203EEA}">
  <ds:schemaRefs/>
</ds:datastoreItem>
</file>

<file path=customXml/itemProps59.xml><?xml version="1.0" encoding="utf-8"?>
<ds:datastoreItem xmlns:ds="http://schemas.openxmlformats.org/officeDocument/2006/customXml" ds:itemID="{73CD2445-8625-4CEA-BCC8-D9BC21BF1091}">
  <ds:schemaRefs/>
</ds:datastoreItem>
</file>

<file path=customXml/itemProps6.xml><?xml version="1.0" encoding="utf-8"?>
<ds:datastoreItem xmlns:ds="http://schemas.openxmlformats.org/officeDocument/2006/customXml" ds:itemID="{EBB1F707-EE26-45BE-B67D-60FA9127E1CE}">
  <ds:schemaRefs/>
</ds:datastoreItem>
</file>

<file path=customXml/itemProps60.xml><?xml version="1.0" encoding="utf-8"?>
<ds:datastoreItem xmlns:ds="http://schemas.openxmlformats.org/officeDocument/2006/customXml" ds:itemID="{17A40EEA-E449-4E4A-94E4-DF99AE15F01E}">
  <ds:schemaRefs/>
</ds:datastoreItem>
</file>

<file path=customXml/itemProps61.xml><?xml version="1.0" encoding="utf-8"?>
<ds:datastoreItem xmlns:ds="http://schemas.openxmlformats.org/officeDocument/2006/customXml" ds:itemID="{227769CD-3370-4964-9E3D-5C83433E6D26}">
  <ds:schemaRefs/>
</ds:datastoreItem>
</file>

<file path=customXml/itemProps62.xml><?xml version="1.0" encoding="utf-8"?>
<ds:datastoreItem xmlns:ds="http://schemas.openxmlformats.org/officeDocument/2006/customXml" ds:itemID="{0CF4B18B-7C28-4ECC-B3F6-D9E803D3EB23}">
  <ds:schemaRefs/>
</ds:datastoreItem>
</file>

<file path=customXml/itemProps63.xml><?xml version="1.0" encoding="utf-8"?>
<ds:datastoreItem xmlns:ds="http://schemas.openxmlformats.org/officeDocument/2006/customXml" ds:itemID="{86BBE427-0BB6-45F4-ADD4-91081DD20E0C}">
  <ds:schemaRefs/>
</ds:datastoreItem>
</file>

<file path=customXml/itemProps64.xml><?xml version="1.0" encoding="utf-8"?>
<ds:datastoreItem xmlns:ds="http://schemas.openxmlformats.org/officeDocument/2006/customXml" ds:itemID="{DF9DBD18-4957-4986-A147-D18C310441AA}">
  <ds:schemaRefs/>
</ds:datastoreItem>
</file>

<file path=customXml/itemProps65.xml><?xml version="1.0" encoding="utf-8"?>
<ds:datastoreItem xmlns:ds="http://schemas.openxmlformats.org/officeDocument/2006/customXml" ds:itemID="{99C57195-62A3-49AE-8692-CF883EBED4BB}">
  <ds:schemaRefs/>
</ds:datastoreItem>
</file>

<file path=customXml/itemProps66.xml><?xml version="1.0" encoding="utf-8"?>
<ds:datastoreItem xmlns:ds="http://schemas.openxmlformats.org/officeDocument/2006/customXml" ds:itemID="{81FCA570-88C6-46F6-B3B7-2B777FD5D315}">
  <ds:schemaRefs/>
</ds:datastoreItem>
</file>

<file path=customXml/itemProps67.xml><?xml version="1.0" encoding="utf-8"?>
<ds:datastoreItem xmlns:ds="http://schemas.openxmlformats.org/officeDocument/2006/customXml" ds:itemID="{0BA6D7E7-0084-4F81-9755-5F0F143ADA74}">
  <ds:schemaRefs/>
</ds:datastoreItem>
</file>

<file path=customXml/itemProps68.xml><?xml version="1.0" encoding="utf-8"?>
<ds:datastoreItem xmlns:ds="http://schemas.openxmlformats.org/officeDocument/2006/customXml" ds:itemID="{B7180325-6D6B-47A0-A4EF-0A602628FCB7}">
  <ds:schemaRefs/>
</ds:datastoreItem>
</file>

<file path=customXml/itemProps69.xml><?xml version="1.0" encoding="utf-8"?>
<ds:datastoreItem xmlns:ds="http://schemas.openxmlformats.org/officeDocument/2006/customXml" ds:itemID="{F19253EF-EA11-41E7-96D8-710C85EE81BE}">
  <ds:schemaRefs/>
</ds:datastoreItem>
</file>

<file path=customXml/itemProps7.xml><?xml version="1.0" encoding="utf-8"?>
<ds:datastoreItem xmlns:ds="http://schemas.openxmlformats.org/officeDocument/2006/customXml" ds:itemID="{13227DF1-E34A-4579-80A1-5F5588B41512}">
  <ds:schemaRefs/>
</ds:datastoreItem>
</file>

<file path=customXml/itemProps70.xml><?xml version="1.0" encoding="utf-8"?>
<ds:datastoreItem xmlns:ds="http://schemas.openxmlformats.org/officeDocument/2006/customXml" ds:itemID="{304CD41E-3ED3-4B52-A104-95A7FD4DA0C9}">
  <ds:schemaRefs/>
</ds:datastoreItem>
</file>

<file path=customXml/itemProps71.xml><?xml version="1.0" encoding="utf-8"?>
<ds:datastoreItem xmlns:ds="http://schemas.openxmlformats.org/officeDocument/2006/customXml" ds:itemID="{FACF730E-ECB3-46FD-83CD-0BDDC6A38B6A}">
  <ds:schemaRefs/>
</ds:datastoreItem>
</file>

<file path=customXml/itemProps72.xml><?xml version="1.0" encoding="utf-8"?>
<ds:datastoreItem xmlns:ds="http://schemas.openxmlformats.org/officeDocument/2006/customXml" ds:itemID="{CA04ED6B-CA46-4CFE-B6BA-F2D850BE3480}">
  <ds:schemaRefs/>
</ds:datastoreItem>
</file>

<file path=customXml/itemProps73.xml><?xml version="1.0" encoding="utf-8"?>
<ds:datastoreItem xmlns:ds="http://schemas.openxmlformats.org/officeDocument/2006/customXml" ds:itemID="{8B737C8F-1C3E-43F0-81D3-16CA3AB43FD7}">
  <ds:schemaRefs/>
</ds:datastoreItem>
</file>

<file path=customXml/itemProps74.xml><?xml version="1.0" encoding="utf-8"?>
<ds:datastoreItem xmlns:ds="http://schemas.openxmlformats.org/officeDocument/2006/customXml" ds:itemID="{7CBAD31D-DAD7-45ED-877F-8C77AB645C03}">
  <ds:schemaRefs/>
</ds:datastoreItem>
</file>

<file path=customXml/itemProps75.xml><?xml version="1.0" encoding="utf-8"?>
<ds:datastoreItem xmlns:ds="http://schemas.openxmlformats.org/officeDocument/2006/customXml" ds:itemID="{AB299C1D-DF1D-4B89-831E-009D2777220D}">
  <ds:schemaRefs/>
</ds:datastoreItem>
</file>

<file path=customXml/itemProps76.xml><?xml version="1.0" encoding="utf-8"?>
<ds:datastoreItem xmlns:ds="http://schemas.openxmlformats.org/officeDocument/2006/customXml" ds:itemID="{5D88B808-14EB-42A5-BE6B-025FAEFEFF6D}">
  <ds:schemaRefs/>
</ds:datastoreItem>
</file>

<file path=customXml/itemProps77.xml><?xml version="1.0" encoding="utf-8"?>
<ds:datastoreItem xmlns:ds="http://schemas.openxmlformats.org/officeDocument/2006/customXml" ds:itemID="{8158CF19-76A7-4431-A566-1667B422F8AC}">
  <ds:schemaRefs/>
</ds:datastoreItem>
</file>

<file path=customXml/itemProps78.xml><?xml version="1.0" encoding="utf-8"?>
<ds:datastoreItem xmlns:ds="http://schemas.openxmlformats.org/officeDocument/2006/customXml" ds:itemID="{4352083D-7E27-46A5-A035-FD489ADA987A}">
  <ds:schemaRefs/>
</ds:datastoreItem>
</file>

<file path=customXml/itemProps79.xml><?xml version="1.0" encoding="utf-8"?>
<ds:datastoreItem xmlns:ds="http://schemas.openxmlformats.org/officeDocument/2006/customXml" ds:itemID="{83CDF98C-5259-4AAF-83EB-643E8727B6F5}">
  <ds:schemaRefs/>
</ds:datastoreItem>
</file>

<file path=customXml/itemProps8.xml><?xml version="1.0" encoding="utf-8"?>
<ds:datastoreItem xmlns:ds="http://schemas.openxmlformats.org/officeDocument/2006/customXml" ds:itemID="{538B3C28-2B5A-4CDE-B7CA-54BBC888FB45}">
  <ds:schemaRefs/>
</ds:datastoreItem>
</file>

<file path=customXml/itemProps80.xml><?xml version="1.0" encoding="utf-8"?>
<ds:datastoreItem xmlns:ds="http://schemas.openxmlformats.org/officeDocument/2006/customXml" ds:itemID="{04C42CF1-C2F2-4BFD-BF85-7935846824EC}">
  <ds:schemaRefs/>
</ds:datastoreItem>
</file>

<file path=customXml/itemProps81.xml><?xml version="1.0" encoding="utf-8"?>
<ds:datastoreItem xmlns:ds="http://schemas.openxmlformats.org/officeDocument/2006/customXml" ds:itemID="{634BF8C9-6790-48A3-8061-C91B8D84D47F}">
  <ds:schemaRefs/>
</ds:datastoreItem>
</file>

<file path=customXml/itemProps9.xml><?xml version="1.0" encoding="utf-8"?>
<ds:datastoreItem xmlns:ds="http://schemas.openxmlformats.org/officeDocument/2006/customXml" ds:itemID="{06FE9D78-EBCF-4670-BC46-13BE81E272E9}">
  <ds:schemaRefs/>
</ds:datastoreItem>
</file>

<file path=docProps/app.xml><?xml version="1.0" encoding="utf-8"?>
<Properties xmlns="http://schemas.openxmlformats.org/officeDocument/2006/extended-properties" xmlns:vt="http://schemas.openxmlformats.org/officeDocument/2006/docPropsVTypes">
  <Template>EY regular presentation 2015 v1</Template>
  <TotalTime>0</TotalTime>
  <Words>7791</Words>
  <Application>Microsoft Office PowerPoint</Application>
  <PresentationFormat>On-screen Show (4:3)</PresentationFormat>
  <Paragraphs>723</Paragraphs>
  <Slides>36</Slides>
  <Notes>10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3" baseType="lpstr">
      <vt:lpstr>Arial</vt:lpstr>
      <vt:lpstr>EYInterstate</vt:lpstr>
      <vt:lpstr>EYInterstate Light</vt:lpstr>
      <vt:lpstr>Georgia</vt:lpstr>
      <vt:lpstr>EY light background</vt:lpstr>
      <vt:lpstr>1_EY light background</vt:lpstr>
      <vt:lpstr>think-cell Slide</vt:lpstr>
      <vt:lpstr>Central Coast Water Authority</vt:lpstr>
      <vt:lpstr>PowerPoint Presentation</vt:lpstr>
      <vt:lpstr>Presentation overview</vt:lpstr>
      <vt:lpstr>Summary of areas of focus</vt:lpstr>
      <vt:lpstr>Findings and recommendations definitions</vt:lpstr>
      <vt:lpstr>Total current year findings and recommendations count</vt:lpstr>
      <vt:lpstr>Dollar impact of findings — CCWA report </vt:lpstr>
      <vt:lpstr>Dollar impact of findings — IAA report — CCWA </vt:lpstr>
      <vt:lpstr>Dollar impact of findings — All contractors</vt:lpstr>
      <vt:lpstr>Department of Water Resources current events</vt:lpstr>
      <vt:lpstr>Dispute resolution</vt:lpstr>
      <vt:lpstr>PowerPoint Presentation</vt:lpstr>
      <vt:lpstr>Open dispute resolution protest matters</vt:lpstr>
      <vt:lpstr>PowerPoint Presentation</vt:lpstr>
      <vt:lpstr>Findings and recommendations</vt:lpstr>
      <vt:lpstr>Findings and recommendations</vt:lpstr>
      <vt:lpstr>Findings and recommendations</vt:lpstr>
      <vt:lpstr>Findings and recommendations</vt:lpstr>
      <vt:lpstr>PowerPoint Presentation</vt:lpstr>
      <vt:lpstr>Findings and recommendations</vt:lpstr>
      <vt:lpstr>Findings and recommendations</vt:lpstr>
      <vt:lpstr>Findings and recommendations</vt:lpstr>
      <vt:lpstr>Findings and recommendations</vt:lpstr>
      <vt:lpstr>Findings and recommendations</vt:lpstr>
      <vt:lpstr>Findings and recommendations</vt:lpstr>
      <vt:lpstr>Findings and recommendations</vt:lpstr>
      <vt:lpstr>Findings and recommendations</vt:lpstr>
      <vt:lpstr>Findings and recommendations</vt:lpstr>
      <vt:lpstr>Findings and recommendations</vt:lpstr>
      <vt:lpstr>Findings and recommendations</vt:lpstr>
      <vt:lpstr>Findings and recommendations</vt:lpstr>
      <vt:lpstr>Findings and recommendations</vt:lpstr>
      <vt:lpstr>Findings and recommendations</vt:lpstr>
      <vt:lpstr>Findings and recommendations</vt:lpstr>
      <vt:lpstr>Findings and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2016-12-19T11:32:50Z</dcterms:created>
  <dcterms:modified xsi:type="dcterms:W3CDTF">2024-06-24T20:07:35Z</dcterms:modified>
  <cp:contentStatus/>
</cp:coreProperties>
</file>