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7" r:id="rId2"/>
    <p:sldId id="305" r:id="rId3"/>
    <p:sldId id="303" r:id="rId4"/>
    <p:sldId id="299" r:id="rId5"/>
    <p:sldId id="616" r:id="rId6"/>
    <p:sldId id="617" r:id="rId7"/>
    <p:sldId id="621" r:id="rId8"/>
    <p:sldId id="31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. Watkins" initials="LFW" lastIdx="2" clrIdx="0">
    <p:extLst>
      <p:ext uri="{19B8F6BF-5375-455C-9EA6-DF929625EA0E}">
        <p15:presenceInfo xmlns:p15="http://schemas.microsoft.com/office/powerpoint/2012/main" userId="S-1-5-21-986593963-1023692452-483988704-4943" providerId="AD"/>
      </p:ext>
    </p:extLst>
  </p:cmAuthor>
  <p:cmAuthor id="2" name="Dessislava H. Mladenova" initials="DHM" lastIdx="1" clrIdx="1">
    <p:extLst>
      <p:ext uri="{19B8F6BF-5375-455C-9EA6-DF929625EA0E}">
        <p15:presenceInfo xmlns:p15="http://schemas.microsoft.com/office/powerpoint/2012/main" userId="S-1-5-21-986593963-1023692452-483988704-8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0A122-2645-473A-A7FB-3285EA3D1E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A3B00-3922-4741-9EFB-C7BB03A3D0CF}">
      <dgm:prSet phldrT="[Text]" custT="1"/>
      <dgm:spPr/>
      <dgm:t>
        <a:bodyPr/>
        <a:lstStyle/>
        <a:p>
          <a:r>
            <a:rPr lang="en-US" sz="2900" dirty="0"/>
            <a:t>Tank 7 Dosing Facility CIP</a:t>
          </a:r>
        </a:p>
      </dgm:t>
    </dgm:pt>
    <dgm:pt modelId="{6E01D91F-F899-4E98-A0AA-6F4E4BAF7B3B}" type="parTrans" cxnId="{8997F9A8-A742-4624-938A-20001EC998C3}">
      <dgm:prSet/>
      <dgm:spPr/>
      <dgm:t>
        <a:bodyPr/>
        <a:lstStyle/>
        <a:p>
          <a:endParaRPr lang="en-US"/>
        </a:p>
      </dgm:t>
    </dgm:pt>
    <dgm:pt modelId="{4282640B-548B-4C64-B906-FDA61CFBE1C1}" type="sibTrans" cxnId="{8997F9A8-A742-4624-938A-20001EC998C3}">
      <dgm:prSet/>
      <dgm:spPr/>
      <dgm:t>
        <a:bodyPr/>
        <a:lstStyle/>
        <a:p>
          <a:endParaRPr lang="en-US"/>
        </a:p>
      </dgm:t>
    </dgm:pt>
    <dgm:pt modelId="{8B6AD4D5-8056-4569-8D86-BB89354CCB81}">
      <dgm:prSet phldrT="[Text]" custT="1"/>
      <dgm:spPr/>
      <dgm:t>
        <a:bodyPr/>
        <a:lstStyle/>
        <a:p>
          <a:r>
            <a:rPr lang="en-US" sz="1600" dirty="0"/>
            <a:t>Increase of $313,551 in project cost</a:t>
          </a:r>
        </a:p>
      </dgm:t>
    </dgm:pt>
    <dgm:pt modelId="{0B8DF866-FA95-43EE-BC19-20D733D3DF5E}" type="parTrans" cxnId="{76BBDA1F-FB18-4505-B31A-36D7DD491DCB}">
      <dgm:prSet/>
      <dgm:spPr/>
      <dgm:t>
        <a:bodyPr/>
        <a:lstStyle/>
        <a:p>
          <a:endParaRPr lang="en-US"/>
        </a:p>
      </dgm:t>
    </dgm:pt>
    <dgm:pt modelId="{40CFDBCD-0F52-4140-AB12-B848122E6CA4}" type="sibTrans" cxnId="{76BBDA1F-FB18-4505-B31A-36D7DD491DCB}">
      <dgm:prSet/>
      <dgm:spPr/>
      <dgm:t>
        <a:bodyPr/>
        <a:lstStyle/>
        <a:p>
          <a:endParaRPr lang="en-US"/>
        </a:p>
      </dgm:t>
    </dgm:pt>
    <dgm:pt modelId="{CCF876FB-A85E-4781-9F96-26F2ACC33766}">
      <dgm:prSet phldrT="[Text]" custT="1"/>
      <dgm:spPr/>
      <dgm:t>
        <a:bodyPr/>
        <a:lstStyle/>
        <a:p>
          <a:r>
            <a:rPr lang="en-US" sz="2900" dirty="0"/>
            <a:t>WTP</a:t>
          </a:r>
        </a:p>
        <a:p>
          <a:r>
            <a:rPr lang="en-US" sz="2900" dirty="0"/>
            <a:t>Kitchen Remodel</a:t>
          </a:r>
        </a:p>
      </dgm:t>
    </dgm:pt>
    <dgm:pt modelId="{5B1BCB9E-99FC-4822-AB28-FBF0BAAD52EF}" type="parTrans" cxnId="{EF3E8F62-F90B-44CF-B31B-88D9B873BF3B}">
      <dgm:prSet/>
      <dgm:spPr/>
      <dgm:t>
        <a:bodyPr/>
        <a:lstStyle/>
        <a:p>
          <a:endParaRPr lang="en-US"/>
        </a:p>
      </dgm:t>
    </dgm:pt>
    <dgm:pt modelId="{5726D3EC-1CAA-46E2-A2C7-5BD701907048}" type="sibTrans" cxnId="{EF3E8F62-F90B-44CF-B31B-88D9B873BF3B}">
      <dgm:prSet/>
      <dgm:spPr/>
      <dgm:t>
        <a:bodyPr/>
        <a:lstStyle/>
        <a:p>
          <a:endParaRPr lang="en-US"/>
        </a:p>
      </dgm:t>
    </dgm:pt>
    <dgm:pt modelId="{7CD28CAF-8BA6-4F4B-9276-811A5342B14F}">
      <dgm:prSet phldrT="[Text]" custT="1"/>
      <dgm:spPr/>
      <dgm:t>
        <a:bodyPr/>
        <a:lstStyle/>
        <a:p>
          <a:r>
            <a:rPr lang="en-US" sz="1600" dirty="0"/>
            <a:t>Increase of $136,080 in project cost</a:t>
          </a:r>
        </a:p>
      </dgm:t>
    </dgm:pt>
    <dgm:pt modelId="{C294DC6B-4E29-4C1A-A73A-C795068755DC}" type="parTrans" cxnId="{F3E40B53-DDD4-4F9C-B284-4CBC7323C50F}">
      <dgm:prSet/>
      <dgm:spPr/>
      <dgm:t>
        <a:bodyPr/>
        <a:lstStyle/>
        <a:p>
          <a:endParaRPr lang="en-US"/>
        </a:p>
      </dgm:t>
    </dgm:pt>
    <dgm:pt modelId="{1E436BED-62AB-425B-9C58-0DBC03AB5161}" type="sibTrans" cxnId="{F3E40B53-DDD4-4F9C-B284-4CBC7323C50F}">
      <dgm:prSet/>
      <dgm:spPr/>
      <dgm:t>
        <a:bodyPr/>
        <a:lstStyle/>
        <a:p>
          <a:endParaRPr lang="en-US"/>
        </a:p>
      </dgm:t>
    </dgm:pt>
    <dgm:pt modelId="{CFF6E95F-93BC-4BD0-AD50-81ED5FECA373}">
      <dgm:prSet phldrT="[Text]" custT="1"/>
      <dgm:spPr/>
      <dgm:t>
        <a:bodyPr/>
        <a:lstStyle/>
        <a:p>
          <a:r>
            <a:rPr lang="en-US" sz="2900" dirty="0"/>
            <a:t>WTP</a:t>
          </a:r>
        </a:p>
        <a:p>
          <a:r>
            <a:rPr lang="en-US" sz="2900" dirty="0"/>
            <a:t>Backwash Pumps</a:t>
          </a:r>
        </a:p>
      </dgm:t>
    </dgm:pt>
    <dgm:pt modelId="{7EA8C346-9F88-4A3B-A046-57519A4AB2ED}" type="parTrans" cxnId="{87661DC5-CF58-4F2C-B6D9-C3C0BBBF8A82}">
      <dgm:prSet/>
      <dgm:spPr/>
      <dgm:t>
        <a:bodyPr/>
        <a:lstStyle/>
        <a:p>
          <a:endParaRPr lang="en-US"/>
        </a:p>
      </dgm:t>
    </dgm:pt>
    <dgm:pt modelId="{A4EEEB11-56B1-4887-AC59-8F9D5C82CA9F}" type="sibTrans" cxnId="{87661DC5-CF58-4F2C-B6D9-C3C0BBBF8A82}">
      <dgm:prSet/>
      <dgm:spPr/>
      <dgm:t>
        <a:bodyPr/>
        <a:lstStyle/>
        <a:p>
          <a:endParaRPr lang="en-US"/>
        </a:p>
      </dgm:t>
    </dgm:pt>
    <dgm:pt modelId="{2F3D7F25-6948-4E58-90C8-BC8923F0B8A2}">
      <dgm:prSet phldrT="[Text]" custT="1"/>
      <dgm:spPr/>
      <dgm:t>
        <a:bodyPr/>
        <a:lstStyle/>
        <a:p>
          <a:r>
            <a:rPr lang="en-US" sz="1600" dirty="0"/>
            <a:t>Increase of $141,330 for 2 new pumps</a:t>
          </a:r>
        </a:p>
      </dgm:t>
    </dgm:pt>
    <dgm:pt modelId="{06856224-2641-41DC-A548-561956FFCC84}" type="parTrans" cxnId="{4C7374C7-CDD3-4695-A644-BFEF7EA3BD92}">
      <dgm:prSet/>
      <dgm:spPr/>
      <dgm:t>
        <a:bodyPr/>
        <a:lstStyle/>
        <a:p>
          <a:endParaRPr lang="en-US"/>
        </a:p>
      </dgm:t>
    </dgm:pt>
    <dgm:pt modelId="{E78284A9-3C52-43E0-89F3-A80DE4CA8E64}" type="sibTrans" cxnId="{4C7374C7-CDD3-4695-A644-BFEF7EA3BD92}">
      <dgm:prSet/>
      <dgm:spPr/>
      <dgm:t>
        <a:bodyPr/>
        <a:lstStyle/>
        <a:p>
          <a:endParaRPr lang="en-US"/>
        </a:p>
      </dgm:t>
    </dgm:pt>
    <dgm:pt modelId="{16CE594E-B5ED-43FD-9450-B277F6FA1D89}">
      <dgm:prSet phldrT="[Text]" custT="1"/>
      <dgm:spPr/>
      <dgm:t>
        <a:bodyPr/>
        <a:lstStyle/>
        <a:p>
          <a:r>
            <a:rPr lang="en-US" sz="1600" dirty="0"/>
            <a:t>Upgrade equipment and structures with a permanent installation</a:t>
          </a:r>
        </a:p>
      </dgm:t>
    </dgm:pt>
    <dgm:pt modelId="{9E1DC7A4-6D04-40B7-907B-3F411BB2EF86}" type="parTrans" cxnId="{69327457-EC0B-4D48-913F-39DF30CA67CC}">
      <dgm:prSet/>
      <dgm:spPr/>
      <dgm:t>
        <a:bodyPr/>
        <a:lstStyle/>
        <a:p>
          <a:endParaRPr lang="en-US"/>
        </a:p>
      </dgm:t>
    </dgm:pt>
    <dgm:pt modelId="{282CB193-6096-459D-902F-6D17443475C4}" type="sibTrans" cxnId="{69327457-EC0B-4D48-913F-39DF30CA67CC}">
      <dgm:prSet/>
      <dgm:spPr/>
      <dgm:t>
        <a:bodyPr/>
        <a:lstStyle/>
        <a:p>
          <a:endParaRPr lang="en-US"/>
        </a:p>
      </dgm:t>
    </dgm:pt>
    <dgm:pt modelId="{AA6752C6-9F90-4087-903D-EB138B87AFC8}">
      <dgm:prSet phldrT="[Text]" custT="1"/>
      <dgm:spPr/>
      <dgm:t>
        <a:bodyPr/>
        <a:lstStyle/>
        <a:p>
          <a:r>
            <a:rPr lang="en-US" sz="1600" dirty="0"/>
            <a:t>Goal: Remodel will improve access and provide staff with adequate facilities</a:t>
          </a:r>
        </a:p>
      </dgm:t>
    </dgm:pt>
    <dgm:pt modelId="{140220DC-4251-44D1-A338-02B55211B66D}" type="parTrans" cxnId="{BB6F7B89-BD36-40FA-A1EE-5EF607B6A659}">
      <dgm:prSet/>
      <dgm:spPr/>
      <dgm:t>
        <a:bodyPr/>
        <a:lstStyle/>
        <a:p>
          <a:endParaRPr lang="en-US"/>
        </a:p>
      </dgm:t>
    </dgm:pt>
    <dgm:pt modelId="{5CBF96C9-B14A-4DD6-AB8F-51B23604260C}" type="sibTrans" cxnId="{BB6F7B89-BD36-40FA-A1EE-5EF607B6A659}">
      <dgm:prSet/>
      <dgm:spPr/>
      <dgm:t>
        <a:bodyPr/>
        <a:lstStyle/>
        <a:p>
          <a:endParaRPr lang="en-US"/>
        </a:p>
      </dgm:t>
    </dgm:pt>
    <dgm:pt modelId="{BCA854FA-418E-4C9A-8A02-3C11FE01E328}">
      <dgm:prSet phldrT="[Text]"/>
      <dgm:spPr/>
      <dgm:t>
        <a:bodyPr/>
        <a:lstStyle/>
        <a:p>
          <a:endParaRPr lang="en-US" sz="1400" dirty="0"/>
        </a:p>
      </dgm:t>
    </dgm:pt>
    <dgm:pt modelId="{1B5A33DB-66AF-499C-BF3C-5FB3AEA1DCC2}" type="parTrans" cxnId="{9F95B779-F347-45C6-AC0C-76B04C40CD40}">
      <dgm:prSet/>
      <dgm:spPr/>
      <dgm:t>
        <a:bodyPr/>
        <a:lstStyle/>
        <a:p>
          <a:endParaRPr lang="en-US"/>
        </a:p>
      </dgm:t>
    </dgm:pt>
    <dgm:pt modelId="{619A8131-CDEF-42A1-9A39-23CA13DABAD9}" type="sibTrans" cxnId="{9F95B779-F347-45C6-AC0C-76B04C40CD40}">
      <dgm:prSet/>
      <dgm:spPr/>
      <dgm:t>
        <a:bodyPr/>
        <a:lstStyle/>
        <a:p>
          <a:endParaRPr lang="en-US"/>
        </a:p>
      </dgm:t>
    </dgm:pt>
    <dgm:pt modelId="{FDACE2A4-50AF-4426-84A5-43C08C2252AB}">
      <dgm:prSet phldrT="[Text]" custT="1"/>
      <dgm:spPr/>
      <dgm:t>
        <a:bodyPr/>
        <a:lstStyle/>
        <a:p>
          <a:r>
            <a:rPr lang="en-US" sz="1600" dirty="0"/>
            <a:t>Existing pumps are 30 years old and past service life</a:t>
          </a:r>
        </a:p>
      </dgm:t>
    </dgm:pt>
    <dgm:pt modelId="{2F63C47C-E62D-4587-A96D-56FD46A15A46}" type="parTrans" cxnId="{ACD5558F-E535-4FC1-9BE6-4FA76CBA5B1A}">
      <dgm:prSet/>
      <dgm:spPr/>
      <dgm:t>
        <a:bodyPr/>
        <a:lstStyle/>
        <a:p>
          <a:endParaRPr lang="en-US"/>
        </a:p>
      </dgm:t>
    </dgm:pt>
    <dgm:pt modelId="{E29BDCAA-89BC-48A2-A2D5-C0364B686216}" type="sibTrans" cxnId="{ACD5558F-E535-4FC1-9BE6-4FA76CBA5B1A}">
      <dgm:prSet/>
      <dgm:spPr/>
      <dgm:t>
        <a:bodyPr/>
        <a:lstStyle/>
        <a:p>
          <a:endParaRPr lang="en-US"/>
        </a:p>
      </dgm:t>
    </dgm:pt>
    <dgm:pt modelId="{AD622D84-4806-489E-85F2-39FB5C72DAA1}">
      <dgm:prSet phldrT="[Text]" custT="1"/>
      <dgm:spPr/>
      <dgm:t>
        <a:bodyPr/>
        <a:lstStyle/>
        <a:p>
          <a:r>
            <a:rPr lang="en-US" sz="1600" dirty="0"/>
            <a:t>Goal: Replacement will ensure continuity of operations</a:t>
          </a:r>
        </a:p>
      </dgm:t>
    </dgm:pt>
    <dgm:pt modelId="{DF7BAE1A-49C3-47FA-8383-8C39C893CBFB}" type="parTrans" cxnId="{01106EFF-A79B-4233-AE24-9D998D878708}">
      <dgm:prSet/>
      <dgm:spPr/>
      <dgm:t>
        <a:bodyPr/>
        <a:lstStyle/>
        <a:p>
          <a:endParaRPr lang="en-US"/>
        </a:p>
      </dgm:t>
    </dgm:pt>
    <dgm:pt modelId="{DE9CDB7E-C386-42FA-9C22-4241F0E49C8F}" type="sibTrans" cxnId="{01106EFF-A79B-4233-AE24-9D998D878708}">
      <dgm:prSet/>
      <dgm:spPr/>
      <dgm:t>
        <a:bodyPr/>
        <a:lstStyle/>
        <a:p>
          <a:endParaRPr lang="en-US"/>
        </a:p>
      </dgm:t>
    </dgm:pt>
    <dgm:pt modelId="{B6540AD4-1F05-468E-899F-267E1FE77541}">
      <dgm:prSet phldrT="[Text]" custT="1"/>
      <dgm:spPr/>
      <dgm:t>
        <a:bodyPr/>
        <a:lstStyle/>
        <a:p>
          <a:r>
            <a:rPr lang="en-US" sz="1600" dirty="0"/>
            <a:t>Location-SYI</a:t>
          </a:r>
        </a:p>
      </dgm:t>
    </dgm:pt>
    <dgm:pt modelId="{2AD9EB33-6907-48D4-96E0-F936C39364E8}" type="parTrans" cxnId="{5C37290E-8F37-470F-80C6-14AEB326C59E}">
      <dgm:prSet/>
      <dgm:spPr/>
      <dgm:t>
        <a:bodyPr/>
        <a:lstStyle/>
        <a:p>
          <a:endParaRPr lang="en-US"/>
        </a:p>
      </dgm:t>
    </dgm:pt>
    <dgm:pt modelId="{A75D8F2D-0F87-4BF6-A203-5AF3F73ECE52}" type="sibTrans" cxnId="{5C37290E-8F37-470F-80C6-14AEB326C59E}">
      <dgm:prSet/>
      <dgm:spPr/>
      <dgm:t>
        <a:bodyPr/>
        <a:lstStyle/>
        <a:p>
          <a:endParaRPr lang="en-US"/>
        </a:p>
      </dgm:t>
    </dgm:pt>
    <dgm:pt modelId="{E0DB34EB-B83C-428C-BC56-7E1B10B82499}">
      <dgm:prSet phldrT="[Text]"/>
      <dgm:spPr/>
      <dgm:t>
        <a:bodyPr/>
        <a:lstStyle/>
        <a:p>
          <a:endParaRPr lang="en-US" sz="1400" dirty="0"/>
        </a:p>
      </dgm:t>
    </dgm:pt>
    <dgm:pt modelId="{3C07897B-FA8A-46B7-B953-F0BB3797EBAF}" type="parTrans" cxnId="{9BCEB234-59CD-476A-A8C1-47E1BE8E5066}">
      <dgm:prSet/>
      <dgm:spPr/>
      <dgm:t>
        <a:bodyPr/>
        <a:lstStyle/>
        <a:p>
          <a:endParaRPr lang="en-US"/>
        </a:p>
      </dgm:t>
    </dgm:pt>
    <dgm:pt modelId="{AB0D8FF4-25A9-4BEC-8C8E-054966145C18}" type="sibTrans" cxnId="{9BCEB234-59CD-476A-A8C1-47E1BE8E5066}">
      <dgm:prSet/>
      <dgm:spPr/>
      <dgm:t>
        <a:bodyPr/>
        <a:lstStyle/>
        <a:p>
          <a:endParaRPr lang="en-US"/>
        </a:p>
      </dgm:t>
    </dgm:pt>
    <dgm:pt modelId="{96D5F666-FEF7-4EBE-AA12-020D9DA35017}">
      <dgm:prSet phldrT="[Text]" custT="1"/>
      <dgm:spPr/>
      <dgm:t>
        <a:bodyPr/>
        <a:lstStyle/>
        <a:p>
          <a:r>
            <a:rPr lang="en-US" sz="1600" dirty="0"/>
            <a:t>Goal: Address nitrification and maintain reliable safe water</a:t>
          </a:r>
        </a:p>
      </dgm:t>
    </dgm:pt>
    <dgm:pt modelId="{10E7154E-3453-4AF1-841D-DBDB011E9D49}" type="parTrans" cxnId="{12F806A9-FE17-46DB-A6E3-19DD3F289D54}">
      <dgm:prSet/>
      <dgm:spPr/>
      <dgm:t>
        <a:bodyPr/>
        <a:lstStyle/>
        <a:p>
          <a:endParaRPr lang="en-US"/>
        </a:p>
      </dgm:t>
    </dgm:pt>
    <dgm:pt modelId="{286FC38A-02CB-4D89-A524-9FCC64F7AE1E}" type="sibTrans" cxnId="{12F806A9-FE17-46DB-A6E3-19DD3F289D54}">
      <dgm:prSet/>
      <dgm:spPr/>
      <dgm:t>
        <a:bodyPr/>
        <a:lstStyle/>
        <a:p>
          <a:endParaRPr lang="en-US"/>
        </a:p>
      </dgm:t>
    </dgm:pt>
    <dgm:pt modelId="{2DCB445E-A29A-4805-AA1B-DA631744B3F1}">
      <dgm:prSet phldrT="[Text]" custT="1"/>
      <dgm:spPr/>
      <dgm:t>
        <a:bodyPr/>
        <a:lstStyle/>
        <a:p>
          <a:endParaRPr lang="en-US" sz="1600" dirty="0"/>
        </a:p>
      </dgm:t>
    </dgm:pt>
    <dgm:pt modelId="{B3B6FF4B-E5CA-44AD-B661-A4984E45C3C0}" type="parTrans" cxnId="{A4659C77-1724-4BD1-8F95-B2DDA596C3C2}">
      <dgm:prSet/>
      <dgm:spPr/>
    </dgm:pt>
    <dgm:pt modelId="{F4C2EAE0-C1E6-44FC-8E2F-ED6507459ED9}" type="sibTrans" cxnId="{A4659C77-1724-4BD1-8F95-B2DDA596C3C2}">
      <dgm:prSet/>
      <dgm:spPr/>
    </dgm:pt>
    <dgm:pt modelId="{3D8BD5A1-B398-4130-B283-9EEAD9BEEE69}" type="pres">
      <dgm:prSet presAssocID="{E770A122-2645-473A-A7FB-3285EA3D1EF7}" presName="Name0" presStyleCnt="0">
        <dgm:presLayoutVars>
          <dgm:dir/>
          <dgm:animLvl val="lvl"/>
          <dgm:resizeHandles val="exact"/>
        </dgm:presLayoutVars>
      </dgm:prSet>
      <dgm:spPr/>
    </dgm:pt>
    <dgm:pt modelId="{4D7E70D2-CA42-4FF4-96D6-7DB5ED2E76B8}" type="pres">
      <dgm:prSet presAssocID="{3C2A3B00-3922-4741-9EFB-C7BB03A3D0CF}" presName="linNode" presStyleCnt="0"/>
      <dgm:spPr/>
    </dgm:pt>
    <dgm:pt modelId="{24446D8A-8169-4FA6-9655-BC9687F03081}" type="pres">
      <dgm:prSet presAssocID="{3C2A3B00-3922-4741-9EFB-C7BB03A3D0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D3F9921-FA8E-443C-A5EA-EA538059A555}" type="pres">
      <dgm:prSet presAssocID="{3C2A3B00-3922-4741-9EFB-C7BB03A3D0CF}" presName="descendantText" presStyleLbl="alignAccFollowNode1" presStyleIdx="0" presStyleCnt="3" custScaleY="106456" custLinFactNeighborX="0" custLinFactNeighborY="4240">
        <dgm:presLayoutVars>
          <dgm:bulletEnabled val="1"/>
        </dgm:presLayoutVars>
      </dgm:prSet>
      <dgm:spPr/>
    </dgm:pt>
    <dgm:pt modelId="{9F488417-9400-4770-A57B-F8B725BD5FF5}" type="pres">
      <dgm:prSet presAssocID="{4282640B-548B-4C64-B906-FDA61CFBE1C1}" presName="sp" presStyleCnt="0"/>
      <dgm:spPr/>
    </dgm:pt>
    <dgm:pt modelId="{F1700ED6-CA70-4B3A-8DAD-03B490C5A097}" type="pres">
      <dgm:prSet presAssocID="{CFF6E95F-93BC-4BD0-AD50-81ED5FECA373}" presName="linNode" presStyleCnt="0"/>
      <dgm:spPr/>
    </dgm:pt>
    <dgm:pt modelId="{60C6682D-1E6F-4DE2-ACF0-DF63E2D85734}" type="pres">
      <dgm:prSet presAssocID="{CFF6E95F-93BC-4BD0-AD50-81ED5FECA3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D6BD059-E3CA-4C78-8F9C-49345C75F168}" type="pres">
      <dgm:prSet presAssocID="{CFF6E95F-93BC-4BD0-AD50-81ED5FECA373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7887E70A-360C-4428-968C-F2A96BED754D}" type="pres">
      <dgm:prSet presAssocID="{A4EEEB11-56B1-4887-AC59-8F9D5C82CA9F}" presName="sp" presStyleCnt="0"/>
      <dgm:spPr/>
    </dgm:pt>
    <dgm:pt modelId="{663ACCE9-3501-4147-9757-78A05C01428B}" type="pres">
      <dgm:prSet presAssocID="{CCF876FB-A85E-4781-9F96-26F2ACC33766}" presName="linNode" presStyleCnt="0"/>
      <dgm:spPr/>
    </dgm:pt>
    <dgm:pt modelId="{44798FD0-1CB1-401A-8034-7F0D6792FE34}" type="pres">
      <dgm:prSet presAssocID="{CCF876FB-A85E-4781-9F96-26F2ACC3376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6DC4F09-A102-4C5A-8200-0269E0E98EB5}" type="pres">
      <dgm:prSet presAssocID="{CCF876FB-A85E-4781-9F96-26F2ACC33766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64442504-0711-4F34-BA79-211DA3DBEAFB}" type="presOf" srcId="{BCA854FA-418E-4C9A-8A02-3C11FE01E328}" destId="{DD6BD059-E3CA-4C78-8F9C-49345C75F168}" srcOrd="0" destOrd="3" presId="urn:microsoft.com/office/officeart/2005/8/layout/vList5"/>
    <dgm:cxn modelId="{5C37290E-8F37-470F-80C6-14AEB326C59E}" srcId="{3C2A3B00-3922-4741-9EFB-C7BB03A3D0CF}" destId="{B6540AD4-1F05-468E-899F-267E1FE77541}" srcOrd="2" destOrd="0" parTransId="{2AD9EB33-6907-48D4-96E0-F936C39364E8}" sibTransId="{A75D8F2D-0F87-4BF6-A203-5AF3F73ECE52}"/>
    <dgm:cxn modelId="{DD1D2A13-3AC1-4E09-AABB-8E7894951575}" type="presOf" srcId="{E0DB34EB-B83C-428C-BC56-7E1B10B82499}" destId="{2D3F9921-FA8E-443C-A5EA-EA538059A555}" srcOrd="0" destOrd="5" presId="urn:microsoft.com/office/officeart/2005/8/layout/vList5"/>
    <dgm:cxn modelId="{76BBDA1F-FB18-4505-B31A-36D7DD491DCB}" srcId="{3C2A3B00-3922-4741-9EFB-C7BB03A3D0CF}" destId="{8B6AD4D5-8056-4569-8D86-BB89354CCB81}" srcOrd="1" destOrd="0" parTransId="{0B8DF866-FA95-43EE-BC19-20D733D3DF5E}" sibTransId="{40CFDBCD-0F52-4140-AB12-B848122E6CA4}"/>
    <dgm:cxn modelId="{9BCEB234-59CD-476A-A8C1-47E1BE8E5066}" srcId="{3C2A3B00-3922-4741-9EFB-C7BB03A3D0CF}" destId="{E0DB34EB-B83C-428C-BC56-7E1B10B82499}" srcOrd="5" destOrd="0" parTransId="{3C07897B-FA8A-46B7-B953-F0BB3797EBAF}" sibTransId="{AB0D8FF4-25A9-4BEC-8C8E-054966145C18}"/>
    <dgm:cxn modelId="{31678039-0ACB-45D5-A293-5A897F1522C2}" type="presOf" srcId="{96D5F666-FEF7-4EBE-AA12-020D9DA35017}" destId="{2D3F9921-FA8E-443C-A5EA-EA538059A555}" srcOrd="0" destOrd="4" presId="urn:microsoft.com/office/officeart/2005/8/layout/vList5"/>
    <dgm:cxn modelId="{EF3E8F62-F90B-44CF-B31B-88D9B873BF3B}" srcId="{E770A122-2645-473A-A7FB-3285EA3D1EF7}" destId="{CCF876FB-A85E-4781-9F96-26F2ACC33766}" srcOrd="2" destOrd="0" parTransId="{5B1BCB9E-99FC-4822-AB28-FBF0BAAD52EF}" sibTransId="{5726D3EC-1CAA-46E2-A2C7-5BD701907048}"/>
    <dgm:cxn modelId="{EFFB4F64-3FD1-43AE-B56C-6284329E54D8}" type="presOf" srcId="{3C2A3B00-3922-4741-9EFB-C7BB03A3D0CF}" destId="{24446D8A-8169-4FA6-9655-BC9687F03081}" srcOrd="0" destOrd="0" presId="urn:microsoft.com/office/officeart/2005/8/layout/vList5"/>
    <dgm:cxn modelId="{900B1648-FC9A-4011-BB29-4A33100CE7AA}" type="presOf" srcId="{CCF876FB-A85E-4781-9F96-26F2ACC33766}" destId="{44798FD0-1CB1-401A-8034-7F0D6792FE34}" srcOrd="0" destOrd="0" presId="urn:microsoft.com/office/officeart/2005/8/layout/vList5"/>
    <dgm:cxn modelId="{F3E40B53-DDD4-4F9C-B284-4CBC7323C50F}" srcId="{CCF876FB-A85E-4781-9F96-26F2ACC33766}" destId="{7CD28CAF-8BA6-4F4B-9276-811A5342B14F}" srcOrd="0" destOrd="0" parTransId="{C294DC6B-4E29-4C1A-A73A-C795068755DC}" sibTransId="{1E436BED-62AB-425B-9C58-0DBC03AB5161}"/>
    <dgm:cxn modelId="{42CBB455-2310-473E-B34D-812702B756C1}" type="presOf" srcId="{AA6752C6-9F90-4087-903D-EB138B87AFC8}" destId="{06DC4F09-A102-4C5A-8200-0269E0E98EB5}" srcOrd="0" destOrd="1" presId="urn:microsoft.com/office/officeart/2005/8/layout/vList5"/>
    <dgm:cxn modelId="{69327457-EC0B-4D48-913F-39DF30CA67CC}" srcId="{3C2A3B00-3922-4741-9EFB-C7BB03A3D0CF}" destId="{16CE594E-B5ED-43FD-9450-B277F6FA1D89}" srcOrd="3" destOrd="0" parTransId="{9E1DC7A4-6D04-40B7-907B-3F411BB2EF86}" sibTransId="{282CB193-6096-459D-902F-6D17443475C4}"/>
    <dgm:cxn modelId="{A4659C77-1724-4BD1-8F95-B2DDA596C3C2}" srcId="{3C2A3B00-3922-4741-9EFB-C7BB03A3D0CF}" destId="{2DCB445E-A29A-4805-AA1B-DA631744B3F1}" srcOrd="0" destOrd="0" parTransId="{B3B6FF4B-E5CA-44AD-B661-A4984E45C3C0}" sibTransId="{F4C2EAE0-C1E6-44FC-8E2F-ED6507459ED9}"/>
    <dgm:cxn modelId="{9F95B779-F347-45C6-AC0C-76B04C40CD40}" srcId="{CFF6E95F-93BC-4BD0-AD50-81ED5FECA373}" destId="{BCA854FA-418E-4C9A-8A02-3C11FE01E328}" srcOrd="3" destOrd="0" parTransId="{1B5A33DB-66AF-499C-BF3C-5FB3AEA1DCC2}" sibTransId="{619A8131-CDEF-42A1-9A39-23CA13DABAD9}"/>
    <dgm:cxn modelId="{BB6F7B89-BD36-40FA-A1EE-5EF607B6A659}" srcId="{CCF876FB-A85E-4781-9F96-26F2ACC33766}" destId="{AA6752C6-9F90-4087-903D-EB138B87AFC8}" srcOrd="1" destOrd="0" parTransId="{140220DC-4251-44D1-A338-02B55211B66D}" sibTransId="{5CBF96C9-B14A-4DD6-AB8F-51B23604260C}"/>
    <dgm:cxn modelId="{AF81438C-46BB-489D-B2D1-AFB47E7E32AF}" type="presOf" srcId="{AD622D84-4806-489E-85F2-39FB5C72DAA1}" destId="{DD6BD059-E3CA-4C78-8F9C-49345C75F168}" srcOrd="0" destOrd="2" presId="urn:microsoft.com/office/officeart/2005/8/layout/vList5"/>
    <dgm:cxn modelId="{ACD5558F-E535-4FC1-9BE6-4FA76CBA5B1A}" srcId="{CFF6E95F-93BC-4BD0-AD50-81ED5FECA373}" destId="{FDACE2A4-50AF-4426-84A5-43C08C2252AB}" srcOrd="1" destOrd="0" parTransId="{2F63C47C-E62D-4587-A96D-56FD46A15A46}" sibTransId="{E29BDCAA-89BC-48A2-A2D5-C0364B686216}"/>
    <dgm:cxn modelId="{ED882CA7-70FE-4DF8-9CC6-AFA8D0CADB07}" type="presOf" srcId="{7CD28CAF-8BA6-4F4B-9276-811A5342B14F}" destId="{06DC4F09-A102-4C5A-8200-0269E0E98EB5}" srcOrd="0" destOrd="0" presId="urn:microsoft.com/office/officeart/2005/8/layout/vList5"/>
    <dgm:cxn modelId="{8997F9A8-A742-4624-938A-20001EC998C3}" srcId="{E770A122-2645-473A-A7FB-3285EA3D1EF7}" destId="{3C2A3B00-3922-4741-9EFB-C7BB03A3D0CF}" srcOrd="0" destOrd="0" parTransId="{6E01D91F-F899-4E98-A0AA-6F4E4BAF7B3B}" sibTransId="{4282640B-548B-4C64-B906-FDA61CFBE1C1}"/>
    <dgm:cxn modelId="{12F806A9-FE17-46DB-A6E3-19DD3F289D54}" srcId="{3C2A3B00-3922-4741-9EFB-C7BB03A3D0CF}" destId="{96D5F666-FEF7-4EBE-AA12-020D9DA35017}" srcOrd="4" destOrd="0" parTransId="{10E7154E-3453-4AF1-841D-DBDB011E9D49}" sibTransId="{286FC38A-02CB-4D89-A524-9FCC64F7AE1E}"/>
    <dgm:cxn modelId="{272F10AA-1B01-49DF-B877-8192AD51AC9E}" type="presOf" srcId="{2F3D7F25-6948-4E58-90C8-BC8923F0B8A2}" destId="{DD6BD059-E3CA-4C78-8F9C-49345C75F168}" srcOrd="0" destOrd="0" presId="urn:microsoft.com/office/officeart/2005/8/layout/vList5"/>
    <dgm:cxn modelId="{C96CC8B0-D61D-4C52-A64B-5899AD90C846}" type="presOf" srcId="{16CE594E-B5ED-43FD-9450-B277F6FA1D89}" destId="{2D3F9921-FA8E-443C-A5EA-EA538059A555}" srcOrd="0" destOrd="3" presId="urn:microsoft.com/office/officeart/2005/8/layout/vList5"/>
    <dgm:cxn modelId="{03EAD4B0-FE33-4624-8192-2673F6CEEC75}" type="presOf" srcId="{FDACE2A4-50AF-4426-84A5-43C08C2252AB}" destId="{DD6BD059-E3CA-4C78-8F9C-49345C75F168}" srcOrd="0" destOrd="1" presId="urn:microsoft.com/office/officeart/2005/8/layout/vList5"/>
    <dgm:cxn modelId="{9B4D39B4-85E3-4803-9DAB-11ECD98051E7}" type="presOf" srcId="{B6540AD4-1F05-468E-899F-267E1FE77541}" destId="{2D3F9921-FA8E-443C-A5EA-EA538059A555}" srcOrd="0" destOrd="2" presId="urn:microsoft.com/office/officeart/2005/8/layout/vList5"/>
    <dgm:cxn modelId="{87661DC5-CF58-4F2C-B6D9-C3C0BBBF8A82}" srcId="{E770A122-2645-473A-A7FB-3285EA3D1EF7}" destId="{CFF6E95F-93BC-4BD0-AD50-81ED5FECA373}" srcOrd="1" destOrd="0" parTransId="{7EA8C346-9F88-4A3B-A046-57519A4AB2ED}" sibTransId="{A4EEEB11-56B1-4887-AC59-8F9D5C82CA9F}"/>
    <dgm:cxn modelId="{4C7374C7-CDD3-4695-A644-BFEF7EA3BD92}" srcId="{CFF6E95F-93BC-4BD0-AD50-81ED5FECA373}" destId="{2F3D7F25-6948-4E58-90C8-BC8923F0B8A2}" srcOrd="0" destOrd="0" parTransId="{06856224-2641-41DC-A548-561956FFCC84}" sibTransId="{E78284A9-3C52-43E0-89F3-A80DE4CA8E64}"/>
    <dgm:cxn modelId="{4DF6F3D2-9447-4604-AF2E-9D7EDBBA2FEF}" type="presOf" srcId="{8B6AD4D5-8056-4569-8D86-BB89354CCB81}" destId="{2D3F9921-FA8E-443C-A5EA-EA538059A555}" srcOrd="0" destOrd="1" presId="urn:microsoft.com/office/officeart/2005/8/layout/vList5"/>
    <dgm:cxn modelId="{1900CFE3-D783-443E-BEBB-B1C4B7E96666}" type="presOf" srcId="{E770A122-2645-473A-A7FB-3285EA3D1EF7}" destId="{3D8BD5A1-B398-4130-B283-9EEAD9BEEE69}" srcOrd="0" destOrd="0" presId="urn:microsoft.com/office/officeart/2005/8/layout/vList5"/>
    <dgm:cxn modelId="{5A1BD1E3-2CD5-4DDA-B113-D3BECA713565}" type="presOf" srcId="{CFF6E95F-93BC-4BD0-AD50-81ED5FECA373}" destId="{60C6682D-1E6F-4DE2-ACF0-DF63E2D85734}" srcOrd="0" destOrd="0" presId="urn:microsoft.com/office/officeart/2005/8/layout/vList5"/>
    <dgm:cxn modelId="{3BA0EBE8-C5CF-4C21-AC88-BF24BC3A1ACF}" type="presOf" srcId="{2DCB445E-A29A-4805-AA1B-DA631744B3F1}" destId="{2D3F9921-FA8E-443C-A5EA-EA538059A555}" srcOrd="0" destOrd="0" presId="urn:microsoft.com/office/officeart/2005/8/layout/vList5"/>
    <dgm:cxn modelId="{01106EFF-A79B-4233-AE24-9D998D878708}" srcId="{CFF6E95F-93BC-4BD0-AD50-81ED5FECA373}" destId="{AD622D84-4806-489E-85F2-39FB5C72DAA1}" srcOrd="2" destOrd="0" parTransId="{DF7BAE1A-49C3-47FA-8383-8C39C893CBFB}" sibTransId="{DE9CDB7E-C386-42FA-9C22-4241F0E49C8F}"/>
    <dgm:cxn modelId="{C310CB2B-3A5F-4662-9877-82144F2B52AB}" type="presParOf" srcId="{3D8BD5A1-B398-4130-B283-9EEAD9BEEE69}" destId="{4D7E70D2-CA42-4FF4-96D6-7DB5ED2E76B8}" srcOrd="0" destOrd="0" presId="urn:microsoft.com/office/officeart/2005/8/layout/vList5"/>
    <dgm:cxn modelId="{5330B44A-6EED-4D70-A9D1-C8ACB79A27DE}" type="presParOf" srcId="{4D7E70D2-CA42-4FF4-96D6-7DB5ED2E76B8}" destId="{24446D8A-8169-4FA6-9655-BC9687F03081}" srcOrd="0" destOrd="0" presId="urn:microsoft.com/office/officeart/2005/8/layout/vList5"/>
    <dgm:cxn modelId="{1B9BC5EF-8BE1-4A21-9887-6BD15CEEBB79}" type="presParOf" srcId="{4D7E70D2-CA42-4FF4-96D6-7DB5ED2E76B8}" destId="{2D3F9921-FA8E-443C-A5EA-EA538059A555}" srcOrd="1" destOrd="0" presId="urn:microsoft.com/office/officeart/2005/8/layout/vList5"/>
    <dgm:cxn modelId="{A69A923B-70C7-4D9F-BEC9-A081C13931F6}" type="presParOf" srcId="{3D8BD5A1-B398-4130-B283-9EEAD9BEEE69}" destId="{9F488417-9400-4770-A57B-F8B725BD5FF5}" srcOrd="1" destOrd="0" presId="urn:microsoft.com/office/officeart/2005/8/layout/vList5"/>
    <dgm:cxn modelId="{F81AF8D8-7E13-43AD-A2C1-546FF73CB8D8}" type="presParOf" srcId="{3D8BD5A1-B398-4130-B283-9EEAD9BEEE69}" destId="{F1700ED6-CA70-4B3A-8DAD-03B490C5A097}" srcOrd="2" destOrd="0" presId="urn:microsoft.com/office/officeart/2005/8/layout/vList5"/>
    <dgm:cxn modelId="{AB9DB444-C997-463D-B49A-20D5BCB71F1C}" type="presParOf" srcId="{F1700ED6-CA70-4B3A-8DAD-03B490C5A097}" destId="{60C6682D-1E6F-4DE2-ACF0-DF63E2D85734}" srcOrd="0" destOrd="0" presId="urn:microsoft.com/office/officeart/2005/8/layout/vList5"/>
    <dgm:cxn modelId="{8DC05D60-4679-4305-B95D-6C565E6A9E1D}" type="presParOf" srcId="{F1700ED6-CA70-4B3A-8DAD-03B490C5A097}" destId="{DD6BD059-E3CA-4C78-8F9C-49345C75F168}" srcOrd="1" destOrd="0" presId="urn:microsoft.com/office/officeart/2005/8/layout/vList5"/>
    <dgm:cxn modelId="{5A6C33E5-9DE8-4D0C-A897-8660D2BA38D8}" type="presParOf" srcId="{3D8BD5A1-B398-4130-B283-9EEAD9BEEE69}" destId="{7887E70A-360C-4428-968C-F2A96BED754D}" srcOrd="3" destOrd="0" presId="urn:microsoft.com/office/officeart/2005/8/layout/vList5"/>
    <dgm:cxn modelId="{25192472-D6AD-46BD-A3F3-4B66ED6A0166}" type="presParOf" srcId="{3D8BD5A1-B398-4130-B283-9EEAD9BEEE69}" destId="{663ACCE9-3501-4147-9757-78A05C01428B}" srcOrd="4" destOrd="0" presId="urn:microsoft.com/office/officeart/2005/8/layout/vList5"/>
    <dgm:cxn modelId="{035F17F1-4B64-45DB-AEA5-CDD92C4550C3}" type="presParOf" srcId="{663ACCE9-3501-4147-9757-78A05C01428B}" destId="{44798FD0-1CB1-401A-8034-7F0D6792FE34}" srcOrd="0" destOrd="0" presId="urn:microsoft.com/office/officeart/2005/8/layout/vList5"/>
    <dgm:cxn modelId="{3707D43A-C69E-4289-BF59-8D97CA714C31}" type="presParOf" srcId="{663ACCE9-3501-4147-9757-78A05C01428B}" destId="{06DC4F09-A102-4C5A-8200-0269E0E98E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0A122-2645-473A-A7FB-3285EA3D1E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A3B00-3922-4741-9EFB-C7BB03A3D0CF}">
      <dgm:prSet phldrT="[Text]" custT="1"/>
      <dgm:spPr/>
      <dgm:t>
        <a:bodyPr/>
        <a:lstStyle/>
        <a:p>
          <a:r>
            <a:rPr lang="en-US" sz="2900" dirty="0"/>
            <a:t>Dosing Line Replacement</a:t>
          </a:r>
        </a:p>
      </dgm:t>
    </dgm:pt>
    <dgm:pt modelId="{6E01D91F-F899-4E98-A0AA-6F4E4BAF7B3B}" type="parTrans" cxnId="{8997F9A8-A742-4624-938A-20001EC998C3}">
      <dgm:prSet/>
      <dgm:spPr/>
      <dgm:t>
        <a:bodyPr/>
        <a:lstStyle/>
        <a:p>
          <a:endParaRPr lang="en-US"/>
        </a:p>
      </dgm:t>
    </dgm:pt>
    <dgm:pt modelId="{4282640B-548B-4C64-B906-FDA61CFBE1C1}" type="sibTrans" cxnId="{8997F9A8-A742-4624-938A-20001EC998C3}">
      <dgm:prSet/>
      <dgm:spPr/>
      <dgm:t>
        <a:bodyPr/>
        <a:lstStyle/>
        <a:p>
          <a:endParaRPr lang="en-US"/>
        </a:p>
      </dgm:t>
    </dgm:pt>
    <dgm:pt modelId="{8B6AD4D5-8056-4569-8D86-BB89354CCB81}">
      <dgm:prSet phldrT="[Text]"/>
      <dgm:spPr/>
      <dgm:t>
        <a:bodyPr/>
        <a:lstStyle/>
        <a:p>
          <a:r>
            <a:rPr lang="en-US" dirty="0"/>
            <a:t>Sodium Bisulfate Line Replacement at SYPP</a:t>
          </a:r>
        </a:p>
      </dgm:t>
    </dgm:pt>
    <dgm:pt modelId="{0B8DF866-FA95-43EE-BC19-20D733D3DF5E}" type="parTrans" cxnId="{76BBDA1F-FB18-4505-B31A-36D7DD491DCB}">
      <dgm:prSet/>
      <dgm:spPr/>
      <dgm:t>
        <a:bodyPr/>
        <a:lstStyle/>
        <a:p>
          <a:endParaRPr lang="en-US"/>
        </a:p>
      </dgm:t>
    </dgm:pt>
    <dgm:pt modelId="{40CFDBCD-0F52-4140-AB12-B848122E6CA4}" type="sibTrans" cxnId="{76BBDA1F-FB18-4505-B31A-36D7DD491DCB}">
      <dgm:prSet/>
      <dgm:spPr/>
      <dgm:t>
        <a:bodyPr/>
        <a:lstStyle/>
        <a:p>
          <a:endParaRPr lang="en-US"/>
        </a:p>
      </dgm:t>
    </dgm:pt>
    <dgm:pt modelId="{CFF6E95F-93BC-4BD0-AD50-81ED5FECA373}">
      <dgm:prSet phldrT="[Text]" custT="1"/>
      <dgm:spPr/>
      <dgm:t>
        <a:bodyPr/>
        <a:lstStyle/>
        <a:p>
          <a:r>
            <a:rPr lang="en-US" sz="2900" dirty="0"/>
            <a:t>Other</a:t>
          </a:r>
        </a:p>
      </dgm:t>
    </dgm:pt>
    <dgm:pt modelId="{7EA8C346-9F88-4A3B-A046-57519A4AB2ED}" type="parTrans" cxnId="{87661DC5-CF58-4F2C-B6D9-C3C0BBBF8A82}">
      <dgm:prSet/>
      <dgm:spPr/>
      <dgm:t>
        <a:bodyPr/>
        <a:lstStyle/>
        <a:p>
          <a:endParaRPr lang="en-US"/>
        </a:p>
      </dgm:t>
    </dgm:pt>
    <dgm:pt modelId="{A4EEEB11-56B1-4887-AC59-8F9D5C82CA9F}" type="sibTrans" cxnId="{87661DC5-CF58-4F2C-B6D9-C3C0BBBF8A82}">
      <dgm:prSet/>
      <dgm:spPr/>
      <dgm:t>
        <a:bodyPr/>
        <a:lstStyle/>
        <a:p>
          <a:endParaRPr lang="en-US"/>
        </a:p>
      </dgm:t>
    </dgm:pt>
    <dgm:pt modelId="{2F3D7F25-6948-4E58-90C8-BC8923F0B8A2}">
      <dgm:prSet phldrT="[Text]"/>
      <dgm:spPr/>
      <dgm:t>
        <a:bodyPr/>
        <a:lstStyle/>
        <a:p>
          <a:r>
            <a:rPr lang="en-US" dirty="0"/>
            <a:t>Postpone Americans with Disability Act Compliant Doors-$ 28,350</a:t>
          </a:r>
        </a:p>
      </dgm:t>
    </dgm:pt>
    <dgm:pt modelId="{06856224-2641-41DC-A548-561956FFCC84}" type="parTrans" cxnId="{4C7374C7-CDD3-4695-A644-BFEF7EA3BD92}">
      <dgm:prSet/>
      <dgm:spPr/>
      <dgm:t>
        <a:bodyPr/>
        <a:lstStyle/>
        <a:p>
          <a:endParaRPr lang="en-US"/>
        </a:p>
      </dgm:t>
    </dgm:pt>
    <dgm:pt modelId="{E78284A9-3C52-43E0-89F3-A80DE4CA8E64}" type="sibTrans" cxnId="{4C7374C7-CDD3-4695-A644-BFEF7EA3BD92}">
      <dgm:prSet/>
      <dgm:spPr/>
      <dgm:t>
        <a:bodyPr/>
        <a:lstStyle/>
        <a:p>
          <a:endParaRPr lang="en-US"/>
        </a:p>
      </dgm:t>
    </dgm:pt>
    <dgm:pt modelId="{68745EC4-5D11-4689-A03E-19963F3C2520}">
      <dgm:prSet phldrT="[Text]"/>
      <dgm:spPr/>
      <dgm:t>
        <a:bodyPr/>
        <a:lstStyle/>
        <a:p>
          <a:r>
            <a:rPr lang="en-US" dirty="0"/>
            <a:t>Current lines in place since original construction</a:t>
          </a:r>
        </a:p>
      </dgm:t>
    </dgm:pt>
    <dgm:pt modelId="{ECDDDC6F-6DBA-4045-9C09-21AD2C78BCE6}" type="parTrans" cxnId="{73B33AF1-4C34-4ADC-8DCE-A272CA02A0C3}">
      <dgm:prSet/>
      <dgm:spPr/>
      <dgm:t>
        <a:bodyPr/>
        <a:lstStyle/>
        <a:p>
          <a:endParaRPr lang="en-US"/>
        </a:p>
      </dgm:t>
    </dgm:pt>
    <dgm:pt modelId="{11023F27-38AC-4D2A-964C-489FE6FE4B1A}" type="sibTrans" cxnId="{73B33AF1-4C34-4ADC-8DCE-A272CA02A0C3}">
      <dgm:prSet/>
      <dgm:spPr/>
      <dgm:t>
        <a:bodyPr/>
        <a:lstStyle/>
        <a:p>
          <a:endParaRPr lang="en-US"/>
        </a:p>
      </dgm:t>
    </dgm:pt>
    <dgm:pt modelId="{C613FBE9-2B2C-4492-BA59-E005F5DC10EA}">
      <dgm:prSet phldrT="[Text]"/>
      <dgm:spPr/>
      <dgm:t>
        <a:bodyPr/>
        <a:lstStyle/>
        <a:p>
          <a:r>
            <a:rPr lang="en-US" dirty="0"/>
            <a:t>Goal: Upgrade needed to ensure reliable operation at SYII</a:t>
          </a:r>
        </a:p>
      </dgm:t>
    </dgm:pt>
    <dgm:pt modelId="{FA6A99E7-B13E-451D-890B-25676ABA0FAE}" type="parTrans" cxnId="{3866C944-B59F-496D-A14D-B2159A0A4D4D}">
      <dgm:prSet/>
      <dgm:spPr/>
      <dgm:t>
        <a:bodyPr/>
        <a:lstStyle/>
        <a:p>
          <a:endParaRPr lang="en-US"/>
        </a:p>
      </dgm:t>
    </dgm:pt>
    <dgm:pt modelId="{636B3C21-DC0C-4D2D-9A38-0DAE37C2BA54}" type="sibTrans" cxnId="{3866C944-B59F-496D-A14D-B2159A0A4D4D}">
      <dgm:prSet/>
      <dgm:spPr/>
      <dgm:t>
        <a:bodyPr/>
        <a:lstStyle/>
        <a:p>
          <a:endParaRPr lang="en-US"/>
        </a:p>
      </dgm:t>
    </dgm:pt>
    <dgm:pt modelId="{3D8BD5A1-B398-4130-B283-9EEAD9BEEE69}" type="pres">
      <dgm:prSet presAssocID="{E770A122-2645-473A-A7FB-3285EA3D1EF7}" presName="Name0" presStyleCnt="0">
        <dgm:presLayoutVars>
          <dgm:dir/>
          <dgm:animLvl val="lvl"/>
          <dgm:resizeHandles val="exact"/>
        </dgm:presLayoutVars>
      </dgm:prSet>
      <dgm:spPr/>
    </dgm:pt>
    <dgm:pt modelId="{4D7E70D2-CA42-4FF4-96D6-7DB5ED2E76B8}" type="pres">
      <dgm:prSet presAssocID="{3C2A3B00-3922-4741-9EFB-C7BB03A3D0CF}" presName="linNode" presStyleCnt="0"/>
      <dgm:spPr/>
    </dgm:pt>
    <dgm:pt modelId="{24446D8A-8169-4FA6-9655-BC9687F03081}" type="pres">
      <dgm:prSet presAssocID="{3C2A3B00-3922-4741-9EFB-C7BB03A3D0C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D3F9921-FA8E-443C-A5EA-EA538059A555}" type="pres">
      <dgm:prSet presAssocID="{3C2A3B00-3922-4741-9EFB-C7BB03A3D0CF}" presName="descendantText" presStyleLbl="alignAccFollowNode1" presStyleIdx="0" presStyleCnt="2">
        <dgm:presLayoutVars>
          <dgm:bulletEnabled val="1"/>
        </dgm:presLayoutVars>
      </dgm:prSet>
      <dgm:spPr/>
    </dgm:pt>
    <dgm:pt modelId="{9F488417-9400-4770-A57B-F8B725BD5FF5}" type="pres">
      <dgm:prSet presAssocID="{4282640B-548B-4C64-B906-FDA61CFBE1C1}" presName="sp" presStyleCnt="0"/>
      <dgm:spPr/>
    </dgm:pt>
    <dgm:pt modelId="{F1700ED6-CA70-4B3A-8DAD-03B490C5A097}" type="pres">
      <dgm:prSet presAssocID="{CFF6E95F-93BC-4BD0-AD50-81ED5FECA373}" presName="linNode" presStyleCnt="0"/>
      <dgm:spPr/>
    </dgm:pt>
    <dgm:pt modelId="{60C6682D-1E6F-4DE2-ACF0-DF63E2D85734}" type="pres">
      <dgm:prSet presAssocID="{CFF6E95F-93BC-4BD0-AD50-81ED5FECA373}" presName="parentText" presStyleLbl="node1" presStyleIdx="1" presStyleCnt="2" custLinFactNeighborY="-1379">
        <dgm:presLayoutVars>
          <dgm:chMax val="1"/>
          <dgm:bulletEnabled val="1"/>
        </dgm:presLayoutVars>
      </dgm:prSet>
      <dgm:spPr/>
    </dgm:pt>
    <dgm:pt modelId="{DD6BD059-E3CA-4C78-8F9C-49345C75F168}" type="pres">
      <dgm:prSet presAssocID="{CFF6E95F-93BC-4BD0-AD50-81ED5FECA37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A837F18-1189-4B3F-AA02-98EEB9740E8B}" type="presOf" srcId="{C613FBE9-2B2C-4492-BA59-E005F5DC10EA}" destId="{2D3F9921-FA8E-443C-A5EA-EA538059A555}" srcOrd="0" destOrd="2" presId="urn:microsoft.com/office/officeart/2005/8/layout/vList5"/>
    <dgm:cxn modelId="{76BBDA1F-FB18-4505-B31A-36D7DD491DCB}" srcId="{3C2A3B00-3922-4741-9EFB-C7BB03A3D0CF}" destId="{8B6AD4D5-8056-4569-8D86-BB89354CCB81}" srcOrd="0" destOrd="0" parTransId="{0B8DF866-FA95-43EE-BC19-20D733D3DF5E}" sibTransId="{40CFDBCD-0F52-4140-AB12-B848122E6CA4}"/>
    <dgm:cxn modelId="{EFFB4F64-3FD1-43AE-B56C-6284329E54D8}" type="presOf" srcId="{3C2A3B00-3922-4741-9EFB-C7BB03A3D0CF}" destId="{24446D8A-8169-4FA6-9655-BC9687F03081}" srcOrd="0" destOrd="0" presId="urn:microsoft.com/office/officeart/2005/8/layout/vList5"/>
    <dgm:cxn modelId="{3866C944-B59F-496D-A14D-B2159A0A4D4D}" srcId="{3C2A3B00-3922-4741-9EFB-C7BB03A3D0CF}" destId="{C613FBE9-2B2C-4492-BA59-E005F5DC10EA}" srcOrd="2" destOrd="0" parTransId="{FA6A99E7-B13E-451D-890B-25676ABA0FAE}" sibTransId="{636B3C21-DC0C-4D2D-9A38-0DAE37C2BA54}"/>
    <dgm:cxn modelId="{EBE90B4B-F5A3-4069-B690-A5BB071E1505}" type="presOf" srcId="{68745EC4-5D11-4689-A03E-19963F3C2520}" destId="{2D3F9921-FA8E-443C-A5EA-EA538059A555}" srcOrd="0" destOrd="1" presId="urn:microsoft.com/office/officeart/2005/8/layout/vList5"/>
    <dgm:cxn modelId="{8997F9A8-A742-4624-938A-20001EC998C3}" srcId="{E770A122-2645-473A-A7FB-3285EA3D1EF7}" destId="{3C2A3B00-3922-4741-9EFB-C7BB03A3D0CF}" srcOrd="0" destOrd="0" parTransId="{6E01D91F-F899-4E98-A0AA-6F4E4BAF7B3B}" sibTransId="{4282640B-548B-4C64-B906-FDA61CFBE1C1}"/>
    <dgm:cxn modelId="{272F10AA-1B01-49DF-B877-8192AD51AC9E}" type="presOf" srcId="{2F3D7F25-6948-4E58-90C8-BC8923F0B8A2}" destId="{DD6BD059-E3CA-4C78-8F9C-49345C75F168}" srcOrd="0" destOrd="0" presId="urn:microsoft.com/office/officeart/2005/8/layout/vList5"/>
    <dgm:cxn modelId="{87661DC5-CF58-4F2C-B6D9-C3C0BBBF8A82}" srcId="{E770A122-2645-473A-A7FB-3285EA3D1EF7}" destId="{CFF6E95F-93BC-4BD0-AD50-81ED5FECA373}" srcOrd="1" destOrd="0" parTransId="{7EA8C346-9F88-4A3B-A046-57519A4AB2ED}" sibTransId="{A4EEEB11-56B1-4887-AC59-8F9D5C82CA9F}"/>
    <dgm:cxn modelId="{4C7374C7-CDD3-4695-A644-BFEF7EA3BD92}" srcId="{CFF6E95F-93BC-4BD0-AD50-81ED5FECA373}" destId="{2F3D7F25-6948-4E58-90C8-BC8923F0B8A2}" srcOrd="0" destOrd="0" parTransId="{06856224-2641-41DC-A548-561956FFCC84}" sibTransId="{E78284A9-3C52-43E0-89F3-A80DE4CA8E64}"/>
    <dgm:cxn modelId="{4DF6F3D2-9447-4604-AF2E-9D7EDBBA2FEF}" type="presOf" srcId="{8B6AD4D5-8056-4569-8D86-BB89354CCB81}" destId="{2D3F9921-FA8E-443C-A5EA-EA538059A555}" srcOrd="0" destOrd="0" presId="urn:microsoft.com/office/officeart/2005/8/layout/vList5"/>
    <dgm:cxn modelId="{1900CFE3-D783-443E-BEBB-B1C4B7E96666}" type="presOf" srcId="{E770A122-2645-473A-A7FB-3285EA3D1EF7}" destId="{3D8BD5A1-B398-4130-B283-9EEAD9BEEE69}" srcOrd="0" destOrd="0" presId="urn:microsoft.com/office/officeart/2005/8/layout/vList5"/>
    <dgm:cxn modelId="{5A1BD1E3-2CD5-4DDA-B113-D3BECA713565}" type="presOf" srcId="{CFF6E95F-93BC-4BD0-AD50-81ED5FECA373}" destId="{60C6682D-1E6F-4DE2-ACF0-DF63E2D85734}" srcOrd="0" destOrd="0" presId="urn:microsoft.com/office/officeart/2005/8/layout/vList5"/>
    <dgm:cxn modelId="{73B33AF1-4C34-4ADC-8DCE-A272CA02A0C3}" srcId="{3C2A3B00-3922-4741-9EFB-C7BB03A3D0CF}" destId="{68745EC4-5D11-4689-A03E-19963F3C2520}" srcOrd="1" destOrd="0" parTransId="{ECDDDC6F-6DBA-4045-9C09-21AD2C78BCE6}" sibTransId="{11023F27-38AC-4D2A-964C-489FE6FE4B1A}"/>
    <dgm:cxn modelId="{C310CB2B-3A5F-4662-9877-82144F2B52AB}" type="presParOf" srcId="{3D8BD5A1-B398-4130-B283-9EEAD9BEEE69}" destId="{4D7E70D2-CA42-4FF4-96D6-7DB5ED2E76B8}" srcOrd="0" destOrd="0" presId="urn:microsoft.com/office/officeart/2005/8/layout/vList5"/>
    <dgm:cxn modelId="{5330B44A-6EED-4D70-A9D1-C8ACB79A27DE}" type="presParOf" srcId="{4D7E70D2-CA42-4FF4-96D6-7DB5ED2E76B8}" destId="{24446D8A-8169-4FA6-9655-BC9687F03081}" srcOrd="0" destOrd="0" presId="urn:microsoft.com/office/officeart/2005/8/layout/vList5"/>
    <dgm:cxn modelId="{1B9BC5EF-8BE1-4A21-9887-6BD15CEEBB79}" type="presParOf" srcId="{4D7E70D2-CA42-4FF4-96D6-7DB5ED2E76B8}" destId="{2D3F9921-FA8E-443C-A5EA-EA538059A555}" srcOrd="1" destOrd="0" presId="urn:microsoft.com/office/officeart/2005/8/layout/vList5"/>
    <dgm:cxn modelId="{A69A923B-70C7-4D9F-BEC9-A081C13931F6}" type="presParOf" srcId="{3D8BD5A1-B398-4130-B283-9EEAD9BEEE69}" destId="{9F488417-9400-4770-A57B-F8B725BD5FF5}" srcOrd="1" destOrd="0" presId="urn:microsoft.com/office/officeart/2005/8/layout/vList5"/>
    <dgm:cxn modelId="{F81AF8D8-7E13-43AD-A2C1-546FF73CB8D8}" type="presParOf" srcId="{3D8BD5A1-B398-4130-B283-9EEAD9BEEE69}" destId="{F1700ED6-CA70-4B3A-8DAD-03B490C5A097}" srcOrd="2" destOrd="0" presId="urn:microsoft.com/office/officeart/2005/8/layout/vList5"/>
    <dgm:cxn modelId="{AB9DB444-C997-463D-B49A-20D5BCB71F1C}" type="presParOf" srcId="{F1700ED6-CA70-4B3A-8DAD-03B490C5A097}" destId="{60C6682D-1E6F-4DE2-ACF0-DF63E2D85734}" srcOrd="0" destOrd="0" presId="urn:microsoft.com/office/officeart/2005/8/layout/vList5"/>
    <dgm:cxn modelId="{8DC05D60-4679-4305-B95D-6C565E6A9E1D}" type="presParOf" srcId="{F1700ED6-CA70-4B3A-8DAD-03B490C5A097}" destId="{DD6BD059-E3CA-4C78-8F9C-49345C75F1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F9921-FA8E-443C-A5EA-EA538059A555}">
      <dsp:nvSpPr>
        <dsp:cNvPr id="0" name=""/>
        <dsp:cNvSpPr/>
      </dsp:nvSpPr>
      <dsp:spPr>
        <a:xfrm rot="5400000">
          <a:off x="4897848" y="-1673908"/>
          <a:ext cx="160382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Increase of $313,551 in project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Location-SYI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Upgrade equipment and structures with a permanent installation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Goal: Address nitrification and maintain reliable safe water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3017520" y="284712"/>
        <a:ext cx="5286188" cy="1447239"/>
      </dsp:txXfrm>
    </dsp:sp>
    <dsp:sp modelId="{24446D8A-8169-4FA6-9655-BC9687F03081}">
      <dsp:nvSpPr>
        <dsp:cNvPr id="0" name=""/>
        <dsp:cNvSpPr/>
      </dsp:nvSpPr>
      <dsp:spPr>
        <a:xfrm>
          <a:off x="0" y="2853"/>
          <a:ext cx="3017520" cy="188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Tank 7 Dosing Facility CIP</a:t>
          </a:r>
        </a:p>
      </dsp:txBody>
      <dsp:txXfrm>
        <a:off x="91930" y="94783"/>
        <a:ext cx="2833660" cy="1699339"/>
      </dsp:txXfrm>
    </dsp:sp>
    <dsp:sp modelId="{DD6BD059-E3CA-4C78-8F9C-49345C75F168}">
      <dsp:nvSpPr>
        <dsp:cNvPr id="0" name=""/>
        <dsp:cNvSpPr/>
      </dsp:nvSpPr>
      <dsp:spPr>
        <a:xfrm rot="5400000">
          <a:off x="4946480" y="239572"/>
          <a:ext cx="1506559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Increase of $141,330 for 2 new pumps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Existing pumps are 30 years old and past service life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Goal: Replacement will ensure continuity of operations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3017520" y="2242076"/>
        <a:ext cx="5290936" cy="1359471"/>
      </dsp:txXfrm>
    </dsp:sp>
    <dsp:sp modelId="{60C6682D-1E6F-4DE2-ACF0-DF63E2D85734}">
      <dsp:nvSpPr>
        <dsp:cNvPr id="0" name=""/>
        <dsp:cNvSpPr/>
      </dsp:nvSpPr>
      <dsp:spPr>
        <a:xfrm>
          <a:off x="0" y="1980213"/>
          <a:ext cx="3017520" cy="188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WTP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Backwash Pumps</a:t>
          </a:r>
        </a:p>
      </dsp:txBody>
      <dsp:txXfrm>
        <a:off x="91930" y="2072143"/>
        <a:ext cx="2833660" cy="1699339"/>
      </dsp:txXfrm>
    </dsp:sp>
    <dsp:sp modelId="{06DC4F09-A102-4C5A-8200-0269E0E98EB5}">
      <dsp:nvSpPr>
        <dsp:cNvPr id="0" name=""/>
        <dsp:cNvSpPr/>
      </dsp:nvSpPr>
      <dsp:spPr>
        <a:xfrm rot="5400000">
          <a:off x="4946480" y="2216932"/>
          <a:ext cx="1506559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Increase of $136,080 in project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Goal: Remodel will improve access and provide staff with adequate facilities</a:t>
          </a:r>
        </a:p>
      </dsp:txBody>
      <dsp:txXfrm rot="-5400000">
        <a:off x="3017520" y="4219436"/>
        <a:ext cx="5290936" cy="1359471"/>
      </dsp:txXfrm>
    </dsp:sp>
    <dsp:sp modelId="{44798FD0-1CB1-401A-8034-7F0D6792FE34}">
      <dsp:nvSpPr>
        <dsp:cNvPr id="0" name=""/>
        <dsp:cNvSpPr/>
      </dsp:nvSpPr>
      <dsp:spPr>
        <a:xfrm>
          <a:off x="0" y="3957572"/>
          <a:ext cx="3017520" cy="188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WTP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Kitchen Remodel</a:t>
          </a:r>
        </a:p>
      </dsp:txBody>
      <dsp:txXfrm>
        <a:off x="91930" y="4049502"/>
        <a:ext cx="2833660" cy="1699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F9921-FA8E-443C-A5EA-EA538059A555}">
      <dsp:nvSpPr>
        <dsp:cNvPr id="0" name=""/>
        <dsp:cNvSpPr/>
      </dsp:nvSpPr>
      <dsp:spPr>
        <a:xfrm rot="5400000">
          <a:off x="4980187" y="-1769409"/>
          <a:ext cx="1473322" cy="5380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Sodium Bisulfate Line Replacement at SYPP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Current lines in place since original construction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Goal: Upgrade needed to ensure reliable operation at SYII</a:t>
          </a:r>
        </a:p>
      </dsp:txBody>
      <dsp:txXfrm rot="-5400000">
        <a:off x="3026567" y="256133"/>
        <a:ext cx="5308641" cy="1329478"/>
      </dsp:txXfrm>
    </dsp:sp>
    <dsp:sp modelId="{24446D8A-8169-4FA6-9655-BC9687F03081}">
      <dsp:nvSpPr>
        <dsp:cNvPr id="0" name=""/>
        <dsp:cNvSpPr/>
      </dsp:nvSpPr>
      <dsp:spPr>
        <a:xfrm>
          <a:off x="0" y="46"/>
          <a:ext cx="3026566" cy="1841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Dosing Line Replacement</a:t>
          </a:r>
        </a:p>
      </dsp:txBody>
      <dsp:txXfrm>
        <a:off x="89902" y="89948"/>
        <a:ext cx="2846762" cy="1661848"/>
      </dsp:txXfrm>
    </dsp:sp>
    <dsp:sp modelId="{DD6BD059-E3CA-4C78-8F9C-49345C75F168}">
      <dsp:nvSpPr>
        <dsp:cNvPr id="0" name=""/>
        <dsp:cNvSpPr/>
      </dsp:nvSpPr>
      <dsp:spPr>
        <a:xfrm rot="5400000">
          <a:off x="4980187" y="164326"/>
          <a:ext cx="1473322" cy="5380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Postpone Americans with Disability Act Compliant Doors-$ 28,350</a:t>
          </a:r>
        </a:p>
      </dsp:txBody>
      <dsp:txXfrm rot="-5400000">
        <a:off x="3026567" y="2189868"/>
        <a:ext cx="5308641" cy="1329478"/>
      </dsp:txXfrm>
    </dsp:sp>
    <dsp:sp modelId="{60C6682D-1E6F-4DE2-ACF0-DF63E2D85734}">
      <dsp:nvSpPr>
        <dsp:cNvPr id="0" name=""/>
        <dsp:cNvSpPr/>
      </dsp:nvSpPr>
      <dsp:spPr>
        <a:xfrm>
          <a:off x="0" y="1908384"/>
          <a:ext cx="3026566" cy="1841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Other</a:t>
          </a:r>
        </a:p>
      </dsp:txBody>
      <dsp:txXfrm>
        <a:off x="89902" y="1998286"/>
        <a:ext cx="2846762" cy="166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6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0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6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2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4262542"/>
            <a:ext cx="7681913" cy="2194817"/>
          </a:xfrm>
        </p:spPr>
        <p:txBody>
          <a:bodyPr/>
          <a:lstStyle/>
          <a:p>
            <a:r>
              <a:rPr lang="en-US" sz="4400" dirty="0"/>
              <a:t>CCWA FY 2024/25  Final Budget</a:t>
            </a:r>
            <a:br>
              <a:rPr lang="en-US" sz="4400" dirty="0"/>
            </a:br>
            <a:r>
              <a:rPr lang="en-US" sz="4400" dirty="0"/>
              <a:t>Board of Directors Meeting</a:t>
            </a:r>
            <a:br>
              <a:rPr lang="en-US" sz="4400" dirty="0"/>
            </a:br>
            <a:r>
              <a:rPr lang="en-US" sz="4400" dirty="0"/>
              <a:t>April 25,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6C6C-88C8-480F-800D-4FDB2208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n>
                  <a:solidFill>
                    <a:schemeClr val="accent1">
                      <a:shade val="50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Budget Overview in Total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0C43E-3BF0-49B8-AADB-478EC33ED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30581"/>
          </a:xfrm>
        </p:spPr>
        <p:txBody>
          <a:bodyPr/>
          <a:lstStyle/>
          <a:p>
            <a:r>
              <a:rPr lang="en-US" sz="3200" dirty="0"/>
              <a:t>Preliminary FY 2024/25 Budget totals $59.4 million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Final FY 2024/25 Budget:  $</a:t>
            </a:r>
            <a:r>
              <a:rPr lang="en-US" dirty="0"/>
              <a:t>60</a:t>
            </a:r>
            <a:r>
              <a:rPr lang="en-US" sz="3200" dirty="0"/>
              <a:t> million </a:t>
            </a:r>
          </a:p>
          <a:p>
            <a:pPr marL="0" indent="0">
              <a:buNone/>
            </a:pPr>
            <a:r>
              <a:rPr lang="en-US" sz="3200" dirty="0"/>
              <a:t>   </a:t>
            </a:r>
          </a:p>
          <a:p>
            <a:r>
              <a:rPr lang="en-US" dirty="0"/>
              <a:t>Final B</a:t>
            </a:r>
            <a:r>
              <a:rPr lang="en-US" sz="3200" dirty="0"/>
              <a:t>udget </a:t>
            </a:r>
            <a:r>
              <a:rPr lang="en-US" sz="3200" u="sng" dirty="0"/>
              <a:t>increase</a:t>
            </a:r>
            <a:r>
              <a:rPr lang="en-US" sz="3200" dirty="0"/>
              <a:t> of $</a:t>
            </a:r>
            <a:r>
              <a:rPr lang="en-US" dirty="0"/>
              <a:t>0.6</a:t>
            </a:r>
            <a:r>
              <a:rPr lang="en-US" sz="3200" dirty="0"/>
              <a:t> million</a:t>
            </a:r>
          </a:p>
          <a:p>
            <a:pPr lvl="1"/>
            <a:r>
              <a:rPr lang="en-US" dirty="0"/>
              <a:t>$13,260 - Decrease in CCWA Fixed O&amp;M expense</a:t>
            </a:r>
          </a:p>
          <a:p>
            <a:pPr lvl="1"/>
            <a:r>
              <a:rPr lang="en-US" dirty="0"/>
              <a:t>$590,961- Increase in CCWA Capital Projects expense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61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D0C1-94A9-4CF1-A4F0-7FDB4220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CCWA Operating and CIP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BC2B0-8D79-4F36-A87B-8DB556D574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39367"/>
            <a:ext cx="8381999" cy="7675947"/>
          </a:xfrm>
        </p:spPr>
        <p:txBody>
          <a:bodyPr/>
          <a:lstStyle/>
          <a:p>
            <a:r>
              <a:rPr lang="en-US" dirty="0"/>
              <a:t>$13,260 increase over  FY 2024/25 Preliminary Budget</a:t>
            </a:r>
          </a:p>
          <a:p>
            <a:pPr marL="0" indent="0">
              <a:buNone/>
            </a:pPr>
            <a:endParaRPr lang="en-US" dirty="0"/>
          </a:p>
          <a:p>
            <a:pPr marL="801688">
              <a:buFont typeface="Arial" panose="020B0604020202020204" pitchFamily="34" charset="0"/>
              <a:buChar char="•"/>
            </a:pPr>
            <a:r>
              <a:rPr lang="en-US" sz="2800" dirty="0"/>
              <a:t>Professional Services- Decrease of $25,000</a:t>
            </a:r>
          </a:p>
          <a:p>
            <a:pPr marL="801688">
              <a:buFont typeface="Arial" panose="020B0604020202020204" pitchFamily="34" charset="0"/>
              <a:buChar char="•"/>
            </a:pPr>
            <a:r>
              <a:rPr lang="en-US" sz="2800" dirty="0"/>
              <a:t>Utilities (janitorial, electric, phone)-Increase of $11,000</a:t>
            </a:r>
          </a:p>
          <a:p>
            <a:pPr marL="8016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04813" indent="0">
              <a:buNone/>
            </a:pPr>
            <a:endParaRPr lang="en-US" sz="2400" dirty="0"/>
          </a:p>
          <a:p>
            <a:r>
              <a:rPr lang="en-US" dirty="0"/>
              <a:t>$577,701 increase over FY 2024/25 Preliminary Budget</a:t>
            </a:r>
          </a:p>
          <a:p>
            <a:pPr algn="l"/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159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C9B7-AD0E-47BB-AB35-22B67E9E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2024/25 Final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9E7C4-DF2C-46A2-8E08-926CD7030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309" y="1411552"/>
            <a:ext cx="8144691" cy="98488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CCCD2-887B-4ED9-88DA-22AA6325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6" y="1115737"/>
            <a:ext cx="7829405" cy="520117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631395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7420-2E61-945D-F539-C854433C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Projects FY 2024/25 Final Budget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DDC49C-99AD-37C0-05AA-9842DDD60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4394549"/>
              </p:ext>
            </p:extLst>
          </p:nvPr>
        </p:nvGraphicFramePr>
        <p:xfrm>
          <a:off x="457200" y="784186"/>
          <a:ext cx="8382000" cy="58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43">
            <a:extLst>
              <a:ext uri="{FF2B5EF4-FFF2-40B4-BE49-F238E27FC236}">
                <a16:creationId xmlns:a16="http://schemas.microsoft.com/office/drawing/2014/main" id="{FCBDF08E-9F76-F8C2-593F-9A502F3F1D2D}"/>
              </a:ext>
            </a:extLst>
          </p:cNvPr>
          <p:cNvSpPr txBox="1">
            <a:spLocks/>
          </p:cNvSpPr>
          <p:nvPr/>
        </p:nvSpPr>
        <p:spPr>
          <a:xfrm>
            <a:off x="8632782" y="5618044"/>
            <a:ext cx="333418" cy="2493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372604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7420-2E61-945D-F539-C854433C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CIP in FY 2024/25 Final Budget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DDC49C-99AD-37C0-05AA-9842DDD60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5542564"/>
              </p:ext>
            </p:extLst>
          </p:nvPr>
        </p:nvGraphicFramePr>
        <p:xfrm>
          <a:off x="457200" y="1723620"/>
          <a:ext cx="8407130" cy="377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0854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/>
              <a:t>Clean Fleet Mandate</a:t>
            </a:r>
            <a:br>
              <a:rPr lang="en-US" dirty="0"/>
            </a:br>
            <a:r>
              <a:rPr lang="en-US"/>
              <a:t>Jan 1, </a:t>
            </a:r>
            <a:r>
              <a:rPr lang="en-US" dirty="0"/>
              <a:t>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8778-33EB-43D1-BF02-3AFC7511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60401"/>
            <a:ext cx="8382000" cy="787908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Advanced Clean Fleets Transportation Regulation -April, 28 2023 </a:t>
            </a:r>
          </a:p>
          <a:p>
            <a:r>
              <a:rPr lang="en-US" sz="2800" dirty="0"/>
              <a:t>50% of new vehicles over GVWR of 8500 </a:t>
            </a:r>
            <a:r>
              <a:rPr lang="en-US" sz="2800" dirty="0" err="1"/>
              <a:t>lb</a:t>
            </a:r>
            <a:r>
              <a:rPr lang="en-US" sz="2800" dirty="0"/>
              <a:t>( crew trucks or ¾ ton trucks) zero emission vehicles eff. January 1, 2024 </a:t>
            </a:r>
          </a:p>
          <a:p>
            <a:r>
              <a:rPr lang="en-US" sz="2800" dirty="0"/>
              <a:t>Register fleet with California Air Resources Board(CARB)</a:t>
            </a:r>
          </a:p>
          <a:p>
            <a:r>
              <a:rPr lang="en-US" sz="2800" dirty="0"/>
              <a:t>Purchased chemicals and products to be transported in compliance with CARB regulations</a:t>
            </a:r>
          </a:p>
          <a:p>
            <a:r>
              <a:rPr lang="en-US" sz="2800" dirty="0"/>
              <a:t>Submit annual compliance report to CARB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224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1235-D650-4C73-BDCF-F1B707CE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2024/25 Final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89345-8852-49F1-87B9-43E62A500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206" y="1237380"/>
            <a:ext cx="8382000" cy="2259080"/>
          </a:xfrm>
        </p:spPr>
        <p:txBody>
          <a:bodyPr/>
          <a:lstStyle/>
          <a:p>
            <a:r>
              <a:rPr lang="en-US" dirty="0"/>
              <a:t>Approval to obtain bids for those projects in the budget that require formal bids</a:t>
            </a:r>
          </a:p>
          <a:p>
            <a:r>
              <a:rPr lang="en-US" dirty="0"/>
              <a:t>Recommendation to CCWA Board for Approval of Final Budget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31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346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</vt:lpstr>
      <vt:lpstr>Webdings</vt:lpstr>
      <vt:lpstr>Wingdings</vt:lpstr>
      <vt:lpstr>1_Sample presentation slides(10)</vt:lpstr>
      <vt:lpstr>CCWA FY 2024/25  Final Budget Board of Directors Meeting April 25, 2024</vt:lpstr>
      <vt:lpstr>Budget Overview in Total</vt:lpstr>
      <vt:lpstr>CCWA Operating and CIP Budget</vt:lpstr>
      <vt:lpstr>FY 2024/25 Final Budget</vt:lpstr>
      <vt:lpstr>New Projects FY 2024/25 Final Budget</vt:lpstr>
      <vt:lpstr>New CIP in FY 2024/25 Final Budget</vt:lpstr>
      <vt:lpstr>Clean Fleet Mandate Jan 1, 2024</vt:lpstr>
      <vt:lpstr>FY 2024/25 Final Budget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Dessislava H. Mladenova</dc:creator>
  <cp:lastModifiedBy>Dessislava H. Mladenova</cp:lastModifiedBy>
  <cp:revision>136</cp:revision>
  <cp:lastPrinted>2024-04-24T15:22:16Z</cp:lastPrinted>
  <dcterms:created xsi:type="dcterms:W3CDTF">1900-01-01T07:00:00Z</dcterms:created>
  <dcterms:modified xsi:type="dcterms:W3CDTF">2024-04-24T16:26:47Z</dcterms:modified>
</cp:coreProperties>
</file>