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7" r:id="rId2"/>
    <p:sldId id="258" r:id="rId3"/>
    <p:sldId id="441" r:id="rId4"/>
    <p:sldId id="442" r:id="rId5"/>
    <p:sldId id="443" r:id="rId6"/>
    <p:sldId id="444" r:id="rId7"/>
    <p:sldId id="445" r:id="rId8"/>
    <p:sldId id="447" r:id="rId9"/>
    <p:sldId id="446" r:id="rId10"/>
    <p:sldId id="417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Brady" initials="JB" lastIdx="1" clrIdx="0">
    <p:extLst>
      <p:ext uri="{19B8F6BF-5375-455C-9EA6-DF929625EA0E}">
        <p15:presenceInfo xmlns:p15="http://schemas.microsoft.com/office/powerpoint/2012/main" userId="a05b0be252d342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99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3" autoAdjust="0"/>
    <p:restoredTop sz="93443" autoAdjust="0"/>
  </p:normalViewPr>
  <p:slideViewPr>
    <p:cSldViewPr>
      <p:cViewPr varScale="1">
        <p:scale>
          <a:sx n="103" d="100"/>
          <a:sy n="103" d="100"/>
        </p:scale>
        <p:origin x="660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EE1242A-80B0-44E8-B25B-FCD234BE7DD2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3B52AB3-56BD-42B5-BA30-D9962F1E8D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6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F5894-808C-48AA-A585-58566641D29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0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F5894-808C-48AA-A585-58566641D29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FF808F5D-2EAD-4F45-B7DF-6E95D386C8E2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2D50681F-6A5D-4294-9F65-B19338A871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509693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8F5D-2EAD-4F45-B7DF-6E95D386C8E2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681F-6A5D-4294-9F65-B19338A87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8F5D-2EAD-4F45-B7DF-6E95D386C8E2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681F-6A5D-4294-9F65-B19338A87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45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8F5D-2EAD-4F45-B7DF-6E95D386C8E2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681F-6A5D-4294-9F65-B19338A87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97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8F5D-2EAD-4F45-B7DF-6E95D386C8E2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681F-6A5D-4294-9F65-B19338A87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54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8F5D-2EAD-4F45-B7DF-6E95D386C8E2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681F-6A5D-4294-9F65-B19338A87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29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8F5D-2EAD-4F45-B7DF-6E95D386C8E2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681F-6A5D-4294-9F65-B19338A87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54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8F5D-2EAD-4F45-B7DF-6E95D386C8E2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681F-6A5D-4294-9F65-B19338A87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60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8F5D-2EAD-4F45-B7DF-6E95D386C8E2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681F-6A5D-4294-9F65-B19338A87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777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FF808F5D-2EAD-4F45-B7DF-6E95D386C8E2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2D50681F-6A5D-4294-9F65-B19338A87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56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8F5D-2EAD-4F45-B7DF-6E95D386C8E2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2D50681F-6A5D-4294-9F65-B19338A87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62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8F5D-2EAD-4F45-B7DF-6E95D386C8E2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681F-6A5D-4294-9F65-B19338A87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42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8F5D-2EAD-4F45-B7DF-6E95D386C8E2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681F-6A5D-4294-9F65-B19338A87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67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8F5D-2EAD-4F45-B7DF-6E95D386C8E2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681F-6A5D-4294-9F65-B19338A87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44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8F5D-2EAD-4F45-B7DF-6E95D386C8E2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681F-6A5D-4294-9F65-B19338A87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51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8F5D-2EAD-4F45-B7DF-6E95D386C8E2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681F-6A5D-4294-9F65-B19338A87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8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8F5D-2EAD-4F45-B7DF-6E95D386C8E2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0681F-6A5D-4294-9F65-B19338A87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33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808F5D-2EAD-4F45-B7DF-6E95D386C8E2}" type="datetimeFigureOut">
              <a:rPr lang="en-US" smtClean="0"/>
              <a:pPr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50681F-6A5D-4294-9F65-B19338A87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3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Central Coast Water Authority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Operating Committee Meeting</a:t>
            </a:r>
          </a:p>
          <a:p>
            <a:r>
              <a:rPr lang="en-US" dirty="0"/>
              <a:t>January 2024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9A559-31F8-49F7-98F2-FD875B93C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17432"/>
            <a:ext cx="8466666" cy="6172200"/>
          </a:xfrm>
        </p:spPr>
        <p:txBody>
          <a:bodyPr anchor="t" anchorCtr="0">
            <a:normAutofit fontScale="62500" lnSpcReduction="20000"/>
          </a:bodyPr>
          <a:lstStyle/>
          <a:p>
            <a:r>
              <a:rPr lang="en-US" dirty="0"/>
              <a:t>Design Work</a:t>
            </a:r>
          </a:p>
          <a:p>
            <a:pPr lvl="1"/>
            <a:r>
              <a:rPr lang="en-US" dirty="0"/>
              <a:t>Carport at SYPP and WTP.</a:t>
            </a:r>
          </a:p>
          <a:p>
            <a:pPr lvl="1"/>
            <a:r>
              <a:rPr lang="en-US" dirty="0"/>
              <a:t>“Rusty Riser” Project.</a:t>
            </a:r>
          </a:p>
          <a:p>
            <a:pPr lvl="1"/>
            <a:r>
              <a:rPr lang="en-US" dirty="0"/>
              <a:t>Utility Water Header Evaluation.</a:t>
            </a:r>
          </a:p>
          <a:p>
            <a:pPr lvl="1"/>
            <a:r>
              <a:rPr lang="en-US" dirty="0"/>
              <a:t>WTP Office Bid Documents</a:t>
            </a:r>
          </a:p>
          <a:p>
            <a:pPr lvl="1"/>
            <a:r>
              <a:rPr lang="en-US" dirty="0"/>
              <a:t>SYPP Surge Tank Re-certify Design</a:t>
            </a:r>
          </a:p>
          <a:p>
            <a:pPr lvl="1"/>
            <a:r>
              <a:rPr lang="en-US" dirty="0"/>
              <a:t>Operations Manager Office</a:t>
            </a:r>
          </a:p>
          <a:p>
            <a:pPr lvl="1"/>
            <a:r>
              <a:rPr lang="en-US" dirty="0"/>
              <a:t>Stairs For WTP Backwash Tank and Tank 2 &amp; 5</a:t>
            </a:r>
          </a:p>
          <a:p>
            <a:r>
              <a:rPr lang="en-US" dirty="0"/>
              <a:t>Hazardous Materials Business Plan</a:t>
            </a:r>
          </a:p>
          <a:p>
            <a:pPr lvl="1"/>
            <a:r>
              <a:rPr lang="en-US" dirty="0"/>
              <a:t>Update of Tank 5 and Tank 7</a:t>
            </a:r>
          </a:p>
          <a:p>
            <a:pPr lvl="1"/>
            <a:r>
              <a:rPr lang="en-US" dirty="0"/>
              <a:t>Update Environmental Contact Information</a:t>
            </a:r>
          </a:p>
          <a:p>
            <a:r>
              <a:rPr lang="en-US" dirty="0"/>
              <a:t>Formalizing Agreement with Stantec</a:t>
            </a:r>
          </a:p>
          <a:p>
            <a:pPr lvl="1"/>
            <a:r>
              <a:rPr lang="en-US" dirty="0"/>
              <a:t>Staff worked for CCWA at original design and construction</a:t>
            </a:r>
          </a:p>
          <a:p>
            <a:pPr lvl="1"/>
            <a:r>
              <a:rPr lang="en-US" dirty="0"/>
              <a:t>Executed Professional Engineering Services Agreement</a:t>
            </a:r>
          </a:p>
          <a:p>
            <a:pPr lvl="1"/>
            <a:r>
              <a:rPr lang="en-US" dirty="0"/>
              <a:t>Utilized in Annual Project Planning</a:t>
            </a:r>
          </a:p>
          <a:p>
            <a:r>
              <a:rPr lang="en-US" dirty="0"/>
              <a:t>Water Accounting</a:t>
            </a:r>
          </a:p>
          <a:p>
            <a:pPr lvl="1"/>
            <a:r>
              <a:rPr lang="en-US" dirty="0"/>
              <a:t>Spill Totals reconciled with DWR records, pending correction of Kern County Water Agency Schedule.</a:t>
            </a:r>
          </a:p>
          <a:p>
            <a:pPr lvl="1"/>
            <a:r>
              <a:rPr lang="en-US" dirty="0"/>
              <a:t>CCWA and </a:t>
            </a:r>
            <a:r>
              <a:rPr lang="en-US" dirty="0" err="1"/>
              <a:t>Semitropic</a:t>
            </a:r>
            <a:r>
              <a:rPr lang="en-US" dirty="0"/>
              <a:t> Schedules match, but Kern County has not updated.  Once corrected, DWR files will also match CCWA’s schedule.</a:t>
            </a:r>
          </a:p>
          <a:p>
            <a:r>
              <a:rPr lang="en-US" dirty="0"/>
              <a:t>Devil’s Den Pumping Plant Christmas Eve Issue.</a:t>
            </a:r>
          </a:p>
          <a:p>
            <a:pPr lvl="1"/>
            <a:r>
              <a:rPr lang="en-US" dirty="0"/>
              <a:t>Discharge Valve Stuck Open.</a:t>
            </a:r>
          </a:p>
          <a:p>
            <a:pPr lvl="1"/>
            <a:r>
              <a:rPr lang="en-US" dirty="0"/>
              <a:t>Resolved 12/29/23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C72137-B0F8-4F5F-9DDD-467229A91EFB}"/>
              </a:ext>
            </a:extLst>
          </p:cNvPr>
          <p:cNvSpPr txBox="1"/>
          <p:nvPr/>
        </p:nvSpPr>
        <p:spPr>
          <a:xfrm>
            <a:off x="2667000" y="0"/>
            <a:ext cx="2550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General Items</a:t>
            </a:r>
          </a:p>
        </p:txBody>
      </p:sp>
    </p:spTree>
    <p:extLst>
      <p:ext uri="{BB962C8B-B14F-4D97-AF65-F5344CB8AC3E}">
        <p14:creationId xmlns:p14="http://schemas.microsoft.com/office/powerpoint/2010/main" val="4221645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1689" y="1524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PLANT PRODUCTION, CHEMICAL COSTS </a:t>
            </a:r>
            <a:br>
              <a:rPr lang="en-US" sz="3600" b="1" dirty="0"/>
            </a:br>
            <a:r>
              <a:rPr lang="en-US" sz="3600" b="1" dirty="0"/>
              <a:t>AND LAKE CACHUMA PUMPING</a:t>
            </a:r>
            <a:endParaRPr lang="en-US" sz="3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345046"/>
              </p:ext>
            </p:extLst>
          </p:nvPr>
        </p:nvGraphicFramePr>
        <p:xfrm>
          <a:off x="838200" y="1321420"/>
          <a:ext cx="7328059" cy="2356109"/>
        </p:xfrm>
        <a:graphic>
          <a:graphicData uri="http://schemas.openxmlformats.org/drawingml/2006/table">
            <a:tbl>
              <a:tblPr/>
              <a:tblGrid>
                <a:gridCol w="1556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0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6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63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endParaRPr lang="en-US" sz="1100" dirty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  <a:t>Plant Production (AF)</a:t>
                      </a:r>
                      <a:endParaRPr lang="en-US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  <a:t>Chemical Costs ($/AF)</a:t>
                      </a:r>
                      <a:endParaRPr lang="en-US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Arial"/>
                        </a:rPr>
                        <a:t>SYPF Pumping (AF)</a:t>
                      </a:r>
                      <a:endParaRPr lang="en-US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5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October 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1,228.88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$58.15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(Chem $57.05 + PAC $1.10)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84.75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5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November 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1,192.54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$62.26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  <a:defRPr/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(Chem $61.16 + PAC $1.10)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endParaRPr lang="en-US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64.97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5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December 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1,244.42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$56.68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  <a:defRPr/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(Chem $55.58 + PAC $1.10)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endParaRPr lang="en-US" sz="14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77.68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0804065-A1EF-4B1E-AB79-CFEBA83C7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89" y="4091584"/>
            <a:ext cx="4584589" cy="2761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4B3492-5BFE-4DA7-9F55-2A8482594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997" y="4091584"/>
            <a:ext cx="4578493" cy="27495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3454" y="3502"/>
            <a:ext cx="4623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Nitrification Control Effort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C8117AB-FA07-443E-8D7D-3BBD7FF67E27}"/>
              </a:ext>
            </a:extLst>
          </p:cNvPr>
          <p:cNvGrpSpPr/>
          <p:nvPr/>
        </p:nvGrpSpPr>
        <p:grpSpPr>
          <a:xfrm>
            <a:off x="-17984" y="682043"/>
            <a:ext cx="4602879" cy="2773920"/>
            <a:chOff x="-17984" y="682043"/>
            <a:chExt cx="4602879" cy="277392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13FF634-5A8D-4F97-82B2-6EB60AC1C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7984" y="682043"/>
              <a:ext cx="4602879" cy="277392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D879575-7C36-43E3-8DC8-EAE20014D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1981200"/>
              <a:ext cx="3773751" cy="48772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1FD9E9-6CFF-441A-A3DB-41E66E606A20}"/>
              </a:ext>
            </a:extLst>
          </p:cNvPr>
          <p:cNvGrpSpPr/>
          <p:nvPr/>
        </p:nvGrpSpPr>
        <p:grpSpPr>
          <a:xfrm>
            <a:off x="4550898" y="683215"/>
            <a:ext cx="4602879" cy="2773920"/>
            <a:chOff x="4550898" y="683215"/>
            <a:chExt cx="4602879" cy="277392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0110F0D-AFD2-46D1-B395-555E5D02B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0898" y="683215"/>
              <a:ext cx="4602879" cy="277392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A1D60BC-F789-4E0A-8597-5C207D9D1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2479" y="1981200"/>
              <a:ext cx="3773751" cy="48772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A83FE8-2F41-4DFF-9B11-856E6F287E80}"/>
              </a:ext>
            </a:extLst>
          </p:cNvPr>
          <p:cNvGrpSpPr/>
          <p:nvPr/>
        </p:nvGrpSpPr>
        <p:grpSpPr>
          <a:xfrm>
            <a:off x="-17985" y="3586056"/>
            <a:ext cx="4602879" cy="2773920"/>
            <a:chOff x="-17985" y="3586056"/>
            <a:chExt cx="4602879" cy="27739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7E1E4E-1B91-4A52-8A90-D0C539FD3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7985" y="3586056"/>
              <a:ext cx="4602879" cy="277392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637E992-4058-4725-B780-1DDDB633B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334000"/>
              <a:ext cx="3773751" cy="4877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F10D75C-F5F4-4EAA-ACEB-50AB81D9F674}"/>
              </a:ext>
            </a:extLst>
          </p:cNvPr>
          <p:cNvGrpSpPr/>
          <p:nvPr/>
        </p:nvGrpSpPr>
        <p:grpSpPr>
          <a:xfrm>
            <a:off x="4561448" y="3586056"/>
            <a:ext cx="4602879" cy="2773920"/>
            <a:chOff x="4561448" y="3586056"/>
            <a:chExt cx="4602879" cy="27739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F7C3210-A45D-4E09-AD12-E1D60A3FF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61448" y="3586056"/>
              <a:ext cx="4602879" cy="277392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5B75B43-6636-4A56-B31E-1677FCF7D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2026" y="5337636"/>
              <a:ext cx="3773751" cy="48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9089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1ABEE1-1365-4342-A125-D486BC16E5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8" r="729" b="1"/>
          <a:stretch/>
        </p:blipFill>
        <p:spPr>
          <a:xfrm>
            <a:off x="1555" y="4689082"/>
            <a:ext cx="3814335" cy="2168918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0F0246E-30A5-4F8B-A149-E1C67A916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4632029"/>
            <a:ext cx="4572000" cy="21797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u="sng" dirty="0"/>
              <a:t>Nipomo </a:t>
            </a:r>
            <a:r>
              <a:rPr lang="en-US" sz="1400" b="1" u="sng" dirty="0" err="1"/>
              <a:t>Chloramination</a:t>
            </a:r>
            <a:r>
              <a:rPr lang="en-US" sz="1400" b="1" u="sng" dirty="0"/>
              <a:t> Facility</a:t>
            </a:r>
          </a:p>
          <a:p>
            <a:r>
              <a:rPr lang="en-US" sz="1400" dirty="0"/>
              <a:t>All Equipment Procured/Received.</a:t>
            </a:r>
          </a:p>
          <a:p>
            <a:r>
              <a:rPr lang="en-US" sz="1400" dirty="0"/>
              <a:t>Electrical Design Complete – Submitted to PG&amp;E.</a:t>
            </a:r>
          </a:p>
          <a:p>
            <a:r>
              <a:rPr lang="en-US" sz="1400" dirty="0"/>
              <a:t>Power Pole to be installed, allows PG&amp;E Service Drop</a:t>
            </a:r>
          </a:p>
          <a:p>
            <a:r>
              <a:rPr lang="en-US" sz="1400" dirty="0"/>
              <a:t>Concrete Pads, building and equipment – Summer 2024</a:t>
            </a:r>
          </a:p>
          <a:p>
            <a:r>
              <a:rPr lang="en-US" sz="1400" dirty="0"/>
              <a:t>Pipe Penetrations for Sample and Dose – Winter 2024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05ADD4F-6EC2-4FDB-A24F-54F1207B28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14"/>
          <a:stretch/>
        </p:blipFill>
        <p:spPr>
          <a:xfrm>
            <a:off x="-23327" y="47079"/>
            <a:ext cx="3839217" cy="2436397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DC79AA17-CEA9-4A32-96FB-27163CB9EEFC}"/>
              </a:ext>
            </a:extLst>
          </p:cNvPr>
          <p:cNvSpPr txBox="1">
            <a:spLocks/>
          </p:cNvSpPr>
          <p:nvPr/>
        </p:nvSpPr>
        <p:spPr>
          <a:xfrm>
            <a:off x="4038600" y="2509299"/>
            <a:ext cx="4572000" cy="217978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400" b="1" u="sng" dirty="0"/>
              <a:t>Tank 5 Inlet </a:t>
            </a:r>
            <a:r>
              <a:rPr lang="en-US" sz="1400" b="1" u="sng" dirty="0" err="1"/>
              <a:t>Chloramination</a:t>
            </a:r>
            <a:r>
              <a:rPr lang="en-US" sz="1400" b="1" u="sng" dirty="0"/>
              <a:t> Facility</a:t>
            </a:r>
          </a:p>
          <a:p>
            <a:r>
              <a:rPr lang="en-US" sz="1400" dirty="0"/>
              <a:t>Design is being finalized.</a:t>
            </a:r>
          </a:p>
          <a:p>
            <a:r>
              <a:rPr lang="en-US" sz="1400" dirty="0"/>
              <a:t>Bidding for Concrete Work, Trenching and Injection Vault in February 2024</a:t>
            </a:r>
          </a:p>
          <a:p>
            <a:r>
              <a:rPr lang="en-US" sz="1400" dirty="0"/>
              <a:t>Long Lead Item Procured. (Fiberglass Shelter).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58E058E5-EB9E-475A-97F7-3207A13B0AD6}"/>
              </a:ext>
            </a:extLst>
          </p:cNvPr>
          <p:cNvSpPr txBox="1">
            <a:spLocks/>
          </p:cNvSpPr>
          <p:nvPr/>
        </p:nvSpPr>
        <p:spPr>
          <a:xfrm>
            <a:off x="3962400" y="175385"/>
            <a:ext cx="4572000" cy="217978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400" b="1" u="sng" dirty="0"/>
              <a:t>Tank 7 </a:t>
            </a:r>
            <a:r>
              <a:rPr lang="en-US" sz="1400" b="1" u="sng" dirty="0" err="1"/>
              <a:t>Chloramination</a:t>
            </a:r>
            <a:r>
              <a:rPr lang="en-US" sz="1400" b="1" u="sng" dirty="0"/>
              <a:t> Facility</a:t>
            </a:r>
          </a:p>
          <a:p>
            <a:r>
              <a:rPr lang="en-US" sz="1400" dirty="0"/>
              <a:t>Dosing Pumps for Three Ranges, Chlorine and LAS</a:t>
            </a:r>
          </a:p>
          <a:p>
            <a:r>
              <a:rPr lang="en-US" sz="1400" dirty="0"/>
              <a:t>Using </a:t>
            </a:r>
            <a:r>
              <a:rPr lang="en-US" sz="1400" dirty="0" err="1"/>
              <a:t>Njam</a:t>
            </a:r>
            <a:r>
              <a:rPr lang="en-US" sz="1400" dirty="0"/>
              <a:t> Dosing Method, Oxidize Nitrite and Boost Residual.</a:t>
            </a:r>
          </a:p>
          <a:p>
            <a:r>
              <a:rPr lang="en-US" sz="1400" dirty="0"/>
              <a:t>Temporary Shelter in Place for LAS System.</a:t>
            </a:r>
          </a:p>
          <a:p>
            <a:r>
              <a:rPr lang="en-US" sz="1400" dirty="0"/>
              <a:t>Next FY, Permanent Shelter, Upsized Day Tank and Water Quality Instrumentation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EEC30D9-32E6-4E93-B011-C9ED476F1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327" y="2523444"/>
            <a:ext cx="3839217" cy="2108585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480B944-EA9D-4201-B049-A52440E0C6AB}"/>
              </a:ext>
            </a:extLst>
          </p:cNvPr>
          <p:cNvSpPr txBox="1"/>
          <p:nvPr/>
        </p:nvSpPr>
        <p:spPr>
          <a:xfrm>
            <a:off x="1908722" y="1585041"/>
            <a:ext cx="4876800" cy="30469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Proposed Projects for Next FY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Design for Pigging the Pipeline.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New Sample Station Downstream of Tank 5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Tank 7 System Improvements</a:t>
            </a:r>
          </a:p>
        </p:txBody>
      </p:sp>
    </p:spTree>
    <p:extLst>
      <p:ext uri="{BB962C8B-B14F-4D97-AF65-F5344CB8AC3E}">
        <p14:creationId xmlns:p14="http://schemas.microsoft.com/office/powerpoint/2010/main" val="4141199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5D2A5-7CA8-4189-AD9B-7E32DA5CD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7704667" cy="685799"/>
          </a:xfrm>
        </p:spPr>
        <p:txBody>
          <a:bodyPr>
            <a:normAutofit fontScale="90000"/>
          </a:bodyPr>
          <a:lstStyle/>
          <a:p>
            <a:r>
              <a:rPr lang="en-US" dirty="0"/>
              <a:t>MIB/</a:t>
            </a:r>
            <a:r>
              <a:rPr lang="en-US" dirty="0" err="1"/>
              <a:t>Geosmin</a:t>
            </a:r>
            <a:r>
              <a:rPr lang="en-US" dirty="0"/>
              <a:t> Control effort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96738C-FD53-4CC6-856E-8F6F939D1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55" y="797320"/>
            <a:ext cx="3586065" cy="2954267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C1093802-3CE1-4359-BE58-E8D295B6D1D0}"/>
              </a:ext>
            </a:extLst>
          </p:cNvPr>
          <p:cNvSpPr txBox="1">
            <a:spLocks/>
          </p:cNvSpPr>
          <p:nvPr/>
        </p:nvSpPr>
        <p:spPr>
          <a:xfrm>
            <a:off x="4114800" y="829977"/>
            <a:ext cx="4572000" cy="236220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400" b="1" u="sng" dirty="0"/>
              <a:t>Gas Chromatograph/Mass Spectrophotometer</a:t>
            </a:r>
          </a:p>
          <a:p>
            <a:r>
              <a:rPr lang="en-US" sz="1400" dirty="0"/>
              <a:t>All Equipment Procured/Received.</a:t>
            </a:r>
          </a:p>
          <a:p>
            <a:r>
              <a:rPr lang="en-US" sz="1400" dirty="0"/>
              <a:t>Confirming Power Supply Requirements:</a:t>
            </a:r>
          </a:p>
          <a:p>
            <a:pPr lvl="1"/>
            <a:r>
              <a:rPr lang="en-US" sz="1100" dirty="0"/>
              <a:t>Device requires dedicated electrical circuit</a:t>
            </a:r>
          </a:p>
          <a:p>
            <a:pPr lvl="1"/>
            <a:r>
              <a:rPr lang="en-US" sz="1100" dirty="0"/>
              <a:t>Requires Uninterruptible Power Supply</a:t>
            </a:r>
          </a:p>
          <a:p>
            <a:pPr lvl="1"/>
            <a:r>
              <a:rPr lang="en-US" sz="1100" dirty="0"/>
              <a:t>CCWA Staff confirming</a:t>
            </a:r>
          </a:p>
          <a:p>
            <a:r>
              <a:rPr lang="en-US" sz="1400" dirty="0"/>
              <a:t>Vender will be scheduled for Installation and training following confirmation of power supply requirement.</a:t>
            </a:r>
          </a:p>
          <a:p>
            <a:r>
              <a:rPr lang="en-US" sz="1400" dirty="0"/>
              <a:t>This instrument will provide near real time MIB/</a:t>
            </a:r>
            <a:r>
              <a:rPr lang="en-US" sz="1400" dirty="0" err="1"/>
              <a:t>Geosmin</a:t>
            </a:r>
            <a:r>
              <a:rPr lang="en-US" sz="1400" dirty="0"/>
              <a:t> data to guide treatment operations.</a:t>
            </a:r>
          </a:p>
          <a:p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0AE9B5-DFDE-47B6-A5CE-F700E5A22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32" y="4219439"/>
            <a:ext cx="3608088" cy="1841241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90D079F1-A4E6-4B9E-9CD4-BDD440972D38}"/>
              </a:ext>
            </a:extLst>
          </p:cNvPr>
          <p:cNvSpPr txBox="1">
            <a:spLocks/>
          </p:cNvSpPr>
          <p:nvPr/>
        </p:nvSpPr>
        <p:spPr>
          <a:xfrm>
            <a:off x="4114800" y="4219439"/>
            <a:ext cx="4572000" cy="217978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400" b="1" u="sng" dirty="0"/>
              <a:t>Powdered Activated Carbon (PAC)  System Upgrade</a:t>
            </a:r>
          </a:p>
          <a:p>
            <a:r>
              <a:rPr lang="en-US" sz="1400" dirty="0"/>
              <a:t>Technical Memorandum Prepared by HDR.</a:t>
            </a:r>
          </a:p>
          <a:p>
            <a:r>
              <a:rPr lang="en-US" sz="1400" dirty="0"/>
              <a:t>PAC was determined most cost effective.</a:t>
            </a:r>
          </a:p>
          <a:p>
            <a:pPr lvl="1"/>
            <a:r>
              <a:rPr lang="en-US" sz="1000" dirty="0"/>
              <a:t>Construction Cost Estimated for PAC at $2.3M</a:t>
            </a:r>
          </a:p>
          <a:p>
            <a:pPr lvl="1"/>
            <a:r>
              <a:rPr lang="en-US" sz="1000" dirty="0"/>
              <a:t>Construction Cost Estimate for Ozone at $15.7 M</a:t>
            </a:r>
          </a:p>
          <a:p>
            <a:pPr lvl="1"/>
            <a:r>
              <a:rPr lang="en-US" sz="1000" dirty="0"/>
              <a:t>Design Phase is Proposed for FY 24/25</a:t>
            </a:r>
          </a:p>
          <a:p>
            <a:r>
              <a:rPr lang="en-US" sz="1400" dirty="0"/>
              <a:t>Existing PAC System was designed to handle up to 50 ng/</a:t>
            </a:r>
            <a:r>
              <a:rPr lang="en-US" sz="1400" dirty="0" err="1"/>
              <a:t>l.</a:t>
            </a:r>
            <a:r>
              <a:rPr lang="en-US" sz="1400" dirty="0"/>
              <a:t>  In 2025, 2,500 ng/l was detected in the Coastal Branch</a:t>
            </a:r>
          </a:p>
        </p:txBody>
      </p:sp>
    </p:spTree>
    <p:extLst>
      <p:ext uri="{BB962C8B-B14F-4D97-AF65-F5344CB8AC3E}">
        <p14:creationId xmlns:p14="http://schemas.microsoft.com/office/powerpoint/2010/main" val="1536344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038B56-8569-4C10-BFBB-2C8C4CBCBF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2" y="0"/>
            <a:ext cx="5143500" cy="6858000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3E296D-F0F0-455E-9275-839C97E7E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BA3496-A358-4777-9634-9D0D54588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7704667" cy="76199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2800" dirty="0"/>
              <a:t>Emergency Response Plan Tabletop Exercise</a:t>
            </a:r>
          </a:p>
        </p:txBody>
      </p:sp>
    </p:spTree>
    <p:extLst>
      <p:ext uri="{BB962C8B-B14F-4D97-AF65-F5344CB8AC3E}">
        <p14:creationId xmlns:p14="http://schemas.microsoft.com/office/powerpoint/2010/main" val="3511774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32C6B6-F02A-4A44-9A63-D70333438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950" y="173182"/>
            <a:ext cx="4572000" cy="494145"/>
          </a:xfrm>
        </p:spPr>
        <p:txBody>
          <a:bodyPr>
            <a:normAutofit fontScale="90000"/>
          </a:bodyPr>
          <a:lstStyle/>
          <a:p>
            <a:r>
              <a:rPr lang="en-US" dirty="0"/>
              <a:t>Network Operations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8988F-68A3-4555-BC10-442121FEA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8984" y="1104900"/>
            <a:ext cx="3657600" cy="4648200"/>
          </a:xfrm>
        </p:spPr>
        <p:txBody>
          <a:bodyPr anchor="t" anchorCtr="0"/>
          <a:lstStyle/>
          <a:p>
            <a:r>
              <a:rPr lang="en-US" dirty="0"/>
              <a:t>Datto Annual Exercise.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Work Group Completed Cyber-Security Policy Recommendations.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r>
              <a:rPr lang="en-US" dirty="0" err="1"/>
              <a:t>Imanage</a:t>
            </a:r>
            <a:r>
              <a:rPr lang="en-US" dirty="0"/>
              <a:t> Upgrade/New Financial Software.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 err="1"/>
              <a:t>Nutonixs</a:t>
            </a:r>
            <a:r>
              <a:rPr lang="en-US" dirty="0"/>
              <a:t> </a:t>
            </a:r>
            <a:r>
              <a:rPr lang="en-US" dirty="0" err="1"/>
              <a:t>Hyperconverge</a:t>
            </a:r>
            <a:r>
              <a:rPr lang="en-US" dirty="0"/>
              <a:t> System Upgrade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5579E6-9C8A-4486-9381-2BF7F8E49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0127"/>
            <a:ext cx="4322618" cy="6437745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D92FFB-85AC-444C-8401-5A556B393084}"/>
              </a:ext>
            </a:extLst>
          </p:cNvPr>
          <p:cNvSpPr/>
          <p:nvPr/>
        </p:nvSpPr>
        <p:spPr>
          <a:xfrm>
            <a:off x="3581400" y="6477000"/>
            <a:ext cx="685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F71506-0015-4E98-A550-5F84DEA534CE}"/>
              </a:ext>
            </a:extLst>
          </p:cNvPr>
          <p:cNvSpPr/>
          <p:nvPr/>
        </p:nvSpPr>
        <p:spPr>
          <a:xfrm>
            <a:off x="152400" y="210127"/>
            <a:ext cx="1905000" cy="399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04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A962F9-A28E-456D-B2EC-1ECB7D0B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363" y="0"/>
            <a:ext cx="7247467" cy="3048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City of Santa Maria Tour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7A408B-2702-4E6D-B0DE-70C164FB27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" b="12173"/>
          <a:stretch/>
        </p:blipFill>
        <p:spPr>
          <a:xfrm>
            <a:off x="2082821" y="533400"/>
            <a:ext cx="5162550" cy="6047792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4473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085C5E-16B2-42EE-8811-B8C2B2568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1"/>
            <a:ext cx="7704667" cy="381000"/>
          </a:xfrm>
        </p:spPr>
        <p:txBody>
          <a:bodyPr>
            <a:normAutofit fontScale="90000"/>
          </a:bodyPr>
          <a:lstStyle/>
          <a:p>
            <a:r>
              <a:rPr lang="en-US" dirty="0"/>
              <a:t>Encroachment Issues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0D6EC5-A2D8-44E9-88FC-C4509006B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61" y="490427"/>
            <a:ext cx="5130456" cy="2885881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B97182-CA72-4563-BD87-ECA126D0B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330" y="3481692"/>
            <a:ext cx="5121125" cy="3339865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3BFC0D-509D-473E-8A9D-84B186C2EE98}"/>
              </a:ext>
            </a:extLst>
          </p:cNvPr>
          <p:cNvSpPr txBox="1"/>
          <p:nvPr/>
        </p:nvSpPr>
        <p:spPr>
          <a:xfrm>
            <a:off x="7315200" y="1676400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Lopez Erosion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CD1356-F6A4-4F37-883D-A236C8E14957}"/>
              </a:ext>
            </a:extLst>
          </p:cNvPr>
          <p:cNvSpPr txBox="1"/>
          <p:nvPr/>
        </p:nvSpPr>
        <p:spPr>
          <a:xfrm>
            <a:off x="7315200" y="4304437"/>
            <a:ext cx="144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Lopez Impressed Current Cathodic Protection System</a:t>
            </a:r>
          </a:p>
        </p:txBody>
      </p:sp>
    </p:spTree>
    <p:extLst>
      <p:ext uri="{BB962C8B-B14F-4D97-AF65-F5344CB8AC3E}">
        <p14:creationId xmlns:p14="http://schemas.microsoft.com/office/powerpoint/2010/main" val="2167046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32086</TotalTime>
  <Words>549</Words>
  <Application>Microsoft Office PowerPoint</Application>
  <PresentationFormat>On-screen Show (4:3)</PresentationFormat>
  <Paragraphs>100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Parallax</vt:lpstr>
      <vt:lpstr>Central Coast Water Authority</vt:lpstr>
      <vt:lpstr>PLANT PRODUCTION, CHEMICAL COSTS  AND LAKE CACHUMA PUMPING</vt:lpstr>
      <vt:lpstr>PowerPoint Presentation</vt:lpstr>
      <vt:lpstr>PowerPoint Presentation</vt:lpstr>
      <vt:lpstr>MIB/Geosmin Control effort</vt:lpstr>
      <vt:lpstr>Emergency Response Plan Tabletop Exercise</vt:lpstr>
      <vt:lpstr>Network Operations</vt:lpstr>
      <vt:lpstr>City of Santa Maria Tour</vt:lpstr>
      <vt:lpstr>Encroachment Issues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Coast Water Authority</dc:title>
  <dc:creator>John L. Brady</dc:creator>
  <cp:lastModifiedBy>John L. Brady</cp:lastModifiedBy>
  <cp:revision>2247</cp:revision>
  <dcterms:created xsi:type="dcterms:W3CDTF">2009-01-08T16:21:37Z</dcterms:created>
  <dcterms:modified xsi:type="dcterms:W3CDTF">2024-01-11T04:17:25Z</dcterms:modified>
</cp:coreProperties>
</file>