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77" r:id="rId5"/>
    <p:sldId id="284" r:id="rId6"/>
    <p:sldId id="257" r:id="rId7"/>
    <p:sldId id="285" r:id="rId8"/>
    <p:sldId id="297" r:id="rId9"/>
    <p:sldId id="296" r:id="rId10"/>
    <p:sldId id="299" r:id="rId11"/>
    <p:sldId id="293" r:id="rId12"/>
    <p:sldId id="291" r:id="rId13"/>
    <p:sldId id="298" r:id="rId14"/>
    <p:sldId id="28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55" y="1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0"/>
    </p:cViewPr>
  </p:sorter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presProps" Target="presProps.xml" Id="rId18" /><Relationship Type="http://schemas.openxmlformats.org/officeDocument/2006/relationships/tableStyles" Target="tableStyle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notesMaster" Target="notesMasters/notesMaster1.xml" Id="rId17" /><Relationship Type="http://schemas.openxmlformats.org/officeDocument/2006/relationships/slide" Target="slides/slide12.xml" Id="rId16" /><Relationship Type="http://schemas.openxmlformats.org/officeDocument/2006/relationships/theme" Target="theme/theme1.xml" Id="rId20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viewProps" Target="viewProp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D757-11C2-4146-82B7-C7DC17B23B0A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E142-ED3E-47C3-8517-81D211C0D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166FF-BAD0-41F3-9DE2-D2DBAD7B9D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1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128140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07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1630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500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invGray">
          <a:xfrm>
            <a:off x="433465" y="1790277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04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709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3" y="21040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7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11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-9524" y="6317902"/>
            <a:ext cx="9153525" cy="540098"/>
          </a:xfrm>
          <a:custGeom>
            <a:avLst/>
            <a:gdLst>
              <a:gd name="connsiteX0" fmla="*/ 0 w 9153525"/>
              <a:gd name="connsiteY0" fmla="*/ 540098 h 540098"/>
              <a:gd name="connsiteX1" fmla="*/ 9153525 w 9153525"/>
              <a:gd name="connsiteY1" fmla="*/ 540098 h 540098"/>
              <a:gd name="connsiteX2" fmla="*/ 9153525 w 9153525"/>
              <a:gd name="connsiteY2" fmla="*/ 140048 h 540098"/>
              <a:gd name="connsiteX3" fmla="*/ 7219950 w 9153525"/>
              <a:gd name="connsiteY3" fmla="*/ 35273 h 540098"/>
              <a:gd name="connsiteX4" fmla="*/ 5848350 w 9153525"/>
              <a:gd name="connsiteY4" fmla="*/ 6698 h 540098"/>
              <a:gd name="connsiteX5" fmla="*/ 4467225 w 9153525"/>
              <a:gd name="connsiteY5" fmla="*/ 149573 h 540098"/>
              <a:gd name="connsiteX6" fmla="*/ 3114675 w 9153525"/>
              <a:gd name="connsiteY6" fmla="*/ 273398 h 540098"/>
              <a:gd name="connsiteX7" fmla="*/ 2009775 w 9153525"/>
              <a:gd name="connsiteY7" fmla="*/ 254348 h 540098"/>
              <a:gd name="connsiteX8" fmla="*/ 838200 w 9153525"/>
              <a:gd name="connsiteY8" fmla="*/ 168623 h 540098"/>
              <a:gd name="connsiteX9" fmla="*/ 19050 w 9153525"/>
              <a:gd name="connsiteY9" fmla="*/ 225773 h 540098"/>
              <a:gd name="connsiteX10" fmla="*/ 0 w 9153525"/>
              <a:gd name="connsiteY10" fmla="*/ 540098 h 540098"/>
              <a:gd name="connsiteX11" fmla="*/ 0 w 9153525"/>
              <a:gd name="connsiteY11" fmla="*/ 506853 h 506853"/>
              <a:gd name="connsiteX12" fmla="*/ 19050 w 9172575"/>
              <a:gd name="connsiteY12" fmla="*/ 542943 h 54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540098">
                <a:moveTo>
                  <a:pt x="0" y="540098"/>
                </a:moveTo>
                <a:lnTo>
                  <a:pt x="9153525" y="540098"/>
                </a:lnTo>
                <a:lnTo>
                  <a:pt x="9153525" y="140048"/>
                </a:lnTo>
                <a:lnTo>
                  <a:pt x="7219950" y="35273"/>
                </a:lnTo>
                <a:cubicBezTo>
                  <a:pt x="6669087" y="13048"/>
                  <a:pt x="6307137" y="-12352"/>
                  <a:pt x="5848350" y="6698"/>
                </a:cubicBezTo>
                <a:cubicBezTo>
                  <a:pt x="5389563" y="25748"/>
                  <a:pt x="4922838" y="105123"/>
                  <a:pt x="4467225" y="149573"/>
                </a:cubicBezTo>
                <a:cubicBezTo>
                  <a:pt x="4011612" y="194023"/>
                  <a:pt x="3524250" y="255936"/>
                  <a:pt x="3114675" y="273398"/>
                </a:cubicBezTo>
                <a:cubicBezTo>
                  <a:pt x="2746375" y="267048"/>
                  <a:pt x="2389187" y="271810"/>
                  <a:pt x="2009775" y="254348"/>
                </a:cubicBezTo>
                <a:cubicBezTo>
                  <a:pt x="1630363" y="236886"/>
                  <a:pt x="1169987" y="173385"/>
                  <a:pt x="838200" y="168623"/>
                </a:cubicBezTo>
                <a:cubicBezTo>
                  <a:pt x="506413" y="163861"/>
                  <a:pt x="173037" y="165448"/>
                  <a:pt x="19050" y="225773"/>
                </a:cubicBezTo>
                <a:lnTo>
                  <a:pt x="0" y="54009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533400" y="381000"/>
            <a:ext cx="8229600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8" name="Slide Number Placeholder 32"/>
          <p:cNvSpPr txBox="1">
            <a:spLocks noGrp="1"/>
          </p:cNvSpPr>
          <p:nvPr userDrawn="1"/>
        </p:nvSpPr>
        <p:spPr bwMode="auto">
          <a:xfrm>
            <a:off x="8458200" y="6481582"/>
            <a:ext cx="685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EAEE8-88C6-4A34-99AA-1F41DD91E3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17251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85802" y="649805"/>
            <a:ext cx="7726627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16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3058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18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82" y="3475451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58" y="579903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585372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602"/>
            <a:ext cx="8382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81201"/>
            <a:ext cx="8305800" cy="2751522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ct val="0"/>
              </a:spcBef>
              <a:spcAft>
                <a:spcPts val="18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ct val="0"/>
              </a:spcBef>
              <a:spcAft>
                <a:spcPts val="18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ct val="0"/>
              </a:spcBef>
              <a:spcAft>
                <a:spcPts val="18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ct val="0"/>
              </a:spcBef>
              <a:spcAft>
                <a:spcPts val="18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46723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94245"/>
      </p:ext>
    </p:extLst>
  </p:cSld>
  <p:clrMapOvr>
    <a:masterClrMapping/>
  </p:clrMapOvr>
  <p:transition/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52603"/>
            <a:ext cx="77724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4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50324"/>
      </p:ext>
    </p:extLst>
  </p:cSld>
  <p:clrMapOvr>
    <a:masterClrMapping/>
  </p:clrMapOvr>
  <p:transition spd="med">
    <p:pull dir="ld"/>
  </p:transition>
</p:sldLayout>
</file>

<file path=ppt/slideLayouts/slideLayout2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4"/>
            <a:ext cx="8305800" cy="2135969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06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2"/>
            <a:ext cx="7010400" cy="4373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3550" indent="-4635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"/>
              <a:defRPr sz="2400">
                <a:solidFill>
                  <a:schemeClr val="tx2"/>
                </a:solidFill>
                <a:latin typeface="+mn-lt"/>
              </a:defRPr>
            </a:lvl1pPr>
            <a:lvl2pPr marL="460375" marR="0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 sz="1600">
                <a:solidFill>
                  <a:schemeClr val="tx2"/>
                </a:solidFill>
              </a:defRPr>
            </a:lvl2pPr>
            <a:lvl3pPr marL="460375" indent="3175">
              <a:buClr>
                <a:srgbClr val="EDC212"/>
              </a:buClr>
              <a:buFont typeface="Webdings" pitchFamily="18" charset="2"/>
              <a:buNone/>
              <a:defRPr sz="1400">
                <a:solidFill>
                  <a:schemeClr val="accent2"/>
                </a:solidFill>
              </a:defRPr>
            </a:lvl3pPr>
            <a:lvl4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4pPr>
            <a:lvl5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3505199" y="304800"/>
            <a:ext cx="3268640" cy="3537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98581"/>
      </p:ext>
    </p:extLst>
  </p:cSld>
  <p:clrMapOvr>
    <a:masterClrMapping/>
  </p:clrMapOvr>
  <p:transition/>
</p:sldLayout>
</file>

<file path=ppt/slideLayouts/slideLayout2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216954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A5AB81">
                  <a:shade val="15000"/>
                  <a:satMod val="180000"/>
                </a:srgbClr>
              </a:gs>
              <a:gs pos="50000">
                <a:srgbClr val="A5AB81">
                  <a:shade val="45000"/>
                  <a:satMod val="170000"/>
                </a:srgbClr>
              </a:gs>
              <a:gs pos="70000">
                <a:srgbClr val="A5AB81">
                  <a:tint val="99000"/>
                  <a:shade val="65000"/>
                  <a:satMod val="155000"/>
                </a:srgbClr>
              </a:gs>
              <a:gs pos="100000">
                <a:srgbClr val="A5AB8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A5AB81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5560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D8047">
                  <a:shade val="15000"/>
                  <a:satMod val="180000"/>
                </a:srgbClr>
              </a:gs>
              <a:gs pos="50000">
                <a:srgbClr val="DD8047">
                  <a:shade val="45000"/>
                  <a:satMod val="170000"/>
                </a:srgbClr>
              </a:gs>
              <a:gs pos="70000">
                <a:srgbClr val="DD8047">
                  <a:tint val="99000"/>
                  <a:shade val="65000"/>
                  <a:satMod val="155000"/>
                </a:srgbClr>
              </a:gs>
              <a:gs pos="100000">
                <a:srgbClr val="DD804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D8047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5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</a:srgbClr>
              </a:gs>
              <a:gs pos="50000">
                <a:srgbClr val="94B6D2">
                  <a:shade val="45000"/>
                  <a:satMod val="170000"/>
                </a:srgbClr>
              </a:gs>
              <a:gs pos="70000">
                <a:srgbClr val="94B6D2">
                  <a:tint val="99000"/>
                  <a:shade val="65000"/>
                  <a:satMod val="155000"/>
                </a:srgbClr>
              </a:gs>
              <a:gs pos="100000">
                <a:srgbClr val="94B6D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16954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68C8C">
                  <a:shade val="15000"/>
                  <a:satMod val="180000"/>
                </a:srgbClr>
              </a:gs>
              <a:gs pos="50000">
                <a:srgbClr val="968C8C">
                  <a:shade val="45000"/>
                  <a:satMod val="170000"/>
                </a:srgbClr>
              </a:gs>
              <a:gs pos="70000">
                <a:srgbClr val="968C8C">
                  <a:tint val="99000"/>
                  <a:shade val="65000"/>
                  <a:satMod val="155000"/>
                </a:srgbClr>
              </a:gs>
              <a:gs pos="100000">
                <a:srgbClr val="968C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68C8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5560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7BA79D">
                  <a:shade val="15000"/>
                  <a:satMod val="180000"/>
                </a:srgbClr>
              </a:gs>
              <a:gs pos="50000">
                <a:srgbClr val="7BA79D">
                  <a:shade val="45000"/>
                  <a:satMod val="170000"/>
                </a:srgbClr>
              </a:gs>
              <a:gs pos="70000">
                <a:srgbClr val="7BA79D">
                  <a:tint val="99000"/>
                  <a:shade val="65000"/>
                  <a:satMod val="155000"/>
                </a:srgbClr>
              </a:gs>
              <a:gs pos="100000">
                <a:srgbClr val="7BA7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BA79D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255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</a:srgbClr>
              </a:gs>
              <a:gs pos="50000">
                <a:srgbClr val="D8B25C">
                  <a:shade val="45000"/>
                  <a:satMod val="170000"/>
                </a:srgbClr>
              </a:gs>
              <a:gs pos="70000">
                <a:srgbClr val="D8B25C">
                  <a:tint val="99000"/>
                  <a:shade val="65000"/>
                  <a:satMod val="155000"/>
                </a:srgbClr>
              </a:gs>
              <a:gs pos="100000">
                <a:srgbClr val="D8B25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2"/>
            <a:ext cx="8153400" cy="1409617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1001"/>
            <a:ext cx="83820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4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ounded Rectangle 5"/>
          <p:cNvSpPr/>
          <p:nvPr userDrawn="1"/>
        </p:nvSpPr>
        <p:spPr bwMode="auto">
          <a:xfrm>
            <a:off x="2209800" y="6096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838200" y="2514600"/>
            <a:ext cx="7315200" cy="28194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  <a:alpha val="75000"/>
                </a:srgbClr>
              </a:gs>
              <a:gs pos="50000">
                <a:srgbClr val="94B6D2">
                  <a:shade val="45000"/>
                  <a:satMod val="170000"/>
                  <a:alpha val="75000"/>
                </a:srgbClr>
              </a:gs>
              <a:gs pos="70000">
                <a:srgbClr val="94B6D2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94B6D2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Picture 6" descr="Color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Rounded Rectangle 9"/>
          <p:cNvSpPr/>
          <p:nvPr userDrawn="1"/>
        </p:nvSpPr>
        <p:spPr bwMode="auto">
          <a:xfrm>
            <a:off x="4876800" y="5029200"/>
            <a:ext cx="3505200" cy="6858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69342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8600" y="685801"/>
            <a:ext cx="4267200" cy="88639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53000" y="5105403"/>
            <a:ext cx="3352800" cy="88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528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2514600" y="51054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	The Metropolitan Water District of Southern California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1143000" y="914400"/>
            <a:ext cx="7315200" cy="32766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icture 6" descr="Color 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0" y="349250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29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21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4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D8B25C"/>
              </a:buClr>
              <a:buFont typeface="Calibri" pitchFamily="34" charset="0"/>
              <a:buChar char="•"/>
              <a:defRPr>
                <a:solidFill>
                  <a:srgbClr val="D8B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Clr>
                <a:srgbClr val="A5AB81"/>
              </a:buClr>
              <a:buFont typeface="Calibri" pitchFamily="34" charset="0"/>
              <a:buChar char="•"/>
              <a:defRPr>
                <a:solidFill>
                  <a:srgbClr val="A5A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Clr>
                <a:srgbClr val="DD8047"/>
              </a:buClr>
              <a:buFont typeface="Calibri" pitchFamily="34" charset="0"/>
              <a:buChar char="•"/>
              <a:defRPr>
                <a:solidFill>
                  <a:srgbClr val="DD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Clr>
                <a:schemeClr val="tx1"/>
              </a:buClr>
              <a:buFont typeface="Calibri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658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-4144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ltGray">
          <a:xfrm>
            <a:off x="381000" y="38120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568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6542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282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1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699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12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1004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3434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64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1582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391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712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72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8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40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011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7553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22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674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19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28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CA5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66199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Delta Conveyance Project           ACP/WP/Subject to Common  Interest Agreement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A95CDF53-5217-4ADA-BDD0-06A491A67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850581"/>
            <a:ext cx="6063854" cy="160338"/>
          </a:xfrm>
          <a:prstGeom prst="rect">
            <a:avLst/>
          </a:prstGeom>
          <a:gradFill rotWithShape="1">
            <a:gsLst>
              <a:gs pos="0">
                <a:srgbClr val="FCA501"/>
              </a:gs>
              <a:gs pos="50000">
                <a:srgbClr val="FEC358">
                  <a:alpha val="61000"/>
                </a:srgbClr>
              </a:gs>
              <a:gs pos="100000">
                <a:srgbClr val="FEDCA0">
                  <a:alpha val="52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lIns="67500" tIns="35100" rIns="67500" bIns="3510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74277585"/>
      </p:ext>
    </p:extLst>
  </p:cSld>
  <p:clrMapOvr>
    <a:masterClrMapping/>
  </p:clrMapOvr>
</p:sldLayout>
</file>

<file path=ppt/slideLayouts/slideLayout5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3284-3AF2-45CB-8168-BAC45C1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73826E-B275-415D-BF47-843146AB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242207"/>
            <a:ext cx="7885509" cy="5834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A50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58144-3A74-4437-914A-D3E6CBC7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7"/>
            <a:ext cx="7675350" cy="2954655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265391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" y="6492879"/>
            <a:ext cx="9131559" cy="3651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27513" algn="dec"/>
                <a:tab pos="8462963" algn="ctr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Special Committee on Bay-Delta 	Item 3c, Page  	May 24, 2016</a:t>
            </a:r>
          </a:p>
        </p:txBody>
      </p:sp>
    </p:spTree>
    <p:extLst>
      <p:ext uri="{BB962C8B-B14F-4D97-AF65-F5344CB8AC3E}">
        <p14:creationId xmlns:p14="http://schemas.microsoft.com/office/powerpoint/2010/main" val="31684770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128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22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64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ft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notesSlide" Target="../notesSlides/notesSlide1.xml" Id="rId3" /><Relationship Type="http://schemas.openxmlformats.org/officeDocument/2006/relationships/slideLayout" Target="../slideLayouts/slideLayout1.xml" Id="rId2" /><Relationship Type="http://schemas.openxmlformats.org/officeDocument/2006/relationships/image" Target="../media/image8.gif" Id="rId4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0" y="3960255"/>
            <a:ext cx="7681913" cy="2704562"/>
          </a:xfrm>
        </p:spPr>
        <p:txBody>
          <a:bodyPr/>
          <a:lstStyle/>
          <a:p>
            <a:r>
              <a:rPr lang="en-US" sz="4400" dirty="0"/>
              <a:t>Update of CCWA Transfer Policy and Procedures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Operations Committee Meeting</a:t>
            </a:r>
            <a:br>
              <a:rPr lang="en-US" sz="2800" dirty="0"/>
            </a:br>
            <a:r>
              <a:rPr lang="en-US" sz="2800" dirty="0"/>
              <a:t>March 14,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753836"/>
            <a:ext cx="3782786" cy="2923062"/>
          </a:xfrm>
          <a:prstGeom prst="rect">
            <a:avLst/>
          </a:prstGeom>
        </p:spPr>
      </p:pic>
    </p:spTree>
    <p:custDataLst/>
    <p:extLst>
      <p:ext uri="{BB962C8B-B14F-4D97-AF65-F5344CB8AC3E}">
        <p14:creationId xmlns:p14="http://schemas.microsoft.com/office/powerpoint/2010/main" val="677724151"/>
      </p:ext>
    </p:extLst>
  </p:cSld>
  <p:clrMapOvr>
    <a:masterClrMapping/>
  </p:clrMapOvr>
  <p:transition>
    <p:fade/>
  </p:transition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C0D2-F347-6FA5-0C9C-D6B3D3311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Comments/Feedback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96CF5-A523-F499-2679-38CE55F84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811044"/>
            <a:ext cx="8382000" cy="1617955"/>
          </a:xfrm>
        </p:spPr>
        <p:txBody>
          <a:bodyPr/>
          <a:lstStyle/>
          <a:p>
            <a:r>
              <a:rPr lang="en-US" dirty="0"/>
              <a:t>All Participants encouraged to provide comments and feedback on the preliminary draft Transfer Rules</a:t>
            </a:r>
          </a:p>
        </p:txBody>
      </p:sp>
    </p:spTree>
    <p:extLst>
      <p:ext uri="{BB962C8B-B14F-4D97-AF65-F5344CB8AC3E}">
        <p14:creationId xmlns:p14="http://schemas.microsoft.com/office/powerpoint/2010/main" val="92961041"/>
      </p:ext>
    </p:extLst>
  </p:cSld>
  <p:clrMapOvr>
    <a:masterClrMapping/>
  </p:clrMapOvr>
  <p:transition>
    <p:fade/>
  </p:transition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8410"/>
            <a:ext cx="8382000" cy="746975"/>
          </a:xfrm>
        </p:spPr>
        <p:txBody>
          <a:bodyPr/>
          <a:lstStyle/>
          <a:p>
            <a:r>
              <a:rPr lang="en-US" dirty="0"/>
              <a:t>Proposed Process and Timing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1972" y="967796"/>
            <a:ext cx="8319752" cy="5561794"/>
          </a:xfrm>
        </p:spPr>
        <p:txBody>
          <a:bodyPr/>
          <a:lstStyle/>
          <a:p>
            <a:r>
              <a:rPr lang="en-US" sz="2800" dirty="0"/>
              <a:t>January Meetings (Operations and Board of Directors)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Begin discussions re. concepts to be addressed</a:t>
            </a:r>
          </a:p>
          <a:p>
            <a:r>
              <a:rPr lang="en-US" sz="2800" dirty="0"/>
              <a:t>February 15, 2024 – CCWA Board Agenda Packet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Draft updated CCWA Transfer Rules available for review by Participants and the public</a:t>
            </a:r>
          </a:p>
          <a:p>
            <a:r>
              <a:rPr lang="en-US" sz="2800" dirty="0"/>
              <a:t>February 22, 2024 – CCWA Board Meeting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Discussion re. preliminary draft Transfer Rules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March 14, 2024 – CCWA Ops Committee Meeting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Discussion re. draft CCWA Transfer Rules</a:t>
            </a:r>
          </a:p>
          <a:p>
            <a:r>
              <a:rPr lang="en-US" sz="2800" dirty="0"/>
              <a:t>March 21, 2024 – CCWA Board Agenda Packet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Final CCWA Transfer Rules available for review</a:t>
            </a:r>
          </a:p>
          <a:p>
            <a:r>
              <a:rPr lang="en-US" sz="2800" dirty="0"/>
              <a:t>March 28, 2024 – CCWA Board Meeting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CCWA Board considers CCWA Transfer Rules </a:t>
            </a:r>
          </a:p>
          <a:p>
            <a:pPr marL="517525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278"/>
      </p:ext>
    </p:extLst>
  </p:cSld>
  <p:clrMapOvr>
    <a:masterClrMapping/>
  </p:clrMapOvr>
  <p:transition>
    <p:fade/>
  </p:transition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31831"/>
            <a:ext cx="8382000" cy="747897"/>
          </a:xfrm>
        </p:spPr>
        <p:txBody>
          <a:bodyPr/>
          <a:lstStyle/>
          <a:p>
            <a:r>
              <a:rPr lang="en-US" sz="5400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527325556"/>
      </p:ext>
    </p:extLst>
  </p:cSld>
  <p:clrMapOvr>
    <a:masterClrMapping/>
  </p:clrMapOvr>
  <p:transition>
    <p:fade/>
  </p:transition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9244"/>
            <a:ext cx="8382000" cy="55399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0999" y="1255690"/>
            <a:ext cx="8331559" cy="4979825"/>
          </a:xfrm>
        </p:spPr>
        <p:txBody>
          <a:bodyPr/>
          <a:lstStyle/>
          <a:p>
            <a:r>
              <a:rPr lang="en-US" sz="2800" dirty="0"/>
              <a:t>CCWA staff proposes updating and supplementing </a:t>
            </a:r>
            <a:r>
              <a:rPr lang="en-US" sz="2800" dirty="0" err="1"/>
              <a:t>CCWA’s</a:t>
            </a:r>
            <a:r>
              <a:rPr lang="en-US" sz="2800" dirty="0"/>
              <a:t> current Policies and Procedures for Water Transfers (“Transfer Rules”) to: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Implement the Water Management Amendment to the SWP Contract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Standardize CCWA procedures</a:t>
            </a:r>
          </a:p>
          <a:p>
            <a:r>
              <a:rPr lang="en-US" sz="2800" dirty="0"/>
              <a:t>Draft Transfer Rules available for review and comment</a:t>
            </a:r>
          </a:p>
          <a:p>
            <a:r>
              <a:rPr lang="en-US" sz="2800" dirty="0"/>
              <a:t>No action requested at this time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u="sng" dirty="0">
                <a:solidFill>
                  <a:srgbClr val="FF0000"/>
                </a:solidFill>
              </a:rPr>
              <a:t>NOTE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This presentation is for discussion purposes only. The proposed Transfer Rules are DRAFT and subject to change. </a:t>
            </a:r>
          </a:p>
        </p:txBody>
      </p:sp>
    </p:spTree>
    <p:extLst>
      <p:ext uri="{BB962C8B-B14F-4D97-AF65-F5344CB8AC3E}">
        <p14:creationId xmlns:p14="http://schemas.microsoft.com/office/powerpoint/2010/main" val="2597009836"/>
      </p:ext>
    </p:extLst>
  </p:cSld>
  <p:clrMapOvr>
    <a:masterClrMapping/>
  </p:clrMapOvr>
  <p:transition>
    <p:fade/>
  </p:transition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FB56-344E-4B91-B5C4-AA3E4788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0239"/>
            <a:ext cx="8382000" cy="51675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2013: CCWA adopted Policies and Procedures for Water Transfers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CCWA website at: https://www.ccwa.com/water-transfer-request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2021: CCWA adopted Resolution 21-01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Grants a Right of First Refusal (ROFR) to all Participants to purchase Project Water on the same terms and conditions before it is transferred outside Santa Barbara County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2021: SWP Contract amended by the Water Management Amendment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Authorizes transfers and exchanges of Project Water, subject to its terms and conditions</a:t>
            </a:r>
          </a:p>
        </p:txBody>
      </p:sp>
    </p:spTree>
    <p:extLst>
      <p:ext uri="{BB962C8B-B14F-4D97-AF65-F5344CB8AC3E}">
        <p14:creationId xmlns:p14="http://schemas.microsoft.com/office/powerpoint/2010/main" val="3207168848"/>
      </p:ext>
    </p:extLst>
  </p:cSld>
  <p:clrMapOvr>
    <a:masterClrMapping/>
  </p:clrMapOvr>
  <p:transition>
    <p:fade/>
  </p:transition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332398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Summary of</a:t>
            </a:r>
            <a:br>
              <a:rPr lang="en-US" dirty="0"/>
            </a:br>
            <a:r>
              <a:rPr lang="en-US" dirty="0"/>
              <a:t>Draft Transfer Rules</a:t>
            </a:r>
          </a:p>
        </p:txBody>
      </p:sp>
    </p:spTree>
    <p:extLst>
      <p:ext uri="{BB962C8B-B14F-4D97-AF65-F5344CB8AC3E}">
        <p14:creationId xmlns:p14="http://schemas.microsoft.com/office/powerpoint/2010/main" val="1874807196"/>
      </p:ext>
    </p:extLst>
  </p:cSld>
  <p:clrMapOvr>
    <a:masterClrMapping/>
  </p:clrMapOvr>
  <p:transition>
    <p:fade/>
  </p:transition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7201-F246-96A2-75FB-16ABC8B5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6"/>
            <a:ext cx="8382000" cy="553998"/>
          </a:xfrm>
        </p:spPr>
        <p:txBody>
          <a:bodyPr/>
          <a:lstStyle/>
          <a:p>
            <a:r>
              <a:rPr lang="en-US" sz="4000" dirty="0"/>
              <a:t>INTERNAL Transfers and Exchanges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6A484-0885-B771-C635-FA5E72BBC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142399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Policy to meet the needs of Participants first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Freely transferrable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CCWA approval required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Procedures to ensure proper accounting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Regular communication with/among all Participants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2144"/>
      </p:ext>
    </p:extLst>
  </p:cSld>
  <p:clrMapOvr>
    <a:masterClrMapping/>
  </p:clrMapOvr>
  <p:transition>
    <p:fade/>
  </p:transition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E3F1-3E55-B720-FBDE-DA139ECB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553998"/>
          </a:xfrm>
        </p:spPr>
        <p:txBody>
          <a:bodyPr/>
          <a:lstStyle/>
          <a:p>
            <a:r>
              <a:rPr lang="en-US" dirty="0"/>
              <a:t>EXTERNAL </a:t>
            </a:r>
            <a:r>
              <a:rPr lang="en-US" sz="4000" dirty="0"/>
              <a:t>Transfers and Exchanges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F0EB6-0D82-55A5-0DBF-D8EDDCAE6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518" y="856446"/>
            <a:ext cx="8487178" cy="56111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A. Exchanges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Both balanced and unbalanced exchanges permitted by SWP Contract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Processed same as transfers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B. Transfers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3 types permitted by SWP Contract: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Transfer to a storage program/facility for later return to </a:t>
            </a:r>
            <a:r>
              <a:rPr lang="en-US" dirty="0" err="1">
                <a:solidFill>
                  <a:schemeClr val="tx1"/>
                </a:solidFill>
              </a:rPr>
              <a:t>CCWA’s</a:t>
            </a:r>
            <a:r>
              <a:rPr lang="en-US" dirty="0">
                <a:solidFill>
                  <a:schemeClr val="tx1"/>
                </a:solidFill>
              </a:rPr>
              <a:t> service area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Conveyance of non-project water through the SWP and CCWA facilities for use in </a:t>
            </a:r>
            <a:r>
              <a:rPr lang="en-US" dirty="0" err="1">
                <a:solidFill>
                  <a:schemeClr val="tx1"/>
                </a:solidFill>
              </a:rPr>
              <a:t>CCWA’s</a:t>
            </a:r>
            <a:r>
              <a:rPr lang="en-US" dirty="0">
                <a:solidFill>
                  <a:schemeClr val="tx1"/>
                </a:solidFill>
              </a:rPr>
              <a:t> service area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Transfer to a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party with no return to CCWA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All transfers (purchases and sales) require DWR approval and compliance with Water Management Amendment</a:t>
            </a:r>
          </a:p>
          <a:p>
            <a:pPr lvl="2"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493"/>
      </p:ext>
    </p:extLst>
  </p:cSld>
  <p:clrMapOvr>
    <a:masterClrMapping/>
  </p:clrMapOvr>
  <p:transition>
    <p:fade/>
  </p:transition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1B76-6BF2-62D1-9BFB-6ED119E4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External Transfers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4659A-0F4D-6DC7-863F-CDCF77B6B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784187"/>
            <a:ext cx="8382000" cy="58436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To engage in any external transfer (buy or sell) of any type of water (Table A, Art. 56, etc.), first a Participant must: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Participate in a CCWA program and execute the associated contract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Supplemental Water Purchase Program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Surplus Water Transfer Program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Execute an Assistance Agreement with CCWA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Both (CCWA program agreements and Assistance Agreements) require: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Participant responsible for all costs and compliance with CEQA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Participants must indemnify CCWA and other Participants 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15200"/>
      </p:ext>
    </p:extLst>
  </p:cSld>
  <p:clrMapOvr>
    <a:masterClrMapping/>
  </p:clrMapOvr>
  <p:transition>
    <p:fade/>
  </p:transition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60187"/>
            <a:ext cx="8550499" cy="792849"/>
          </a:xfrm>
        </p:spPr>
        <p:txBody>
          <a:bodyPr/>
          <a:lstStyle/>
          <a:p>
            <a:r>
              <a:rPr lang="en-US" dirty="0"/>
              <a:t>Compliance with Resolution No. 21-01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FB56-344E-4B91-B5C4-AA3E4788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54213"/>
            <a:ext cx="8382000" cy="61037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Applies </a:t>
            </a:r>
            <a:r>
              <a:rPr lang="en-US" sz="2800" u="sng" dirty="0"/>
              <a:t>only</a:t>
            </a:r>
            <a:r>
              <a:rPr lang="en-US" sz="2800" dirty="0"/>
              <a:t> to transfers to 3</a:t>
            </a:r>
            <a:r>
              <a:rPr lang="en-US" sz="2800" baseline="30000" dirty="0"/>
              <a:t>rd</a:t>
            </a:r>
            <a:r>
              <a:rPr lang="en-US" sz="2800" dirty="0"/>
              <a:t> parties with </a:t>
            </a:r>
            <a:r>
              <a:rPr lang="en-US" sz="2800" u="sng" dirty="0"/>
              <a:t>no return to CCWA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Resolution No. 21-01 provides Participants with ROFR to purchase the supply before transferred to a 3</a:t>
            </a:r>
            <a:r>
              <a:rPr lang="en-US" sz="2800" baseline="30000" dirty="0"/>
              <a:t>rd</a:t>
            </a:r>
            <a:r>
              <a:rPr lang="en-US" sz="2800" dirty="0"/>
              <a:t> party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Recommend that when terms and conditions of proposed sale to 3</a:t>
            </a:r>
            <a:r>
              <a:rPr lang="en-US" sz="2800" baseline="30000" dirty="0"/>
              <a:t>rd</a:t>
            </a:r>
            <a:r>
              <a:rPr lang="en-US" sz="2800" dirty="0"/>
              <a:t> party known to Participant Seller (i.e., Term Sheet available):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Participant Seller provides notice of potential sale and terms to all other Participants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Within 10 days of Seller notice, any Participant may give notice of its intent to exercise ROFR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Within 45 days of Seller notice, Participant Buyer must make binding commitment to buy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If ROFR not exercised by deadline, ROFR waived</a:t>
            </a:r>
          </a:p>
        </p:txBody>
      </p:sp>
    </p:spTree>
    <p:extLst>
      <p:ext uri="{BB962C8B-B14F-4D97-AF65-F5344CB8AC3E}">
        <p14:creationId xmlns:p14="http://schemas.microsoft.com/office/powerpoint/2010/main" val="1422852173"/>
      </p:ext>
    </p:extLst>
  </p:cSld>
  <p:clrMapOvr>
    <a:masterClrMapping/>
  </p:clrMapOvr>
  <p:transition>
    <p:fade/>
  </p:transition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2349"/>
            <a:ext cx="8382000" cy="1107996"/>
          </a:xfrm>
        </p:spPr>
        <p:txBody>
          <a:bodyPr/>
          <a:lstStyle/>
          <a:p>
            <a:r>
              <a:rPr lang="en-US" sz="4000" dirty="0"/>
              <a:t>Special Water Types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FB56-344E-4B91-B5C4-AA3E4788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97" y="811368"/>
            <a:ext cx="8789830" cy="661719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Article 56 Carryover Water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Contractors permitted to transfer/exchange up to 50% of their carryover water stored in San Luis Reservoir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If total Article 56 carryover water to be transferred is &lt; total quantity permitted to be transferred, Participants to share in the balance available pro rata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Article 21 Interruptible Water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SWP Contractors must take delivery in “real time”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Contracts and approvals must be in place in advance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SWP Contractors may change the point of delivery (POD)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Example: redirect Article 21 water to a groundwater bank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CCWA takes delivery of a portion of its Article 21 water </a:t>
            </a:r>
            <a:r>
              <a:rPr lang="en-US" sz="2400" i="1" dirty="0"/>
              <a:t>and</a:t>
            </a:r>
            <a:r>
              <a:rPr lang="en-US" sz="2400" dirty="0"/>
              <a:t> redirect a portion to another POD, simultaneously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782555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1900-01-01T07:00:00.0000000Z</dcterms:created>
  <dcterms:modified xsi:type="dcterms:W3CDTF">1900-01-01T07:00:00.0000000Z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/>
</file>